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65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83" r:id="rId12"/>
    <p:sldId id="282" r:id="rId13"/>
    <p:sldId id="278" r:id="rId14"/>
    <p:sldId id="280" r:id="rId15"/>
    <p:sldId id="258" r:id="rId16"/>
    <p:sldId id="259" r:id="rId17"/>
    <p:sldId id="260" r:id="rId18"/>
    <p:sldId id="261" r:id="rId19"/>
    <p:sldId id="262" r:id="rId20"/>
    <p:sldId id="263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77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44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26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4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6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3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9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9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2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2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2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0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9074-75FA-4FE5-AFFE-73F61CC6A4FC}" type="datetimeFigureOut">
              <a:rPr lang="zh-CN" altLang="en-US" smtClean="0"/>
              <a:t>2018/8/21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281405-42D9-47ED-AFF1-A43C6354C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第六章 </a:t>
            </a:r>
            <a:r>
              <a:rPr lang="en-US" altLang="zh-CN" dirty="0"/>
              <a:t>Android</a:t>
            </a:r>
            <a:r>
              <a:rPr lang="zh-CN" altLang="zh-CN" dirty="0"/>
              <a:t>数据存储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132776"/>
            <a:ext cx="9435657" cy="4885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六、处理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指令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processing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instruction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/>
              <a:t>　　</a:t>
            </a:r>
            <a:r>
              <a:rPr lang="zh-CN" altLang="en-US" sz="2000" dirty="0" smtClean="0"/>
              <a:t>用来</a:t>
            </a:r>
            <a:r>
              <a:rPr lang="zh-CN" altLang="en-US" sz="2000" dirty="0"/>
              <a:t>解析引擎如何解析 </a:t>
            </a:r>
            <a:r>
              <a:rPr lang="en-US" altLang="zh-CN" sz="2000" dirty="0"/>
              <a:t>XML </a:t>
            </a:r>
            <a:r>
              <a:rPr lang="zh-CN" altLang="en-US" sz="2000" dirty="0"/>
              <a:t>文档内容</a:t>
            </a:r>
          </a:p>
          <a:p>
            <a:pPr marL="0" indent="0">
              <a:buNone/>
            </a:pPr>
            <a:r>
              <a:rPr lang="zh-CN" altLang="en-US" sz="2000" dirty="0"/>
              <a:t>　　　　比如：在 </a:t>
            </a:r>
            <a:r>
              <a:rPr lang="en-US" altLang="zh-CN" sz="2000" dirty="0"/>
              <a:t>XML </a:t>
            </a:r>
            <a:r>
              <a:rPr lang="zh-CN" altLang="en-US" sz="2000" dirty="0"/>
              <a:t>文档中可以使用 </a:t>
            </a:r>
            <a:r>
              <a:rPr lang="en-US" altLang="zh-CN" sz="2000" dirty="0"/>
              <a:t>xml-stylesheet </a:t>
            </a:r>
            <a:r>
              <a:rPr lang="zh-CN" altLang="en-US" sz="2000" dirty="0"/>
              <a:t>指令，通知 </a:t>
            </a:r>
            <a:r>
              <a:rPr lang="en-US" altLang="zh-CN" sz="2000" dirty="0"/>
              <a:t>XML </a:t>
            </a:r>
            <a:r>
              <a:rPr lang="zh-CN" altLang="en-US" sz="2000" dirty="0"/>
              <a:t>解析引擎，应用 </a:t>
            </a:r>
            <a:r>
              <a:rPr lang="en-US" altLang="zh-CN" sz="2000" dirty="0"/>
              <a:t>CSS </a:t>
            </a:r>
            <a:r>
              <a:rPr lang="zh-CN" altLang="en-US" sz="2000" dirty="0"/>
              <a:t>文件显示 </a:t>
            </a:r>
            <a:r>
              <a:rPr lang="en-US" altLang="zh-CN" sz="2000" dirty="0"/>
              <a:t>XML </a:t>
            </a:r>
            <a:r>
              <a:rPr lang="zh-CN" altLang="en-US" sz="2000" dirty="0"/>
              <a:t>文档内容</a:t>
            </a:r>
          </a:p>
          <a:p>
            <a:pPr marL="0" indent="0">
              <a:buNone/>
            </a:pPr>
            <a:r>
              <a:rPr lang="zh-CN" altLang="en-US" sz="2000" dirty="0"/>
              <a:t>　　　　　　</a:t>
            </a:r>
            <a:r>
              <a:rPr lang="en-US" altLang="zh-CN" sz="2000" dirty="0"/>
              <a:t>&lt;?xml-stylesheet type="text/</a:t>
            </a:r>
            <a:r>
              <a:rPr lang="en-US" altLang="zh-CN" sz="2000" dirty="0" err="1"/>
              <a:t>css</a:t>
            </a:r>
            <a:r>
              <a:rPr lang="en-US" altLang="zh-CN" sz="2000" dirty="0"/>
              <a:t>"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="a.css"?&gt;</a:t>
            </a:r>
          </a:p>
          <a:p>
            <a:pPr marL="0" indent="0">
              <a:buNone/>
            </a:pPr>
            <a:r>
              <a:rPr lang="zh-CN" altLang="en-US" sz="2000" dirty="0"/>
              <a:t>　　　　处理指令必须以</a:t>
            </a:r>
            <a:r>
              <a:rPr lang="en-US" altLang="zh-CN" sz="2000" dirty="0"/>
              <a:t>&lt;? </a:t>
            </a:r>
            <a:r>
              <a:rPr lang="zh-CN" altLang="en-US" sz="2000" dirty="0"/>
              <a:t>开头，以 ？</a:t>
            </a:r>
            <a:r>
              <a:rPr lang="en-US" altLang="zh-CN" sz="2000" dirty="0"/>
              <a:t>&gt; </a:t>
            </a:r>
            <a:r>
              <a:rPr lang="zh-CN" altLang="en-US" sz="2000" dirty="0"/>
              <a:t>结尾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816" y="300251"/>
            <a:ext cx="10265229" cy="982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6.3 XML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3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270" y="313899"/>
            <a:ext cx="10265229" cy="982651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156" y="1296550"/>
            <a:ext cx="9481539" cy="149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/>
              <a:t>在</a:t>
            </a:r>
            <a:r>
              <a:rPr lang="en-US" altLang="zh-CN" sz="2400" dirty="0"/>
              <a:t>Android</a:t>
            </a:r>
            <a:r>
              <a:rPr lang="zh-CN" altLang="zh-CN" sz="2400" dirty="0"/>
              <a:t>的开发中，</a:t>
            </a:r>
            <a:r>
              <a:rPr lang="en-US" altLang="zh-CN" sz="2400" dirty="0"/>
              <a:t>xml</a:t>
            </a:r>
            <a:r>
              <a:rPr lang="zh-CN" altLang="zh-CN" sz="2400" dirty="0"/>
              <a:t>是非常常用的一种封装数据的形式，从服务器中获取</a:t>
            </a:r>
            <a:r>
              <a:rPr lang="zh-CN" altLang="zh-CN" sz="2400" dirty="0" smtClean="0"/>
              <a:t>数据经常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格式，掌握如何</a:t>
            </a:r>
            <a:r>
              <a:rPr lang="zh-CN" altLang="zh-CN" sz="2400" dirty="0" smtClean="0">
                <a:solidFill>
                  <a:srgbClr val="5B42EE"/>
                </a:solidFill>
              </a:rPr>
              <a:t>生成</a:t>
            </a:r>
            <a:r>
              <a:rPr lang="en-US" altLang="zh-CN" sz="2400" dirty="0" smtClean="0">
                <a:solidFill>
                  <a:srgbClr val="5B42EE"/>
                </a:solidFill>
              </a:rPr>
              <a:t>xml</a:t>
            </a:r>
            <a:r>
              <a:rPr lang="zh-CN" altLang="en-US" sz="2400" dirty="0" smtClean="0">
                <a:solidFill>
                  <a:srgbClr val="5B42EE"/>
                </a:solidFill>
              </a:rPr>
              <a:t>文件</a:t>
            </a:r>
            <a:r>
              <a:rPr lang="zh-CN" altLang="zh-CN" sz="2400" dirty="0" smtClean="0"/>
              <a:t>和</a:t>
            </a:r>
            <a:r>
              <a:rPr lang="zh-CN" altLang="en-US" sz="2400" dirty="0" smtClean="0"/>
              <a:t>对</a:t>
            </a:r>
            <a:r>
              <a:rPr lang="en-US" altLang="zh-CN" sz="2400" dirty="0" smtClean="0">
                <a:solidFill>
                  <a:srgbClr val="5B42EE"/>
                </a:solidFill>
              </a:rPr>
              <a:t>xml</a:t>
            </a:r>
            <a:r>
              <a:rPr lang="zh-CN" altLang="en-US" sz="2400" dirty="0" smtClean="0">
                <a:solidFill>
                  <a:srgbClr val="5B42EE"/>
                </a:solidFill>
              </a:rPr>
              <a:t>文件进行</a:t>
            </a:r>
            <a:r>
              <a:rPr lang="zh-CN" altLang="zh-CN" sz="2400" dirty="0" smtClean="0">
                <a:solidFill>
                  <a:srgbClr val="5B42EE"/>
                </a:solidFill>
              </a:rPr>
              <a:t>解析</a:t>
            </a:r>
            <a:r>
              <a:rPr lang="zh-CN" altLang="zh-CN" sz="2400" dirty="0" smtClean="0"/>
              <a:t>是非常</a:t>
            </a:r>
            <a:r>
              <a:rPr lang="zh-CN" altLang="en-US" sz="2400" dirty="0" smtClean="0"/>
              <a:t>重要的</a:t>
            </a:r>
            <a:r>
              <a:rPr lang="zh-CN" altLang="zh-CN" sz="2400" dirty="0" smtClean="0"/>
              <a:t>，接下</a:t>
            </a:r>
            <a:r>
              <a:rPr lang="zh-CN" altLang="en-US" sz="2400" dirty="0" smtClean="0"/>
              <a:t>来</a:t>
            </a:r>
            <a:r>
              <a:rPr lang="zh-CN" altLang="zh-CN" sz="2400" dirty="0" smtClean="0"/>
              <a:t>就对</a:t>
            </a:r>
            <a:r>
              <a:rPr lang="zh-CN" altLang="en-US" sz="2400" dirty="0" smtClean="0"/>
              <a:t>相关知识</a:t>
            </a:r>
            <a:r>
              <a:rPr lang="zh-CN" altLang="zh-CN" sz="2400" dirty="0" smtClean="0"/>
              <a:t>进行介绍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654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270" y="313899"/>
            <a:ext cx="10265229" cy="982651"/>
          </a:xfrm>
        </p:spPr>
        <p:txBody>
          <a:bodyPr/>
          <a:lstStyle/>
          <a:p>
            <a:r>
              <a:rPr lang="en-US" altLang="zh-CN" dirty="0" smtClean="0"/>
              <a:t>6.3.1 XML</a:t>
            </a:r>
            <a:r>
              <a:rPr lang="zh-CN" altLang="en-US" dirty="0" smtClean="0"/>
              <a:t>序列化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156" y="1296550"/>
            <a:ext cx="9481539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5B42EE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sz="2400" dirty="0">
                <a:solidFill>
                  <a:srgbClr val="5B42EE"/>
                </a:solidFill>
                <a:cs typeface="Times New Roman" panose="02020603050405020304" pitchFamily="18" charset="0"/>
              </a:rPr>
              <a:t>序列化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就是将</a:t>
            </a:r>
            <a:r>
              <a:rPr lang="zh-CN" altLang="zh-CN" sz="2400" dirty="0">
                <a:solidFill>
                  <a:srgbClr val="5B42EE"/>
                </a:solidFill>
                <a:cs typeface="Times New Roman" panose="02020603050405020304" pitchFamily="18" charset="0"/>
              </a:rPr>
              <a:t>对象类型的数据</a:t>
            </a:r>
            <a:r>
              <a:rPr lang="zh-CN" altLang="zh-CN" sz="2400" dirty="0">
                <a:cs typeface="Times New Roman" panose="02020603050405020304" pitchFamily="18" charset="0"/>
              </a:rPr>
              <a:t>保存在</a:t>
            </a:r>
            <a:r>
              <a:rPr lang="en-US" altLang="zh-CN" sz="2400" dirty="0">
                <a:cs typeface="Times New Roman" panose="02020603050405020304" pitchFamily="18" charset="0"/>
              </a:rPr>
              <a:t>XML</a:t>
            </a:r>
            <a:r>
              <a:rPr lang="zh-CN" altLang="zh-CN" sz="2400" dirty="0">
                <a:cs typeface="Times New Roman" panose="02020603050405020304" pitchFamily="18" charset="0"/>
              </a:rPr>
              <a:t>文件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中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cs typeface="Times New Roman" panose="02020603050405020304" pitchFamily="18" charset="0"/>
              </a:rPr>
              <a:t>要</a:t>
            </a:r>
            <a:r>
              <a:rPr lang="zh-CN" altLang="zh-CN" sz="2400" dirty="0">
                <a:cs typeface="Times New Roman" panose="02020603050405020304" pitchFamily="18" charset="0"/>
              </a:rPr>
              <a:t>将数据序列化，首先要创建与该</a:t>
            </a:r>
            <a:r>
              <a:rPr lang="en-US" altLang="zh-CN" sz="2400" dirty="0">
                <a:cs typeface="Times New Roman" panose="02020603050405020304" pitchFamily="18" charset="0"/>
              </a:rPr>
              <a:t>XML</a:t>
            </a:r>
            <a:r>
              <a:rPr lang="zh-CN" altLang="zh-CN" sz="2400" dirty="0">
                <a:cs typeface="Times New Roman" panose="02020603050405020304" pitchFamily="18" charset="0"/>
              </a:rPr>
              <a:t>相对应的</a:t>
            </a:r>
            <a:r>
              <a:rPr lang="en-US" altLang="zh-CN" sz="2400" dirty="0">
                <a:solidFill>
                  <a:srgbClr val="5B42EE"/>
                </a:solidFill>
                <a:cs typeface="Times New Roman" panose="02020603050405020304" pitchFamily="18" charset="0"/>
              </a:rPr>
              <a:t>XML</a:t>
            </a:r>
            <a:r>
              <a:rPr lang="zh-CN" altLang="zh-CN" sz="2400" dirty="0">
                <a:solidFill>
                  <a:srgbClr val="5B42EE"/>
                </a:solidFill>
                <a:cs typeface="Times New Roman" panose="02020603050405020304" pitchFamily="18" charset="0"/>
              </a:rPr>
              <a:t>文件</a:t>
            </a:r>
            <a:r>
              <a:rPr lang="zh-CN" altLang="zh-CN" sz="2400" dirty="0" smtClean="0">
                <a:solidFill>
                  <a:srgbClr val="5B42EE"/>
                </a:solidFill>
                <a:cs typeface="Times New Roman" panose="02020603050405020304" pitchFamily="18" charset="0"/>
              </a:rPr>
              <a:t>生成器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,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然后</a:t>
            </a:r>
            <a:r>
              <a:rPr lang="zh-CN" altLang="zh-CN" sz="2400" dirty="0">
                <a:cs typeface="Times New Roman" panose="02020603050405020304" pitchFamily="18" charset="0"/>
              </a:rPr>
              <a:t>将要存入的对象类型的数据转换为</a:t>
            </a:r>
            <a:r>
              <a:rPr lang="en-US" altLang="zh-CN" sz="2400" dirty="0">
                <a:cs typeface="Times New Roman" panose="02020603050405020304" pitchFamily="18" charset="0"/>
              </a:rPr>
              <a:t>XML</a:t>
            </a:r>
            <a:r>
              <a:rPr lang="zh-CN" altLang="zh-CN" sz="2400" dirty="0" smtClean="0">
                <a:cs typeface="Times New Roman" panose="02020603050405020304" pitchFamily="18" charset="0"/>
              </a:rPr>
              <a:t>文件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04156" y="3117660"/>
            <a:ext cx="10364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5B42EE"/>
                </a:solidFill>
              </a:rPr>
              <a:t>XmlSerializer是针对XML进行序列化的类库</a:t>
            </a:r>
            <a:r>
              <a:rPr lang="zh-CN" altLang="en-US" sz="2400" dirty="0" smtClean="0">
                <a:solidFill>
                  <a:srgbClr val="5B42EE"/>
                </a:solidFill>
              </a:rPr>
              <a:t>，</a:t>
            </a:r>
            <a:r>
              <a:rPr lang="en-US" altLang="zh-CN" sz="2400" dirty="0" smtClean="0">
                <a:solidFill>
                  <a:srgbClr val="5B42EE"/>
                </a:solidFill>
              </a:rPr>
              <a:t>XML </a:t>
            </a:r>
            <a:r>
              <a:rPr lang="zh-CN" altLang="en-US" sz="2400" dirty="0" smtClean="0">
                <a:solidFill>
                  <a:srgbClr val="5B42EE"/>
                </a:solidFill>
              </a:rPr>
              <a:t>文件序列化的基本方法：</a:t>
            </a:r>
            <a:endParaRPr lang="zh-CN" altLang="en-US" sz="2400" dirty="0">
              <a:solidFill>
                <a:srgbClr val="5B4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270" y="-29013"/>
            <a:ext cx="10265229" cy="1325563"/>
          </a:xfrm>
        </p:spPr>
        <p:txBody>
          <a:bodyPr/>
          <a:lstStyle/>
          <a:p>
            <a:r>
              <a:rPr lang="en-US" altLang="zh-CN" dirty="0" smtClean="0"/>
              <a:t>6.3.1 </a:t>
            </a:r>
            <a:r>
              <a:rPr lang="en-US" altLang="zh-CN" dirty="0"/>
              <a:t>XML</a:t>
            </a:r>
            <a:r>
              <a:rPr lang="zh-CN" altLang="zh-CN" dirty="0"/>
              <a:t>文件的</a:t>
            </a:r>
            <a:r>
              <a:rPr lang="zh-CN" altLang="zh-CN" dirty="0" smtClean="0"/>
              <a:t>序列化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49437" y="836616"/>
            <a:ext cx="11879645" cy="33450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1.</a:t>
            </a:r>
            <a:r>
              <a:rPr lang="zh-CN" altLang="en-US" dirty="0">
                <a:solidFill>
                  <a:srgbClr val="5B42EE"/>
                </a:solidFill>
              </a:rPr>
              <a:t>创建一个xml文件的序列化器，</a:t>
            </a:r>
            <a:r>
              <a:rPr lang="zh-CN" altLang="en-US" dirty="0" smtClean="0">
                <a:solidFill>
                  <a:srgbClr val="5B42EE"/>
                </a:solidFill>
              </a:rPr>
              <a:t>返回一</a:t>
            </a:r>
            <a:r>
              <a:rPr lang="zh-CN" altLang="en-US" dirty="0">
                <a:solidFill>
                  <a:srgbClr val="5B42EE"/>
                </a:solidFill>
              </a:rPr>
              <a:t>个Xml的 Serializer 对象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XmlSerializer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erializer</a:t>
            </a:r>
            <a:r>
              <a:rPr lang="zh-CN" altLang="en-US" dirty="0"/>
              <a:t>= </a:t>
            </a:r>
            <a:r>
              <a:rPr lang="zh-CN" altLang="en-US" dirty="0"/>
              <a:t>Xml.newSerializer();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2.</a:t>
            </a:r>
            <a:r>
              <a:rPr lang="zh-CN" altLang="en-US" dirty="0">
                <a:solidFill>
                  <a:srgbClr val="5B42EE"/>
                </a:solidFill>
              </a:rPr>
              <a:t>设置序列化器的输出路径和编码方式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FileOutputStream = new FileOutputStream(new File(Environment.getExternalStorageDirectory(),"文件名.xml"));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/>
              <a:t>s</a:t>
            </a:r>
            <a:r>
              <a:rPr lang="zh-CN" altLang="en-US" dirty="0" smtClean="0"/>
              <a:t>erializer</a:t>
            </a:r>
            <a:r>
              <a:rPr lang="zh-CN" altLang="en-US" dirty="0"/>
              <a:t>.setOutput(FileOutputStream, "编码");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3.</a:t>
            </a:r>
            <a:r>
              <a:rPr lang="zh-CN" altLang="en-US" dirty="0">
                <a:solidFill>
                  <a:srgbClr val="5B42EE"/>
                </a:solidFill>
              </a:rPr>
              <a:t>声明xml文件头(写入XML文件中的声明头)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serializer</a:t>
            </a:r>
            <a:r>
              <a:rPr lang="zh-CN" altLang="en-US" dirty="0"/>
              <a:t>.</a:t>
            </a:r>
            <a:r>
              <a:rPr lang="zh-CN" altLang="en-US" sz="2000" dirty="0"/>
              <a:t>startDocument</a:t>
            </a:r>
            <a:r>
              <a:rPr lang="zh-CN" altLang="en-US" dirty="0"/>
              <a:t>("xml声明的编码", 文档是否独立);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4.</a:t>
            </a:r>
            <a:r>
              <a:rPr lang="zh-CN" altLang="en-US" dirty="0">
                <a:solidFill>
                  <a:srgbClr val="5B42EE"/>
                </a:solidFill>
              </a:rPr>
              <a:t>声明子节点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erializer</a:t>
            </a:r>
            <a:r>
              <a:rPr lang="zh-CN" altLang="en-US" dirty="0"/>
              <a:t>.startTag(nameSpace,String "节点名")</a:t>
            </a:r>
            <a:r>
              <a:rPr lang="zh-CN" altLang="en-US" dirty="0" smtClean="0"/>
              <a:t>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282518" y="3721699"/>
            <a:ext cx="6096000" cy="286232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zh-CN" altLang="en-US" dirty="0"/>
              <a:t>5.</a:t>
            </a:r>
            <a:r>
              <a:rPr lang="zh-CN" altLang="en-US" dirty="0">
                <a:solidFill>
                  <a:srgbClr val="5B42EE"/>
                </a:solidFill>
              </a:rPr>
              <a:t>声明节点属性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erializer</a:t>
            </a:r>
            <a:r>
              <a:rPr lang="zh-CN" altLang="en-US" dirty="0"/>
              <a:t>.attribute(命名空间,属性名,属性值);</a:t>
            </a:r>
          </a:p>
          <a:p>
            <a:r>
              <a:rPr lang="zh-CN" altLang="en-US" dirty="0"/>
              <a:t>6.</a:t>
            </a:r>
            <a:r>
              <a:rPr lang="zh-CN" altLang="en-US" dirty="0">
                <a:solidFill>
                  <a:srgbClr val="5B42EE"/>
                </a:solidFill>
              </a:rPr>
              <a:t>声明节点中的TextNode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erializer</a:t>
            </a:r>
            <a:r>
              <a:rPr lang="zh-CN" altLang="en-US" dirty="0"/>
              <a:t>.txt(文本值);</a:t>
            </a:r>
          </a:p>
          <a:p>
            <a:r>
              <a:rPr lang="zh-CN" altLang="en-US" dirty="0"/>
              <a:t>7.</a:t>
            </a:r>
            <a:r>
              <a:rPr lang="zh-CN" altLang="en-US" dirty="0">
                <a:solidFill>
                  <a:srgbClr val="5B42EE"/>
                </a:solidFill>
              </a:rPr>
              <a:t>设置节点尾标签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erializer</a:t>
            </a:r>
            <a:r>
              <a:rPr lang="zh-CN" altLang="en-US" dirty="0"/>
              <a:t>.endTag(命名空间, "节点名");</a:t>
            </a:r>
          </a:p>
          <a:p>
            <a:r>
              <a:rPr lang="zh-CN" altLang="en-US" dirty="0"/>
              <a:t>8.</a:t>
            </a:r>
            <a:r>
              <a:rPr lang="zh-CN" altLang="en-US" dirty="0">
                <a:solidFill>
                  <a:srgbClr val="5B42EE"/>
                </a:solidFill>
              </a:rPr>
              <a:t>写Xml文件尾表示Xml文件结束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zh-CN" altLang="en-US" dirty="0" smtClean="0">
                <a:solidFill>
                  <a:srgbClr val="FF0000"/>
                </a:solidFill>
              </a:rPr>
              <a:t>erializer</a:t>
            </a:r>
            <a:r>
              <a:rPr lang="zh-CN" altLang="en-US" dirty="0"/>
              <a:t>.endDocument();</a:t>
            </a:r>
          </a:p>
          <a:p>
            <a:r>
              <a:rPr lang="zh-CN" altLang="en-US" dirty="0"/>
              <a:t>9</a:t>
            </a:r>
            <a:r>
              <a:rPr lang="zh-CN" altLang="en-US" dirty="0">
                <a:solidFill>
                  <a:srgbClr val="5B42EE"/>
                </a:solidFill>
              </a:rPr>
              <a:t>.关闭资源</a:t>
            </a:r>
          </a:p>
          <a:p>
            <a:r>
              <a:rPr lang="zh-CN" altLang="en-US" dirty="0"/>
              <a:t>FileOutputStream.close();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715054"/>
            <a:ext cx="6096000" cy="1569660"/>
          </a:xfrm>
          <a:prstGeom prst="rect">
            <a:avLst/>
          </a:prstGeom>
          <a:solidFill>
            <a:schemeClr val="bg1"/>
          </a:solidFill>
          <a:ln>
            <a:solidFill>
              <a:srgbClr val="5B42EE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600" dirty="0" err="1">
                <a:ea typeface="宋体" panose="02010600030101010101" pitchFamily="2" charset="-122"/>
                <a:cs typeface="Times New Roman" panose="02020603050405020304" pitchFamily="18" charset="0"/>
              </a:rPr>
              <a:t>XmlSerializer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对象可以设置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文件的编码格式，然后向文件写入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文件的开始标志“</a:t>
            </a:r>
            <a:r>
              <a:rPr lang="en-US" altLang="zh-CN" sz="1600" dirty="0">
                <a:solidFill>
                  <a:srgbClr val="5B42EE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&lt;?xml version="1.0" encoding="utf-8"?&gt;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”代码。然后通过设置开始节点、开始标签、添加内容、结束标签、结束节点完成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文件的生成</a:t>
            </a:r>
            <a:r>
              <a:rPr lang="zh-CN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1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接下来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将通过一个保存用户信息的案例来讲解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文件的序列化。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2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617" y="0"/>
            <a:ext cx="8596668" cy="1320800"/>
          </a:xfrm>
        </p:spPr>
        <p:txBody>
          <a:bodyPr/>
          <a:lstStyle/>
          <a:p>
            <a:r>
              <a:rPr lang="en-US" altLang="zh-CN" dirty="0"/>
              <a:t>6.3.2 XML</a:t>
            </a:r>
            <a:r>
              <a:rPr lang="zh-CN" altLang="zh-CN" dirty="0"/>
              <a:t>序列化实例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02397"/>
              </p:ext>
            </p:extLst>
          </p:nvPr>
        </p:nvGraphicFramePr>
        <p:xfrm>
          <a:off x="6596418" y="0"/>
          <a:ext cx="5595582" cy="2074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5582"/>
              </a:tblGrid>
              <a:tr h="207445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B42EE"/>
                          </a:solidFill>
                          <a:effectLst/>
                        </a:rPr>
                        <a:t>&lt;?xml version="1.0" encoding="UTF-8" standalone="true"?&gt;</a:t>
                      </a:r>
                      <a:endParaRPr lang="zh-CN" sz="16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B42EE"/>
                          </a:solidFill>
                          <a:effectLst/>
                        </a:rPr>
                        <a:t>&lt;persons&gt;</a:t>
                      </a:r>
                      <a:endParaRPr lang="zh-CN" sz="16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indent="13335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B42EE"/>
                          </a:solidFill>
                          <a:effectLst/>
                        </a:rPr>
                        <a:t>&lt;person&gt;</a:t>
                      </a:r>
                      <a:endParaRPr lang="zh-CN" sz="16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B42EE"/>
                          </a:solidFill>
                          <a:effectLst/>
                        </a:rPr>
                        <a:t>&lt;</a:t>
                      </a:r>
                      <a:r>
                        <a:rPr lang="en-US" sz="16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name&gt;</a:t>
                      </a:r>
                      <a:r>
                        <a:rPr lang="en-US" altLang="zh-CN" sz="16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ABC</a:t>
                      </a:r>
                      <a:r>
                        <a:rPr lang="en-US" sz="1600" b="0" kern="100" dirty="0" smtClean="0">
                          <a:solidFill>
                            <a:srgbClr val="5B42EE"/>
                          </a:solidFill>
                          <a:effectLst/>
                        </a:rPr>
                        <a:t>&lt;/</a:t>
                      </a:r>
                      <a:r>
                        <a:rPr lang="en-US" sz="1600" b="0" kern="100" dirty="0">
                          <a:solidFill>
                            <a:srgbClr val="5B42EE"/>
                          </a:solidFill>
                          <a:effectLst/>
                        </a:rPr>
                        <a:t>name&gt;</a:t>
                      </a:r>
                      <a:endParaRPr lang="zh-CN" sz="16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indent="2667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B42EE"/>
                          </a:solidFill>
                          <a:effectLst/>
                        </a:rPr>
                        <a:t>&lt;password&gt;1213&lt;/password&gt;</a:t>
                      </a:r>
                      <a:endParaRPr lang="zh-CN" sz="16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indent="13335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B42EE"/>
                          </a:solidFill>
                          <a:effectLst/>
                        </a:rPr>
                        <a:t>&lt;/person&gt;</a:t>
                      </a:r>
                      <a:endParaRPr lang="zh-CN" sz="1600" b="0" kern="100" dirty="0">
                        <a:solidFill>
                          <a:srgbClr val="5B42EE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B42EE"/>
                          </a:solidFill>
                          <a:effectLst/>
                        </a:rPr>
                        <a:t>&lt;/persons&gt;</a:t>
                      </a:r>
                      <a:endParaRPr lang="zh-CN" sz="1600" b="0" kern="100" dirty="0">
                        <a:solidFill>
                          <a:srgbClr val="5B42EE"/>
                        </a:solidFill>
                        <a:effectLst/>
                        <a:latin typeface="等线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7546" y="1072725"/>
            <a:ext cx="75608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//xml</a:t>
            </a:r>
            <a:r>
              <a:rPr lang="zh-CN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文件生成器</a:t>
            </a:r>
            <a:endParaRPr lang="zh-CN" altLang="zh-CN" sz="2400" kern="100" dirty="0">
              <a:solidFill>
                <a:srgbClr val="5B42EE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indent="-12001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XmlSerializer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Xml.newSerializer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kern="100" dirty="0" smtClean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00150" indent="-12001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File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</a:p>
          <a:p>
            <a:pPr marL="1257300" indent="-8001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Environment.getExternalStorageDirectory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(),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371600" indent="4000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"person_mes.xml");    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fi_out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=new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FileOutputStream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(file);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serializer.setOutput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(fi_out,"UTF-8");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serializer.startDocument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("UTF-8",true);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serializer.startTag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null,"persons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serializer.startTag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null,"person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//</a:t>
            </a:r>
            <a:r>
              <a:rPr lang="zh-CN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对象的用户名属性写入</a:t>
            </a:r>
            <a:endParaRPr lang="zh-CN" altLang="zh-CN" sz="2400" kern="100" dirty="0">
              <a:solidFill>
                <a:srgbClr val="5B42EE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serializer.startTag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null,"name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serializer.text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person.getUsername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serializer.endTag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null,"name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endParaRPr lang="zh-CN" altLang="zh-CN" sz="2400" kern="100" dirty="0">
              <a:effectLst/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46209" y="2734718"/>
            <a:ext cx="3753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</a:t>
            </a:r>
            <a:r>
              <a:rPr lang="zh-CN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对象的密码写入</a:t>
            </a:r>
            <a:endParaRPr lang="zh-CN" altLang="zh-CN" sz="2400" kern="100" dirty="0">
              <a:solidFill>
                <a:srgbClr val="5B42EE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serializer.startTag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,"password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serializer.text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person.getPaswd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serializer.endTag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,"password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结束标签</a:t>
            </a:r>
            <a:endParaRPr lang="zh-CN" altLang="zh-CN" sz="2400" kern="100" dirty="0">
              <a:solidFill>
                <a:srgbClr val="5B42EE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serializer.endTag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,"person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serializer.endTag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,"persons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serializer.endDocument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serializer.flush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fi_out.close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6.3.3 XML</a:t>
            </a:r>
            <a:r>
              <a:rPr lang="zh-CN" altLang="zh-CN" dirty="0" smtClean="0"/>
              <a:t>文件解析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69269"/>
            <a:ext cx="8957985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在使用</a:t>
            </a:r>
            <a:r>
              <a:rPr lang="en-US" altLang="zh-CN" sz="2400" dirty="0"/>
              <a:t>XML</a:t>
            </a:r>
            <a:r>
              <a:rPr lang="zh-CN" altLang="zh-CN" sz="2400" dirty="0"/>
              <a:t>文档中的数据时，首先需要解析</a:t>
            </a:r>
            <a:r>
              <a:rPr lang="en-US" altLang="zh-CN" sz="2400" dirty="0"/>
              <a:t>XML</a:t>
            </a:r>
            <a:r>
              <a:rPr lang="zh-CN" altLang="zh-CN" sz="2400" dirty="0"/>
              <a:t>文档。通常解析</a:t>
            </a:r>
            <a:r>
              <a:rPr lang="en-US" altLang="zh-CN" sz="2400" dirty="0"/>
              <a:t>XML</a:t>
            </a:r>
            <a:r>
              <a:rPr lang="zh-CN" altLang="zh-CN" sz="2400" dirty="0"/>
              <a:t>文档有三种方式，分别是</a:t>
            </a:r>
            <a:r>
              <a:rPr lang="en-US" altLang="zh-CN" sz="2400" dirty="0"/>
              <a:t>DOM</a:t>
            </a:r>
            <a:r>
              <a:rPr lang="zh-CN" altLang="zh-CN" sz="2400" dirty="0"/>
              <a:t>解析、</a:t>
            </a:r>
            <a:r>
              <a:rPr lang="en-US" altLang="zh-CN" sz="2400" dirty="0"/>
              <a:t>SAX</a:t>
            </a:r>
            <a:r>
              <a:rPr lang="zh-CN" altLang="zh-CN" sz="2400" dirty="0"/>
              <a:t>解析、</a:t>
            </a:r>
            <a:r>
              <a:rPr lang="en-US" altLang="zh-CN" sz="2400" dirty="0"/>
              <a:t>PULL</a:t>
            </a:r>
            <a:r>
              <a:rPr lang="zh-CN" altLang="zh-CN" sz="2400" dirty="0"/>
              <a:t>解析。接下来将详细的介绍这三种方式。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66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6.3.3 XML</a:t>
            </a:r>
            <a:r>
              <a:rPr lang="zh-CN" altLang="zh-CN" dirty="0" smtClean="0"/>
              <a:t>文件解析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19144"/>
            <a:ext cx="8985281" cy="4499519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DOM</a:t>
            </a:r>
            <a:r>
              <a:rPr lang="zh-CN" altLang="zh-CN" sz="2400" b="1" dirty="0">
                <a:solidFill>
                  <a:srgbClr val="FF0000"/>
                </a:solidFill>
              </a:rPr>
              <a:t>解析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/>
              <a:t>DOM: Document Object Model </a:t>
            </a:r>
            <a:r>
              <a:rPr lang="zh-CN" altLang="zh-CN" sz="2000" dirty="0"/>
              <a:t>文档对象模型。在应用程序中，基于</a:t>
            </a:r>
            <a:r>
              <a:rPr lang="en-US" altLang="zh-CN" sz="2000" dirty="0"/>
              <a:t>DOM</a:t>
            </a:r>
            <a:r>
              <a:rPr lang="zh-CN" altLang="zh-CN" sz="2000" dirty="0"/>
              <a:t>的</a:t>
            </a:r>
            <a:r>
              <a:rPr lang="en-US" altLang="zh-CN" sz="2000" dirty="0"/>
              <a:t>XML</a:t>
            </a:r>
            <a:r>
              <a:rPr lang="zh-CN" altLang="zh-CN" sz="2000" dirty="0"/>
              <a:t>分析器将一个</a:t>
            </a:r>
            <a:r>
              <a:rPr lang="en-US" altLang="zh-CN" sz="2000" dirty="0"/>
              <a:t>XML</a:t>
            </a:r>
            <a:r>
              <a:rPr lang="zh-CN" altLang="zh-CN" sz="2000" dirty="0"/>
              <a:t>文档转换成一个对象模型的集合（通常称</a:t>
            </a:r>
            <a:r>
              <a:rPr lang="en-US" altLang="zh-CN" sz="2000" dirty="0"/>
              <a:t>DOM</a:t>
            </a:r>
            <a:r>
              <a:rPr lang="zh-CN" altLang="zh-CN" sz="2000" dirty="0"/>
              <a:t>树），应用程序通过对这个对象模型的操作，来实现对</a:t>
            </a:r>
            <a:r>
              <a:rPr lang="en-US" altLang="zh-CN" sz="2000" dirty="0"/>
              <a:t>XML</a:t>
            </a:r>
            <a:r>
              <a:rPr lang="zh-CN" altLang="zh-CN" sz="2000" dirty="0"/>
              <a:t>文档数据的操作。</a:t>
            </a:r>
          </a:p>
          <a:p>
            <a:pPr>
              <a:lnSpc>
                <a:spcPct val="120000"/>
              </a:lnSpc>
            </a:pPr>
            <a:r>
              <a:rPr lang="zh-CN" altLang="zh-CN" sz="2000" dirty="0"/>
              <a:t>通过</a:t>
            </a:r>
            <a:r>
              <a:rPr lang="en-US" altLang="zh-CN" sz="2000" dirty="0"/>
              <a:t>DOM</a:t>
            </a:r>
            <a:r>
              <a:rPr lang="zh-CN" altLang="zh-CN" sz="2000" dirty="0"/>
              <a:t>接口，应用程序可以在任何时候访问</a:t>
            </a:r>
            <a:r>
              <a:rPr lang="en-US" altLang="zh-CN" sz="2000" dirty="0"/>
              <a:t>XML</a:t>
            </a:r>
            <a:r>
              <a:rPr lang="zh-CN" altLang="zh-CN" sz="2000" dirty="0"/>
              <a:t>文档中的任何一部分数据，因此，这种利用</a:t>
            </a:r>
            <a:r>
              <a:rPr lang="en-US" altLang="zh-CN" sz="2000" dirty="0"/>
              <a:t>DOM</a:t>
            </a:r>
            <a:r>
              <a:rPr lang="zh-CN" altLang="zh-CN" sz="2000" dirty="0"/>
              <a:t>接口的机制也被称作随机访问机制。</a:t>
            </a:r>
          </a:p>
          <a:p>
            <a:pPr>
              <a:lnSpc>
                <a:spcPct val="120000"/>
              </a:lnSpc>
            </a:pPr>
            <a:r>
              <a:rPr lang="zh-CN" altLang="zh-CN" sz="2000" dirty="0"/>
              <a:t>由于</a:t>
            </a:r>
            <a:r>
              <a:rPr lang="en-US" altLang="zh-CN" sz="2000" dirty="0"/>
              <a:t>DOM</a:t>
            </a:r>
            <a:r>
              <a:rPr lang="zh-CN" altLang="zh-CN" sz="2000" dirty="0"/>
              <a:t>分析器把整个</a:t>
            </a:r>
            <a:r>
              <a:rPr lang="en-US" altLang="zh-CN" sz="2000" dirty="0"/>
              <a:t>XML</a:t>
            </a:r>
            <a:r>
              <a:rPr lang="zh-CN" altLang="zh-CN" sz="2000" dirty="0"/>
              <a:t>文档转化成</a:t>
            </a:r>
            <a:r>
              <a:rPr lang="en-US" altLang="zh-CN" sz="2000" dirty="0"/>
              <a:t>DOM</a:t>
            </a:r>
            <a:r>
              <a:rPr lang="zh-CN" altLang="zh-CN" sz="2000" dirty="0"/>
              <a:t>树放在了内存中，因此，当文档比较大或结构比较复杂时，对内存的需求就比较高。所以较小的</a:t>
            </a:r>
            <a:r>
              <a:rPr lang="en-US" altLang="zh-CN" sz="2000" dirty="0"/>
              <a:t>XML</a:t>
            </a:r>
            <a:r>
              <a:rPr lang="zh-CN" altLang="zh-CN" sz="2000" dirty="0"/>
              <a:t>文件可以采用这种方式解析，但较大的文件不建议采用这种方式来解析。</a:t>
            </a:r>
          </a:p>
        </p:txBody>
      </p:sp>
    </p:spTree>
    <p:extLst>
      <p:ext uri="{BB962C8B-B14F-4D97-AF65-F5344CB8AC3E}">
        <p14:creationId xmlns:p14="http://schemas.microsoft.com/office/powerpoint/2010/main" val="40024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6.3.3 XML</a:t>
            </a:r>
            <a:r>
              <a:rPr lang="zh-CN" altLang="zh-CN" dirty="0" smtClean="0"/>
              <a:t>文件解析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73736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SAX</a:t>
            </a:r>
            <a:r>
              <a:rPr lang="zh-CN" altLang="zh-CN" sz="2400" b="1" dirty="0">
                <a:solidFill>
                  <a:srgbClr val="FF0000"/>
                </a:solidFill>
              </a:rPr>
              <a:t>解析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SAX</a:t>
            </a:r>
            <a:r>
              <a:rPr lang="zh-CN" altLang="zh-CN" sz="2000" dirty="0"/>
              <a:t>：事件驱动型的</a:t>
            </a:r>
            <a:r>
              <a:rPr lang="en-US" altLang="zh-CN" sz="2000" dirty="0"/>
              <a:t>XML</a:t>
            </a:r>
            <a:r>
              <a:rPr lang="zh-CN" altLang="zh-CN" sz="2000" dirty="0"/>
              <a:t>解析方式。顺序读取</a:t>
            </a:r>
            <a:r>
              <a:rPr lang="en-US" altLang="zh-CN" sz="2000" dirty="0"/>
              <a:t>XML</a:t>
            </a:r>
            <a:r>
              <a:rPr lang="zh-CN" altLang="zh-CN" sz="2000" dirty="0"/>
              <a:t>文件，不需要一次全部装载整个文件。当遇到像文件开头、文档结束、或者标签开头与标签结束时，会触发一个事件，用户通过在其回调事件中写入处理代码来处理</a:t>
            </a:r>
            <a:r>
              <a:rPr lang="en-US" altLang="zh-CN" sz="2000" dirty="0"/>
              <a:t>XML</a:t>
            </a:r>
            <a:r>
              <a:rPr lang="zh-CN" altLang="zh-CN" sz="2000" dirty="0"/>
              <a:t>文件，适合对</a:t>
            </a:r>
            <a:r>
              <a:rPr lang="en-US" altLang="zh-CN" sz="2000" dirty="0"/>
              <a:t>XML</a:t>
            </a:r>
            <a:r>
              <a:rPr lang="zh-CN" altLang="zh-CN" sz="2000" dirty="0"/>
              <a:t>的</a:t>
            </a:r>
            <a:r>
              <a:rPr lang="zh-CN" altLang="zh-CN" sz="2000" dirty="0">
                <a:solidFill>
                  <a:srgbClr val="5B42EE"/>
                </a:solidFill>
              </a:rPr>
              <a:t>顺序访问</a:t>
            </a:r>
            <a:r>
              <a:rPr lang="zh-CN" altLang="zh-CN" sz="2000" dirty="0"/>
              <a:t>，且是只读的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zh-CN" sz="2000" dirty="0" smtClean="0"/>
              <a:t>由于</a:t>
            </a:r>
            <a:r>
              <a:rPr lang="zh-CN" altLang="zh-CN" sz="2000" dirty="0"/>
              <a:t>移动设备的内存资源有限，</a:t>
            </a:r>
            <a:r>
              <a:rPr lang="en-US" altLang="zh-CN" sz="2000" dirty="0"/>
              <a:t>SAX</a:t>
            </a:r>
            <a:r>
              <a:rPr lang="zh-CN" altLang="zh-CN" sz="2000" dirty="0"/>
              <a:t>的顺序读取方式更适合移动开发。</a:t>
            </a:r>
          </a:p>
        </p:txBody>
      </p:sp>
    </p:spTree>
    <p:extLst>
      <p:ext uri="{BB962C8B-B14F-4D97-AF65-F5344CB8AC3E}">
        <p14:creationId xmlns:p14="http://schemas.microsoft.com/office/powerpoint/2010/main" val="17652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6.3.3 XML</a:t>
            </a:r>
            <a:r>
              <a:rPr lang="zh-CN" altLang="zh-CN" dirty="0" smtClean="0"/>
              <a:t>文件解析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2917"/>
            <a:ext cx="8596668" cy="3880773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PULL</a:t>
            </a:r>
            <a:r>
              <a:rPr lang="zh-CN" altLang="zh-CN" sz="2400" b="1" dirty="0">
                <a:solidFill>
                  <a:srgbClr val="FF0000"/>
                </a:solidFill>
              </a:rPr>
              <a:t>解析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PULL</a:t>
            </a:r>
            <a:r>
              <a:rPr lang="zh-CN" altLang="zh-CN" sz="2000" dirty="0"/>
              <a:t>：是</a:t>
            </a:r>
            <a:r>
              <a:rPr lang="en-US" altLang="zh-CN" sz="2000" dirty="0"/>
              <a:t>Android</a:t>
            </a:r>
            <a:r>
              <a:rPr lang="zh-CN" altLang="zh-CN" sz="2000" dirty="0"/>
              <a:t>内置的</a:t>
            </a:r>
            <a:r>
              <a:rPr lang="en-US" altLang="zh-CN" sz="2000" dirty="0"/>
              <a:t>xml</a:t>
            </a:r>
            <a:r>
              <a:rPr lang="zh-CN" altLang="zh-CN" sz="2000" dirty="0"/>
              <a:t>解析器。</a:t>
            </a:r>
            <a:r>
              <a:rPr lang="en-US" altLang="zh-CN" sz="2000" dirty="0"/>
              <a:t>Pull</a:t>
            </a:r>
            <a:r>
              <a:rPr lang="zh-CN" altLang="zh-CN" sz="2000" dirty="0"/>
              <a:t>解析器的运行方式与</a:t>
            </a:r>
            <a:r>
              <a:rPr lang="en-US" altLang="zh-CN" sz="2000" dirty="0"/>
              <a:t>SAX </a:t>
            </a:r>
            <a:r>
              <a:rPr lang="zh-CN" altLang="zh-CN" sz="2000" dirty="0"/>
              <a:t>解析器相似</a:t>
            </a:r>
            <a:r>
              <a:rPr lang="en-US" altLang="zh-CN" sz="2000" dirty="0"/>
              <a:t>,</a:t>
            </a:r>
            <a:r>
              <a:rPr lang="zh-CN" altLang="zh-CN" sz="2000" dirty="0"/>
              <a:t>它提供了类似的事件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zh-CN" altLang="zh-CN" sz="2000" dirty="0" smtClean="0"/>
              <a:t>如</a:t>
            </a:r>
            <a:r>
              <a:rPr lang="zh-CN" altLang="zh-CN" sz="2000" dirty="0"/>
              <a:t>：开始元素和结束元素事件，使用</a:t>
            </a:r>
            <a:r>
              <a:rPr lang="en-US" altLang="zh-CN" sz="2000" dirty="0" err="1">
                <a:solidFill>
                  <a:srgbClr val="5B42EE"/>
                </a:solidFill>
              </a:rPr>
              <a:t>parser.next</a:t>
            </a:r>
            <a:r>
              <a:rPr lang="en-US" altLang="zh-CN" sz="2000" dirty="0">
                <a:solidFill>
                  <a:srgbClr val="5B42EE"/>
                </a:solidFill>
              </a:rPr>
              <a:t>()</a:t>
            </a:r>
            <a:r>
              <a:rPr lang="zh-CN" altLang="zh-CN" sz="2000" dirty="0"/>
              <a:t>可以进入下一个元素并触发相应事件。事件将作为数值代码被发送，因此可以使用一个</a:t>
            </a:r>
            <a:r>
              <a:rPr lang="en-US" altLang="zh-CN" sz="2000" dirty="0"/>
              <a:t>switch</a:t>
            </a:r>
            <a:r>
              <a:rPr lang="zh-CN" altLang="zh-CN" sz="2000" dirty="0"/>
              <a:t>对感兴趣的事件进行处理。当元素开始解析时，调用</a:t>
            </a:r>
            <a:r>
              <a:rPr lang="en-US" altLang="zh-CN" sz="2000" dirty="0" err="1"/>
              <a:t>parser.nextText</a:t>
            </a:r>
            <a:r>
              <a:rPr lang="en-US" altLang="zh-CN" sz="2000" dirty="0"/>
              <a:t>()</a:t>
            </a:r>
            <a:r>
              <a:rPr lang="zh-CN" altLang="zh-CN" sz="2000" dirty="0"/>
              <a:t>方法可以获取下一个</a:t>
            </a:r>
            <a:r>
              <a:rPr lang="en-US" altLang="zh-CN" sz="2000" dirty="0"/>
              <a:t>Text</a:t>
            </a:r>
            <a:r>
              <a:rPr lang="zh-CN" altLang="zh-CN" sz="2000" dirty="0"/>
              <a:t>类型节点的值。</a:t>
            </a:r>
          </a:p>
        </p:txBody>
      </p:sp>
    </p:spTree>
    <p:extLst>
      <p:ext uri="{BB962C8B-B14F-4D97-AF65-F5344CB8AC3E}">
        <p14:creationId xmlns:p14="http://schemas.microsoft.com/office/powerpoint/2010/main" val="36014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6.3.3 XML</a:t>
            </a:r>
            <a:r>
              <a:rPr lang="zh-CN" altLang="zh-CN" dirty="0" smtClean="0"/>
              <a:t>文件解析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78451"/>
            <a:ext cx="9381066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000" dirty="0"/>
              <a:t>使用</a:t>
            </a:r>
            <a:r>
              <a:rPr lang="en-US" altLang="zh-CN" sz="2000" dirty="0"/>
              <a:t>PULL</a:t>
            </a:r>
            <a:r>
              <a:rPr lang="zh-CN" altLang="zh-CN" sz="2000" dirty="0"/>
              <a:t>解析</a:t>
            </a:r>
            <a:r>
              <a:rPr lang="en-US" altLang="zh-CN" sz="2000" dirty="0"/>
              <a:t>XML</a:t>
            </a:r>
            <a:r>
              <a:rPr lang="zh-CN" altLang="zh-CN" sz="2000" dirty="0"/>
              <a:t>文档，首先要创建</a:t>
            </a:r>
            <a:r>
              <a:rPr lang="en-US" altLang="zh-CN" sz="2000" dirty="0" err="1"/>
              <a:t>XmlPullParser</a:t>
            </a:r>
            <a:r>
              <a:rPr lang="zh-CN" altLang="zh-CN" sz="2000" dirty="0"/>
              <a:t>解析器，通过该解析器提供的属性可以解析出</a:t>
            </a:r>
            <a:r>
              <a:rPr lang="en-US" altLang="zh-CN" sz="2000" dirty="0"/>
              <a:t>XML</a:t>
            </a:r>
            <a:r>
              <a:rPr lang="zh-CN" altLang="zh-CN" sz="2000" dirty="0"/>
              <a:t>文件中的各个节点的内容。</a:t>
            </a:r>
            <a:r>
              <a:rPr lang="zh-CN" altLang="zh-CN" sz="2000" dirty="0">
                <a:solidFill>
                  <a:srgbClr val="5B42EE"/>
                </a:solidFill>
              </a:rPr>
              <a:t>常用属性</a:t>
            </a:r>
            <a:r>
              <a:rPr lang="zh-CN" altLang="zh-CN" sz="2000" dirty="0" smtClean="0"/>
              <a:t>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 </a:t>
            </a:r>
            <a:r>
              <a:rPr lang="en-US" altLang="zh-CN" sz="2000" dirty="0" err="1" smtClean="0">
                <a:solidFill>
                  <a:srgbClr val="5B42EE"/>
                </a:solidFill>
              </a:rPr>
              <a:t>XmlPullParser.START_DOCUMENT</a:t>
            </a:r>
            <a:r>
              <a:rPr lang="zh-CN" altLang="zh-CN" sz="2000" dirty="0"/>
              <a:t>：</a:t>
            </a:r>
            <a:r>
              <a:rPr lang="en-US" altLang="zh-CN" sz="2000" dirty="0"/>
              <a:t>XML</a:t>
            </a:r>
            <a:r>
              <a:rPr lang="zh-CN" altLang="zh-CN" sz="2000" dirty="0"/>
              <a:t>文档的开始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                         </a:t>
            </a:r>
            <a:r>
              <a:rPr lang="zh-CN" altLang="zh-CN" sz="2000" dirty="0" smtClean="0"/>
              <a:t>如</a:t>
            </a:r>
            <a:r>
              <a:rPr lang="en-US" altLang="zh-CN" sz="2000" dirty="0"/>
              <a:t>&lt;?xml version="1.0" encoding="utf-8"?&gt;</a:t>
            </a:r>
            <a:r>
              <a:rPr lang="zh-CN" altLang="zh-CN" sz="2000" dirty="0" smtClean="0"/>
              <a:t>。</a:t>
            </a:r>
            <a:r>
              <a:rPr lang="en-US" altLang="zh-CN" sz="2000" dirty="0" smtClean="0"/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5B42EE"/>
                </a:solidFill>
              </a:rPr>
              <a:t> </a:t>
            </a:r>
            <a:r>
              <a:rPr lang="en-US" altLang="zh-CN" sz="2000" dirty="0" err="1" smtClean="0">
                <a:solidFill>
                  <a:srgbClr val="5B42EE"/>
                </a:solidFill>
              </a:rPr>
              <a:t>XmlPullParser.END_DOCUMENT</a:t>
            </a:r>
            <a:r>
              <a:rPr lang="zh-CN" altLang="zh-CN" sz="2000" dirty="0"/>
              <a:t>：</a:t>
            </a:r>
            <a:r>
              <a:rPr lang="en-US" altLang="zh-CN" sz="2000" dirty="0"/>
              <a:t>XML</a:t>
            </a:r>
            <a:r>
              <a:rPr lang="zh-CN" altLang="zh-CN" sz="2000" dirty="0"/>
              <a:t>文档的结束。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5B42EE"/>
                </a:solidFill>
              </a:rPr>
              <a:t>XmlPullParser.START_TAG</a:t>
            </a:r>
            <a:r>
              <a:rPr lang="zh-CN" altLang="zh-CN" sz="2000" dirty="0"/>
              <a:t>：</a:t>
            </a:r>
            <a:r>
              <a:rPr lang="en-US" altLang="zh-CN" sz="2000" dirty="0"/>
              <a:t>XML</a:t>
            </a:r>
            <a:r>
              <a:rPr lang="zh-CN" altLang="zh-CN" sz="2000" dirty="0"/>
              <a:t>的开始节点。如</a:t>
            </a:r>
            <a:r>
              <a:rPr lang="en-US" altLang="zh-CN" sz="2000" dirty="0"/>
              <a:t>&lt;..&gt;</a:t>
            </a:r>
            <a:r>
              <a:rPr lang="zh-CN" altLang="zh-CN" sz="2000" dirty="0"/>
              <a:t>这种类型的。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5B42EE"/>
                </a:solidFill>
              </a:rPr>
              <a:t>XmlPullParser.END_TAG</a:t>
            </a:r>
            <a:r>
              <a:rPr lang="zh-CN" altLang="zh-CN" sz="2000" dirty="0"/>
              <a:t>：</a:t>
            </a:r>
            <a:r>
              <a:rPr lang="en-US" altLang="zh-CN" sz="2000" dirty="0"/>
              <a:t>XML</a:t>
            </a:r>
            <a:r>
              <a:rPr lang="zh-CN" altLang="zh-CN" sz="2000" dirty="0"/>
              <a:t>文档的结束节点。如</a:t>
            </a:r>
            <a:r>
              <a:rPr lang="en-US" altLang="zh-CN" sz="2000" dirty="0"/>
              <a:t>&lt;../&gt;</a:t>
            </a:r>
            <a:r>
              <a:rPr lang="zh-CN" altLang="zh-CN" sz="2000" dirty="0"/>
              <a:t>这种类型的。</a:t>
            </a:r>
          </a:p>
          <a:p>
            <a:pPr>
              <a:lnSpc>
                <a:spcPct val="12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23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idx="1"/>
          </p:nvPr>
        </p:nvSpPr>
        <p:spPr>
          <a:xfrm>
            <a:off x="1619029" y="229706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5400" dirty="0" smtClean="0">
                <a:solidFill>
                  <a:srgbClr val="92D050"/>
                </a:solidFill>
              </a:rPr>
              <a:t>6.3 </a:t>
            </a:r>
            <a:r>
              <a:rPr lang="en-US" altLang="zh-CN" sz="5400" dirty="0">
                <a:solidFill>
                  <a:srgbClr val="92D050"/>
                </a:solidFill>
              </a:rPr>
              <a:t>XML</a:t>
            </a:r>
            <a:r>
              <a:rPr lang="zh-CN" altLang="zh-CN" sz="5400" dirty="0" smtClean="0">
                <a:solidFill>
                  <a:srgbClr val="92D050"/>
                </a:solidFill>
              </a:rPr>
              <a:t>文件</a:t>
            </a:r>
            <a:endParaRPr lang="zh-CN" altLang="en-US" sz="5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6.3.3 XML</a:t>
            </a:r>
            <a:r>
              <a:rPr lang="zh-CN" altLang="zh-CN" dirty="0" smtClean="0"/>
              <a:t>文件解析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6565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/>
              <a:t> PULL</a:t>
            </a:r>
            <a:r>
              <a:rPr lang="zh-CN" altLang="zh-CN" sz="2000" dirty="0"/>
              <a:t>解析器的具体使用步骤</a:t>
            </a:r>
            <a:r>
              <a:rPr lang="zh-CN" altLang="zh-CN" sz="2000" dirty="0" smtClean="0"/>
              <a:t>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723900" indent="-450850">
              <a:lnSpc>
                <a:spcPct val="110000"/>
              </a:lnSpc>
              <a:buNone/>
            </a:pPr>
            <a:r>
              <a:rPr lang="en-US" altLang="zh-CN" sz="2000" dirty="0" smtClean="0"/>
              <a:t>(1) </a:t>
            </a:r>
            <a:r>
              <a:rPr lang="zh-CN" altLang="zh-CN" sz="2000" dirty="0" smtClean="0"/>
              <a:t>调用</a:t>
            </a:r>
            <a:r>
              <a:rPr lang="en-US" altLang="zh-CN" sz="2000" dirty="0" err="1">
                <a:solidFill>
                  <a:srgbClr val="5B42EE"/>
                </a:solidFill>
              </a:rPr>
              <a:t>Xml.newPullParser</a:t>
            </a:r>
            <a:r>
              <a:rPr lang="en-US" altLang="zh-CN" sz="2000" dirty="0">
                <a:solidFill>
                  <a:srgbClr val="5B42EE"/>
                </a:solidFill>
              </a:rPr>
              <a:t>()</a:t>
            </a:r>
            <a:r>
              <a:rPr lang="zh-CN" altLang="zh-CN" sz="2000" dirty="0"/>
              <a:t>得到一个</a:t>
            </a:r>
            <a:r>
              <a:rPr lang="en-US" altLang="zh-CN" sz="2000" dirty="0" err="1"/>
              <a:t>XmlPullParser</a:t>
            </a:r>
            <a:r>
              <a:rPr lang="zh-CN" altLang="zh-CN" sz="2000" dirty="0"/>
              <a:t>对象。</a:t>
            </a:r>
          </a:p>
          <a:p>
            <a:pPr marL="723900" lvl="0" indent="-450850">
              <a:lnSpc>
                <a:spcPct val="110000"/>
              </a:lnSpc>
              <a:buNone/>
            </a:pPr>
            <a:r>
              <a:rPr lang="en-US" altLang="zh-CN" sz="2000" dirty="0" smtClean="0"/>
              <a:t>(2) </a:t>
            </a:r>
            <a:r>
              <a:rPr lang="zh-CN" altLang="zh-CN" sz="2000" dirty="0" smtClean="0"/>
              <a:t>通过</a:t>
            </a:r>
            <a:r>
              <a:rPr lang="en-US" altLang="zh-CN" sz="2000" dirty="0" err="1">
                <a:solidFill>
                  <a:srgbClr val="5B42EE"/>
                </a:solidFill>
              </a:rPr>
              <a:t>parser.getEventType</a:t>
            </a:r>
            <a:r>
              <a:rPr lang="en-US" altLang="zh-CN" sz="2000" dirty="0">
                <a:solidFill>
                  <a:srgbClr val="5B42EE"/>
                </a:solidFill>
              </a:rPr>
              <a:t>()</a:t>
            </a:r>
            <a:r>
              <a:rPr lang="zh-CN" altLang="zh-CN" sz="2000" dirty="0"/>
              <a:t>获取到当前的事件类型。</a:t>
            </a:r>
          </a:p>
          <a:p>
            <a:pPr marL="723900" lvl="0" indent="-450850">
              <a:lnSpc>
                <a:spcPct val="110000"/>
              </a:lnSpc>
              <a:buNone/>
            </a:pPr>
            <a:r>
              <a:rPr lang="en-US" altLang="zh-CN" sz="2000" dirty="0" smtClean="0"/>
              <a:t>(3) </a:t>
            </a:r>
            <a:r>
              <a:rPr lang="zh-CN" altLang="zh-CN" sz="2000" dirty="0" smtClean="0"/>
              <a:t>通过</a:t>
            </a:r>
            <a:r>
              <a:rPr lang="en-US" altLang="zh-CN" sz="2000" dirty="0">
                <a:solidFill>
                  <a:srgbClr val="5B42EE"/>
                </a:solidFill>
              </a:rPr>
              <a:t>while</a:t>
            </a:r>
            <a:r>
              <a:rPr lang="zh-CN" altLang="zh-CN" sz="2000" dirty="0">
                <a:solidFill>
                  <a:srgbClr val="5B42EE"/>
                </a:solidFill>
              </a:rPr>
              <a:t>循环</a:t>
            </a:r>
            <a:r>
              <a:rPr lang="zh-CN" altLang="zh-CN" sz="2000" dirty="0"/>
              <a:t>判断当前的事件类型是否为文档结束。</a:t>
            </a:r>
          </a:p>
          <a:p>
            <a:pPr marL="723900" lvl="0" indent="-450850">
              <a:lnSpc>
                <a:spcPct val="110000"/>
              </a:lnSpc>
              <a:buNone/>
            </a:pPr>
            <a:r>
              <a:rPr lang="en-US" altLang="zh-CN" sz="2000" dirty="0" smtClean="0"/>
              <a:t>(4) </a:t>
            </a:r>
            <a:r>
              <a:rPr lang="zh-CN" altLang="zh-CN" sz="2000" dirty="0" smtClean="0"/>
              <a:t>通过</a:t>
            </a:r>
            <a:r>
              <a:rPr lang="zh-CN" altLang="zh-CN" sz="2000" dirty="0"/>
              <a:t>在</a:t>
            </a:r>
            <a:r>
              <a:rPr lang="en-US" altLang="zh-CN" sz="2000" dirty="0"/>
              <a:t>while</a:t>
            </a:r>
            <a:r>
              <a:rPr lang="zh-CN" altLang="zh-CN" sz="2000" dirty="0"/>
              <a:t>循环中使用的</a:t>
            </a:r>
            <a:r>
              <a:rPr lang="en-US" altLang="zh-CN" sz="2000" dirty="0"/>
              <a:t>switch</a:t>
            </a:r>
            <a:r>
              <a:rPr lang="zh-CN" altLang="zh-CN" sz="2000" dirty="0"/>
              <a:t>判断是否为开始标签</a:t>
            </a:r>
            <a:r>
              <a:rPr lang="zh-CN" altLang="zh-CN" sz="2000" dirty="0" smtClean="0"/>
              <a:t>，</a:t>
            </a:r>
            <a:r>
              <a:rPr lang="zh-CN" altLang="en-US" sz="2000" dirty="0"/>
              <a:t>如果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就获得标签的内容。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60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6158" y="0"/>
            <a:ext cx="3881019" cy="302778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&lt;?xml version="1.0" encoding="utf-8"?&gt;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&lt;persons&gt;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    &lt;person id="1"&gt;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        &lt;name&gt;liming&lt;/name&gt;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        &lt;age&gt;23&lt;/age&gt;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    &lt;/person&gt;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    &lt;person id="2"&gt;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        &lt;name&gt;</a:t>
            </a:r>
            <a:r>
              <a:rPr lang="en-US" altLang="zh-CN" sz="1600" dirty="0" err="1">
                <a:solidFill>
                  <a:srgbClr val="5B42EE"/>
                </a:solidFill>
              </a:rPr>
              <a:t>zhangsan</a:t>
            </a:r>
            <a:r>
              <a:rPr lang="en-US" altLang="zh-CN" sz="1600" dirty="0">
                <a:solidFill>
                  <a:srgbClr val="5B42EE"/>
                </a:solidFill>
              </a:rPr>
              <a:t>&lt;/name&gt;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        &lt;age&gt;32&lt;/age&gt;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    &lt;/person&gt;</a:t>
            </a:r>
            <a:endParaRPr lang="zh-CN" altLang="zh-CN" sz="1600" dirty="0">
              <a:solidFill>
                <a:srgbClr val="5B42EE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5B42EE"/>
                </a:solidFill>
              </a:rPr>
              <a:t>&lt;/persons&gt;</a:t>
            </a:r>
            <a:endParaRPr lang="zh-CN" altLang="en-US" sz="1600" dirty="0">
              <a:solidFill>
                <a:srgbClr val="5B42EE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altLang="zh-CN" dirty="0" smtClean="0"/>
              <a:t>6.3.4 XML</a:t>
            </a:r>
            <a:r>
              <a:rPr lang="zh-CN" altLang="zh-CN" dirty="0" smtClean="0"/>
              <a:t>文件解析</a:t>
            </a:r>
            <a:r>
              <a:rPr lang="zh-CN" altLang="en-US" dirty="0"/>
              <a:t>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195618" y="660400"/>
            <a:ext cx="609600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XmlPullParser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Xml.newPullParser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try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解析器设置要解析的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pullParser.setInput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(xml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,"UTF-8");</a:t>
            </a:r>
            <a:endParaRPr lang="zh-CN" altLang="zh-CN" sz="2400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 =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pullParser.getEventType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while(</a:t>
            </a:r>
            <a:r>
              <a:rPr lang="en-US" altLang="zh-CN" kern="100" dirty="0" smtClean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</a:t>
            </a:r>
            <a:r>
              <a:rPr lang="en-US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100" dirty="0" err="1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XmlPullParser.END_DOCUMENT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switch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(event) {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case</a:t>
            </a:r>
            <a:r>
              <a:rPr lang="en-US" altLang="zh-CN" kern="100" dirty="0" smtClean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XmlPullParser.START_DOCUMENT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persons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new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ArrayList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&lt;Person&gt;();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</a:t>
            </a:r>
            <a:r>
              <a:rPr lang="en-US" altLang="zh-CN" kern="100" dirty="0" err="1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XmlPullParser.START_TAG</a:t>
            </a:r>
            <a:r>
              <a:rPr lang="en-US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solidFill>
                <a:srgbClr val="5B42EE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if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person".equals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pullParser.getName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())){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= new Integer(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pullParser.getAttributeValue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(0));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person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new Person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   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person.setId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(id);  }</a:t>
            </a: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if("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name".equals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pullParser.getName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())){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name =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pullParser.nextText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person.setName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(name);        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age".equals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pullParser.getName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())){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age =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pullParser.nextText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person.setAge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(age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             } </a:t>
            </a:r>
            <a:r>
              <a:rPr lang="en-US" altLang="zh-CN" dirty="0"/>
              <a:t>break;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87236" y="3732410"/>
            <a:ext cx="5413612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case </a:t>
            </a:r>
            <a:r>
              <a:rPr lang="en-US" altLang="zh-CN" kern="100" dirty="0" err="1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XmlPullParser.END_TAG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if("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person".equals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pullParser.getName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())){</a:t>
            </a:r>
            <a:endParaRPr lang="zh-CN" altLang="zh-CN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persons.add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(person);</a:t>
            </a:r>
            <a:endParaRPr lang="zh-CN" altLang="zh-CN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person = null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break;</a:t>
            </a:r>
            <a:endParaRPr lang="zh-CN" altLang="zh-CN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}</a:t>
            </a:r>
            <a:endParaRPr lang="zh-CN" altLang="zh-CN" kern="100" dirty="0"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event = </a:t>
            </a:r>
            <a:r>
              <a:rPr lang="en-US" altLang="zh-CN" kern="100" dirty="0" err="1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pullParser.next</a:t>
            </a:r>
            <a:r>
              <a:rPr lang="en-US" altLang="zh-CN" kern="100" dirty="0">
                <a:solidFill>
                  <a:srgbClr val="5B42E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kern="100" dirty="0">
              <a:solidFill>
                <a:srgbClr val="5B42EE"/>
              </a:solidFill>
              <a:latin typeface="等线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1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270" y="313899"/>
            <a:ext cx="10265229" cy="982651"/>
          </a:xfrm>
        </p:spPr>
        <p:txBody>
          <a:bodyPr/>
          <a:lstStyle/>
          <a:p>
            <a:r>
              <a:rPr lang="en-US" altLang="zh-CN" dirty="0" smtClean="0"/>
              <a:t>6.3 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4156" y="1296550"/>
            <a:ext cx="948153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XML</a:t>
            </a:r>
            <a:r>
              <a:rPr lang="zh-CN" altLang="en-US" sz="2400" dirty="0" smtClean="0"/>
              <a:t>，即</a:t>
            </a:r>
            <a:r>
              <a:rPr lang="zh-CN" altLang="en-US" sz="2400" dirty="0"/>
              <a:t>可扩展标记语言（</a:t>
            </a:r>
            <a:r>
              <a:rPr lang="en-US" altLang="zh-CN" sz="2400" dirty="0" err="1"/>
              <a:t>eXtensible</a:t>
            </a:r>
            <a:r>
              <a:rPr lang="en-US" altLang="zh-CN" sz="2400" dirty="0"/>
              <a:t> Markup Language</a:t>
            </a:r>
            <a:r>
              <a:rPr lang="zh-CN" altLang="en-US" sz="2400" dirty="0" smtClean="0"/>
              <a:t>），</a:t>
            </a:r>
            <a:r>
              <a:rPr lang="zh-CN" altLang="en-US" sz="2400" dirty="0">
                <a:solidFill>
                  <a:srgbClr val="5B42EE"/>
                </a:solidFill>
              </a:rPr>
              <a:t>标记</a:t>
            </a:r>
            <a:r>
              <a:rPr lang="zh-CN" altLang="en-US" sz="2400" dirty="0"/>
              <a:t>是指计算机所能理解的</a:t>
            </a:r>
            <a:r>
              <a:rPr lang="zh-CN" altLang="en-US" sz="2400" dirty="0">
                <a:solidFill>
                  <a:srgbClr val="5B42EE"/>
                </a:solidFill>
              </a:rPr>
              <a:t>信息符号</a:t>
            </a:r>
            <a:r>
              <a:rPr lang="zh-CN" altLang="en-US" sz="2400" dirty="0"/>
              <a:t>，通过</a:t>
            </a:r>
            <a:r>
              <a:rPr lang="zh-CN" altLang="en-US" sz="2400" dirty="0" smtClean="0"/>
              <a:t>此类标记</a:t>
            </a:r>
            <a:r>
              <a:rPr lang="zh-CN" altLang="en-US" sz="2400" dirty="0"/>
              <a:t>，计算机之间可以处理包含各种信息</a:t>
            </a:r>
            <a:r>
              <a:rPr lang="zh-CN" altLang="en-US" sz="2400" dirty="0" smtClean="0"/>
              <a:t>的文件。</a:t>
            </a:r>
            <a:endParaRPr lang="en-US" altLang="zh-CN" sz="2400" dirty="0" smtClean="0"/>
          </a:p>
          <a:p>
            <a:pPr marL="342900" indent="-342900">
              <a:lnSpc>
                <a:spcPct val="130000"/>
              </a:lnSpc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通俗的讲，</a:t>
            </a:r>
            <a:r>
              <a:rPr lang="en-US" altLang="zh-CN" sz="2400" dirty="0"/>
              <a:t>XML</a:t>
            </a:r>
            <a:r>
              <a:rPr lang="zh-CN" altLang="en-US" sz="2400" dirty="0"/>
              <a:t>文件一般用来保存有关系的数据。除此之外，在程序开发中，我们通常用来做各种框架的配置文件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0534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270" y="313899"/>
            <a:ext cx="10265229" cy="982651"/>
          </a:xfrm>
        </p:spPr>
        <p:txBody>
          <a:bodyPr/>
          <a:lstStyle/>
          <a:p>
            <a:r>
              <a:rPr lang="en-US" altLang="zh-CN" dirty="0"/>
              <a:t>6.3 XML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7881" y="1116801"/>
            <a:ext cx="6096000" cy="39175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</a:rPr>
              <a:t>XML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文件由以下几个部分组成：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①文档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声明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②元素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③属性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④注释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⑤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</a:rPr>
              <a:t>CDATA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区、特殊字符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　　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</a:rPr>
              <a:t>⑥处理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指令（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processing </a:t>
            </a:r>
            <a:r>
              <a:rPr lang="en-US" altLang="zh-CN" sz="2400" dirty="0" err="1">
                <a:solidFill>
                  <a:srgbClr val="000000"/>
                </a:solidFill>
                <a:latin typeface="+mn-ea"/>
              </a:rPr>
              <a:t>intruction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zh-CN" sz="2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04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982651"/>
            <a:ext cx="10281819" cy="5575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一、文档声明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　　在编写 </a:t>
            </a:r>
            <a:r>
              <a:rPr lang="en-US" altLang="zh-CN" sz="2000" dirty="0"/>
              <a:t>XML </a:t>
            </a:r>
            <a:r>
              <a:rPr lang="zh-CN" altLang="en-US" sz="2000" dirty="0"/>
              <a:t>文档时，需要首先使用文档声明，声明 </a:t>
            </a:r>
            <a:r>
              <a:rPr lang="en-US" altLang="zh-CN" sz="2000" dirty="0"/>
              <a:t>XML </a:t>
            </a:r>
            <a:r>
              <a:rPr lang="zh-CN" altLang="en-US" sz="2000" dirty="0"/>
              <a:t>文档的类型。</a:t>
            </a:r>
          </a:p>
          <a:p>
            <a:pPr marL="0" indent="0">
              <a:buNone/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5B42EE"/>
                </a:solidFill>
              </a:rPr>
              <a:t>①、最简单的语法：</a:t>
            </a:r>
          </a:p>
          <a:p>
            <a:pPr marL="0" indent="0"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&lt;?xml version="1.0" ?&gt;</a:t>
            </a:r>
          </a:p>
          <a:p>
            <a:pPr marL="0" indent="0">
              <a:buNone/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5B42EE"/>
                </a:solidFill>
              </a:rPr>
              <a:t>②、用 </a:t>
            </a:r>
            <a:r>
              <a:rPr lang="en-US" altLang="zh-CN" sz="2000" dirty="0">
                <a:solidFill>
                  <a:srgbClr val="5B42EE"/>
                </a:solidFill>
              </a:rPr>
              <a:t>encoding </a:t>
            </a:r>
            <a:r>
              <a:rPr lang="zh-CN" altLang="en-US" sz="2000" dirty="0">
                <a:solidFill>
                  <a:srgbClr val="5B42EE"/>
                </a:solidFill>
              </a:rPr>
              <a:t>属性说明文档的字符编码：</a:t>
            </a:r>
          </a:p>
          <a:p>
            <a:pPr marL="0" indent="0"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&lt;?xml version="1.0" encoding="utf-8" ?&gt;</a:t>
            </a:r>
          </a:p>
          <a:p>
            <a:pPr marL="0" indent="0">
              <a:buNone/>
            </a:pPr>
            <a:r>
              <a:rPr lang="zh-CN" altLang="en-US" sz="2000" dirty="0"/>
              <a:t>　　　　常见的字符编码：</a:t>
            </a:r>
            <a:r>
              <a:rPr lang="en-US" altLang="zh-CN" sz="2000" dirty="0"/>
              <a:t>gbk,gb2312,utf-8,</a:t>
            </a:r>
            <a:r>
              <a:rPr lang="zh-CN" altLang="en-US" sz="2000" dirty="0"/>
              <a:t>基本上我们使用</a:t>
            </a:r>
            <a:r>
              <a:rPr lang="en-US" altLang="zh-CN" sz="2000" dirty="0"/>
              <a:t>utf-8</a:t>
            </a:r>
            <a:r>
              <a:rPr lang="zh-CN" altLang="en-US" sz="2000" dirty="0"/>
              <a:t>，全世界通用，不会出现乱码的现象。</a:t>
            </a:r>
          </a:p>
          <a:p>
            <a:pPr marL="0" indent="0">
              <a:buNone/>
            </a:pPr>
            <a:r>
              <a:rPr lang="zh-CN" altLang="en-US" sz="2000" dirty="0"/>
              <a:t>　　</a:t>
            </a:r>
            <a:r>
              <a:rPr lang="zh-CN" altLang="en-US" sz="2000" dirty="0">
                <a:solidFill>
                  <a:srgbClr val="5B42EE"/>
                </a:solidFill>
              </a:rPr>
              <a:t>③、用 </a:t>
            </a:r>
            <a:r>
              <a:rPr lang="en-US" altLang="zh-CN" sz="2000" dirty="0">
                <a:solidFill>
                  <a:srgbClr val="5B42EE"/>
                </a:solidFill>
              </a:rPr>
              <a:t>standalone </a:t>
            </a:r>
            <a:r>
              <a:rPr lang="zh-CN" altLang="en-US" sz="2000" dirty="0">
                <a:solidFill>
                  <a:srgbClr val="5B42EE"/>
                </a:solidFill>
              </a:rPr>
              <a:t>属性说明文档是否独立：</a:t>
            </a:r>
          </a:p>
          <a:p>
            <a:pPr marL="0" indent="0"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&lt;?xml version="1.0" encoding="utf-8" standalone="no" ?&gt;</a:t>
            </a:r>
          </a:p>
          <a:p>
            <a:pPr marL="0" indent="0"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standalone</a:t>
            </a:r>
            <a:r>
              <a:rPr lang="zh-CN" altLang="en-US" sz="2000" dirty="0"/>
              <a:t>有两个属性，</a:t>
            </a:r>
            <a:r>
              <a:rPr lang="en-US" altLang="zh-CN" sz="2000" dirty="0"/>
              <a:t>yes</a:t>
            </a:r>
            <a:r>
              <a:rPr lang="zh-CN" altLang="en-US" sz="2000" dirty="0"/>
              <a:t>和</a:t>
            </a:r>
            <a:r>
              <a:rPr lang="en-US" altLang="zh-CN" sz="2000" dirty="0"/>
              <a:t>no</a:t>
            </a:r>
            <a:r>
              <a:rPr lang="zh-CN" altLang="en-US" sz="2000" dirty="0"/>
              <a:t>。如果是</a:t>
            </a:r>
            <a:r>
              <a:rPr lang="en-US" altLang="zh-CN" sz="2000" dirty="0"/>
              <a:t>yes</a:t>
            </a:r>
            <a:r>
              <a:rPr lang="zh-CN" altLang="en-US" sz="2000" dirty="0"/>
              <a:t>，则表示这个</a:t>
            </a:r>
            <a:r>
              <a:rPr lang="en-US" altLang="zh-CN" sz="2000" dirty="0"/>
              <a:t>XML</a:t>
            </a:r>
            <a:r>
              <a:rPr lang="zh-CN" altLang="en-US" sz="2000" dirty="0"/>
              <a:t>文档时独立的，不能引用外部的</a:t>
            </a:r>
            <a:r>
              <a:rPr lang="en-US" altLang="zh-CN" sz="2000" dirty="0"/>
              <a:t>DTD</a:t>
            </a:r>
            <a:r>
              <a:rPr lang="zh-CN" altLang="en-US" sz="2000" dirty="0"/>
              <a:t>规范文件；如果是</a:t>
            </a:r>
            <a:r>
              <a:rPr lang="en-US" altLang="zh-CN" sz="2000" dirty="0"/>
              <a:t>no</a:t>
            </a:r>
            <a:r>
              <a:rPr lang="zh-CN" altLang="en-US" sz="2000" dirty="0"/>
              <a:t>，则该</a:t>
            </a:r>
            <a:r>
              <a:rPr lang="en-US" altLang="zh-CN" sz="2000" dirty="0"/>
              <a:t>XML</a:t>
            </a:r>
            <a:r>
              <a:rPr lang="zh-CN" altLang="en-US" sz="2000" dirty="0"/>
              <a:t>文档不是独立的，表示可以用外部的</a:t>
            </a:r>
            <a:r>
              <a:rPr lang="en-US" altLang="zh-CN" sz="2000" dirty="0"/>
              <a:t>DTD</a:t>
            </a:r>
            <a:r>
              <a:rPr lang="zh-CN" altLang="en-US" sz="2000" dirty="0"/>
              <a:t>规范文档。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816" y="300251"/>
            <a:ext cx="10265229" cy="982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6.3 XML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6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629" y="1078186"/>
            <a:ext cx="9435657" cy="488588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二、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元素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</a:t>
            </a:r>
            <a:r>
              <a:rPr lang="zh-CN" altLang="en-US" sz="2000" dirty="0" smtClean="0"/>
              <a:t>①   </a:t>
            </a:r>
            <a:r>
              <a:rPr lang="en-US" altLang="zh-CN" sz="2000" dirty="0" smtClean="0">
                <a:solidFill>
                  <a:schemeClr val="tx1"/>
                </a:solidFill>
              </a:rPr>
              <a:t>XML </a:t>
            </a:r>
            <a:r>
              <a:rPr lang="zh-CN" altLang="en-US" sz="2000" dirty="0">
                <a:solidFill>
                  <a:schemeClr val="tx1"/>
                </a:solidFill>
              </a:rPr>
              <a:t>元素指的</a:t>
            </a:r>
            <a:r>
              <a:rPr lang="zh-CN" altLang="en-US" sz="2000" dirty="0">
                <a:solidFill>
                  <a:srgbClr val="5B42EE"/>
                </a:solidFill>
              </a:rPr>
              <a:t>是 </a:t>
            </a:r>
            <a:r>
              <a:rPr lang="en-US" altLang="zh-CN" sz="2000" dirty="0">
                <a:solidFill>
                  <a:srgbClr val="5B42EE"/>
                </a:solidFill>
              </a:rPr>
              <a:t>XML </a:t>
            </a:r>
            <a:r>
              <a:rPr lang="zh-CN" altLang="en-US" sz="2000" dirty="0">
                <a:solidFill>
                  <a:srgbClr val="5B42EE"/>
                </a:solidFill>
              </a:rPr>
              <a:t>文件中出现的</a:t>
            </a:r>
            <a:r>
              <a:rPr lang="zh-CN" altLang="en-US" sz="2000" dirty="0">
                <a:solidFill>
                  <a:srgbClr val="5B42EE"/>
                </a:solidFill>
              </a:rPr>
              <a:t>标签，</a:t>
            </a:r>
            <a:r>
              <a:rPr lang="zh-CN" altLang="en-US" sz="2000" dirty="0">
                <a:solidFill>
                  <a:schemeClr val="tx1"/>
                </a:solidFill>
              </a:rPr>
              <a:t>一个标签分为</a:t>
            </a:r>
            <a:r>
              <a:rPr lang="zh-CN" altLang="en-US" sz="2000" dirty="0">
                <a:solidFill>
                  <a:srgbClr val="5B42EE"/>
                </a:solidFill>
              </a:rPr>
              <a:t>开始标签和结束标签</a:t>
            </a:r>
            <a:r>
              <a:rPr lang="zh-CN" altLang="en-US" sz="2000" dirty="0">
                <a:solidFill>
                  <a:srgbClr val="5B42EE"/>
                </a:solidFill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</a:rPr>
              <a:t>一个标签中也可以</a:t>
            </a:r>
            <a:r>
              <a:rPr lang="zh-CN" altLang="en-US" sz="2000" dirty="0">
                <a:solidFill>
                  <a:srgbClr val="5B42EE"/>
                </a:solidFill>
              </a:rPr>
              <a:t>嵌套其他的若干个子标签。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1</a:t>
            </a:r>
            <a:r>
              <a:rPr lang="zh-CN" altLang="en-US" sz="2000" dirty="0"/>
              <a:t>、包含标签体：</a:t>
            </a:r>
            <a:r>
              <a:rPr lang="en-US" altLang="zh-CN" sz="2000" dirty="0"/>
              <a:t>&lt;user&gt;Tom&lt;/user&gt;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2</a:t>
            </a:r>
            <a:r>
              <a:rPr lang="zh-CN" altLang="en-US" sz="2000" dirty="0"/>
              <a:t>、不包含标签体：</a:t>
            </a:r>
            <a:r>
              <a:rPr lang="en-US" altLang="zh-CN" sz="2000" dirty="0"/>
              <a:t>&lt;user&gt;&lt;/user&gt;</a:t>
            </a:r>
            <a:r>
              <a:rPr lang="zh-CN" altLang="en-US" sz="2000" dirty="0"/>
              <a:t>，也可以简写为</a:t>
            </a:r>
            <a:r>
              <a:rPr lang="en-US" altLang="zh-CN" sz="2000" dirty="0"/>
              <a:t>&lt;user</a:t>
            </a:r>
            <a:r>
              <a:rPr lang="en-US" altLang="zh-CN" sz="2000" dirty="0" smtClean="0"/>
              <a:t>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3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&lt;users&gt;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　　　　　　</a:t>
            </a:r>
            <a:r>
              <a:rPr lang="en-US" altLang="zh-CN" sz="2000" dirty="0" smtClean="0"/>
              <a:t>&lt;</a:t>
            </a:r>
            <a:r>
              <a:rPr lang="en-US" altLang="zh-CN" sz="2000" dirty="0"/>
              <a:t>name&gt;Tom&lt;/name&gt;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　　　</a:t>
            </a:r>
            <a:r>
              <a:rPr lang="en-US" altLang="zh-CN" sz="2000" dirty="0" smtClean="0"/>
              <a:t>&lt;/</a:t>
            </a:r>
            <a:r>
              <a:rPr lang="en-US" altLang="zh-CN" sz="2000" dirty="0"/>
              <a:t>users&gt;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 smtClean="0"/>
              <a:t>      ②  </a:t>
            </a:r>
            <a:r>
              <a:rPr lang="zh-CN" altLang="en-US" sz="2000" dirty="0" smtClean="0">
                <a:solidFill>
                  <a:srgbClr val="5B42EE"/>
                </a:solidFill>
              </a:rPr>
              <a:t>元素</a:t>
            </a:r>
            <a:r>
              <a:rPr lang="zh-CN" altLang="en-US" sz="2000" dirty="0">
                <a:solidFill>
                  <a:srgbClr val="5B42EE"/>
                </a:solidFill>
              </a:rPr>
              <a:t>的命名规范：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1</a:t>
            </a:r>
            <a:r>
              <a:rPr lang="zh-CN" altLang="en-US" sz="2000" dirty="0"/>
              <a:t>、区分大小写，例如：</a:t>
            </a:r>
            <a:r>
              <a:rPr lang="en-US" altLang="zh-CN" sz="2000" dirty="0"/>
              <a:t>&lt;P&gt;</a:t>
            </a:r>
            <a:r>
              <a:rPr lang="zh-CN" altLang="en-US" sz="2000" dirty="0"/>
              <a:t>和</a:t>
            </a:r>
            <a:r>
              <a:rPr lang="en-US" altLang="zh-CN" sz="2000" dirty="0"/>
              <a:t>&lt;p&gt;</a:t>
            </a:r>
            <a:r>
              <a:rPr lang="zh-CN" altLang="en-US" sz="2000" dirty="0"/>
              <a:t>是不一样的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2</a:t>
            </a:r>
            <a:r>
              <a:rPr lang="zh-CN" altLang="en-US" sz="2000" dirty="0"/>
              <a:t>、不能以数字或下划线“</a:t>
            </a:r>
            <a:r>
              <a:rPr lang="en-US" altLang="zh-CN" sz="2000" dirty="0"/>
              <a:t>-”</a:t>
            </a:r>
            <a:r>
              <a:rPr lang="zh-CN" altLang="en-US" sz="2000" dirty="0"/>
              <a:t>开头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3</a:t>
            </a:r>
            <a:r>
              <a:rPr lang="zh-CN" altLang="en-US" sz="2000" dirty="0"/>
              <a:t>、不能以 </a:t>
            </a:r>
            <a:r>
              <a:rPr lang="en-US" altLang="zh-CN" sz="2000" dirty="0"/>
              <a:t>xml</a:t>
            </a:r>
            <a:r>
              <a:rPr lang="zh-CN" altLang="en-US" sz="2000" dirty="0"/>
              <a:t>（或</a:t>
            </a:r>
            <a:r>
              <a:rPr lang="en-US" altLang="zh-CN" sz="2000" dirty="0" err="1"/>
              <a:t>XML,Xml</a:t>
            </a:r>
            <a:r>
              <a:rPr lang="zh-CN" altLang="en-US" sz="2000" dirty="0"/>
              <a:t>）作为开头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4</a:t>
            </a:r>
            <a:r>
              <a:rPr lang="zh-CN" altLang="en-US" sz="2000" dirty="0"/>
              <a:t>、不能包含空格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5</a:t>
            </a:r>
            <a:r>
              <a:rPr lang="zh-CN" altLang="en-US" sz="2000" dirty="0"/>
              <a:t>、名称中间不能包含冒号“：”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816" y="300251"/>
            <a:ext cx="10265229" cy="982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6.3 XML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7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132776"/>
            <a:ext cx="9435657" cy="488588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三、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属性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/>
              <a:t>　　</a:t>
            </a:r>
            <a:r>
              <a:rPr lang="zh-CN" altLang="en-US" sz="2000" dirty="0" smtClean="0"/>
              <a:t>①</a:t>
            </a:r>
            <a:r>
              <a:rPr lang="zh-CN" altLang="en-US" sz="2000" dirty="0"/>
              <a:t>、一个元素可以有多个属性，每个属性都有它自己的名称和取值，比如：</a:t>
            </a:r>
          </a:p>
          <a:p>
            <a:pPr marL="0" indent="0"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&lt;input name="tom" /&gt;</a:t>
            </a:r>
          </a:p>
          <a:p>
            <a:pPr marL="0" indent="0">
              <a:buNone/>
            </a:pPr>
            <a:r>
              <a:rPr lang="zh-CN" altLang="en-US" sz="2000" dirty="0"/>
              <a:t>　　②、属性值一定要用</a:t>
            </a:r>
            <a:r>
              <a:rPr lang="zh-CN" altLang="en-US" sz="2000" dirty="0">
                <a:solidFill>
                  <a:srgbClr val="5B42EE"/>
                </a:solidFill>
              </a:rPr>
              <a:t>双引号</a:t>
            </a:r>
            <a:r>
              <a:rPr lang="zh-CN" altLang="en-US" sz="2000" dirty="0"/>
              <a:t>或</a:t>
            </a:r>
            <a:r>
              <a:rPr lang="zh-CN" altLang="en-US" sz="2000" dirty="0">
                <a:solidFill>
                  <a:srgbClr val="5B42EE"/>
                </a:solidFill>
              </a:rPr>
              <a:t>单引号</a:t>
            </a:r>
            <a:r>
              <a:rPr lang="zh-CN" altLang="en-US" sz="2000" dirty="0"/>
              <a:t>引起来</a:t>
            </a:r>
          </a:p>
          <a:p>
            <a:pPr marL="0" indent="0">
              <a:buNone/>
            </a:pPr>
            <a:r>
              <a:rPr lang="zh-CN" altLang="en-US" sz="2000" dirty="0"/>
              <a:t>　　③、属性的命名规范和元素的命名规范一样</a:t>
            </a:r>
          </a:p>
          <a:p>
            <a:pPr marL="0" indent="0">
              <a:buNone/>
            </a:pPr>
            <a:r>
              <a:rPr lang="zh-CN" altLang="en-US" sz="2000" dirty="0"/>
              <a:t>　　④、</a:t>
            </a:r>
            <a:r>
              <a:rPr lang="en-US" altLang="zh-CN" sz="2000" dirty="0"/>
              <a:t>XML </a:t>
            </a:r>
            <a:r>
              <a:rPr lang="zh-CN" altLang="en-US" sz="2000" dirty="0"/>
              <a:t>文件中，元素属性所代表的信息，也可以改为用子元素来表示，比如：</a:t>
            </a:r>
          </a:p>
          <a:p>
            <a:pPr marL="0" indent="0"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&lt;input name="tom" /&gt;</a:t>
            </a:r>
          </a:p>
          <a:p>
            <a:pPr marL="0" indent="0">
              <a:buNone/>
            </a:pPr>
            <a:r>
              <a:rPr lang="zh-CN" altLang="en-US" sz="2000" dirty="0"/>
              <a:t>　　　　可以写为：</a:t>
            </a:r>
          </a:p>
          <a:p>
            <a:pPr marL="0" indent="0"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>
                <a:solidFill>
                  <a:srgbClr val="5B42EE"/>
                </a:solidFill>
              </a:rPr>
              <a:t>&lt;input&gt;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5B42EE"/>
                </a:solidFill>
              </a:rPr>
              <a:t>　　　　　　</a:t>
            </a:r>
            <a:r>
              <a:rPr lang="en-US" altLang="zh-CN" sz="2000" dirty="0">
                <a:solidFill>
                  <a:srgbClr val="5B42EE"/>
                </a:solidFill>
              </a:rPr>
              <a:t>&lt;name&gt;tom&lt;/name&gt;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5B42EE"/>
                </a:solidFill>
              </a:rPr>
              <a:t>　　　　</a:t>
            </a:r>
            <a:r>
              <a:rPr lang="en-US" altLang="zh-CN" sz="2000" dirty="0">
                <a:solidFill>
                  <a:srgbClr val="5B42EE"/>
                </a:solidFill>
              </a:rPr>
              <a:t>&lt;/input&gt;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816" y="300251"/>
            <a:ext cx="10265229" cy="982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6.3 XML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63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132776"/>
            <a:ext cx="9435657" cy="488588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四、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注释</a:t>
            </a:r>
            <a:endParaRPr lang="en-US" altLang="zh-CN" sz="24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　　</a:t>
            </a:r>
            <a:r>
              <a:rPr lang="zh-CN" altLang="en-US" sz="2000" dirty="0" smtClean="0"/>
              <a:t>①   </a:t>
            </a:r>
            <a:r>
              <a:rPr lang="en-US" altLang="zh-CN" sz="2000" dirty="0" smtClean="0"/>
              <a:t>XML </a:t>
            </a:r>
            <a:r>
              <a:rPr lang="zh-CN" altLang="en-US" sz="2000" dirty="0"/>
              <a:t>文件中注释采用：</a:t>
            </a:r>
            <a:r>
              <a:rPr lang="en-US" altLang="zh-CN" sz="2000" dirty="0"/>
              <a:t>"&lt;!-- </a:t>
            </a:r>
            <a:r>
              <a:rPr lang="zh-CN" altLang="en-US" sz="2000" dirty="0"/>
              <a:t>注释 </a:t>
            </a:r>
            <a:r>
              <a:rPr lang="en-US" altLang="zh-CN" sz="2000" dirty="0"/>
              <a:t>--&gt;" </a:t>
            </a:r>
            <a:r>
              <a:rPr lang="zh-CN" altLang="en-US" sz="2000" dirty="0"/>
              <a:t>这样的格式</a:t>
            </a:r>
          </a:p>
          <a:p>
            <a:pPr marL="0" indent="0">
              <a:buNone/>
            </a:pPr>
            <a:r>
              <a:rPr lang="zh-CN" altLang="en-US" sz="2000" dirty="0"/>
              <a:t>　　</a:t>
            </a:r>
            <a:r>
              <a:rPr lang="zh-CN" altLang="en-US" sz="2000" dirty="0" smtClean="0"/>
              <a:t>②   </a:t>
            </a:r>
            <a:r>
              <a:rPr lang="en-US" altLang="zh-CN" sz="2000" dirty="0" smtClean="0"/>
              <a:t>XML </a:t>
            </a:r>
            <a:r>
              <a:rPr lang="zh-CN" altLang="en-US" sz="2000" dirty="0"/>
              <a:t>声明之前不能有注释</a:t>
            </a:r>
          </a:p>
          <a:p>
            <a:pPr marL="0" indent="0">
              <a:buNone/>
            </a:pPr>
            <a:r>
              <a:rPr lang="zh-CN" altLang="en-US" sz="2000" dirty="0"/>
              <a:t>　　</a:t>
            </a:r>
            <a:r>
              <a:rPr lang="zh-CN" altLang="en-US" sz="2000" dirty="0" smtClean="0"/>
              <a:t>③   注释</a:t>
            </a:r>
            <a:r>
              <a:rPr lang="zh-CN" altLang="en-US" sz="2000" dirty="0"/>
              <a:t>不能嵌套，比如下面不合规范：</a:t>
            </a:r>
          </a:p>
          <a:p>
            <a:pPr marL="0" indent="0">
              <a:buNone/>
            </a:pPr>
            <a:r>
              <a:rPr lang="zh-CN" altLang="en-US" sz="2000" dirty="0"/>
              <a:t>　　　　</a:t>
            </a:r>
            <a:r>
              <a:rPr lang="en-US" altLang="zh-CN" sz="2000" dirty="0"/>
              <a:t>&lt;!-- </a:t>
            </a:r>
            <a:r>
              <a:rPr lang="zh-CN" altLang="en-US" sz="2000" dirty="0"/>
              <a:t>全局注释   </a:t>
            </a:r>
            <a:r>
              <a:rPr lang="en-US" altLang="zh-CN" sz="2000" dirty="0"/>
              <a:t>&lt;!-- </a:t>
            </a:r>
            <a:r>
              <a:rPr lang="zh-CN" altLang="en-US" sz="2000" dirty="0"/>
              <a:t>局部注释 </a:t>
            </a:r>
            <a:r>
              <a:rPr lang="en-US" altLang="zh-CN" sz="2000" dirty="0"/>
              <a:t>--&gt;--&gt;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816" y="300251"/>
            <a:ext cx="10265229" cy="982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6.3 XML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132776"/>
            <a:ext cx="9435657" cy="4885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五、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CDATA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区和特殊字符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b="1" dirty="0"/>
              <a:t>　　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编写 </a:t>
            </a:r>
            <a:r>
              <a:rPr lang="en-US" altLang="zh-CN" sz="2000" dirty="0"/>
              <a:t>XML </a:t>
            </a:r>
            <a:r>
              <a:rPr lang="zh-CN" altLang="en-US" sz="2000" dirty="0"/>
              <a:t>文档时，有些内容可能不想让解析引擎解析执行，而是当做原始内容处理，那么我们就可以把这些内容放到 </a:t>
            </a:r>
            <a:r>
              <a:rPr lang="en-US" altLang="zh-CN" sz="2000" dirty="0"/>
              <a:t>CDATA</a:t>
            </a:r>
            <a:r>
              <a:rPr lang="zh-CN" altLang="en-US" sz="2000" dirty="0"/>
              <a:t>区里面，对于 </a:t>
            </a:r>
            <a:r>
              <a:rPr lang="en-US" altLang="zh-CN" sz="2000" dirty="0"/>
              <a:t>CDATA </a:t>
            </a:r>
            <a:r>
              <a:rPr lang="zh-CN" altLang="en-US" sz="2000" dirty="0"/>
              <a:t>区里面的内容，</a:t>
            </a:r>
            <a:r>
              <a:rPr lang="en-US" altLang="zh-CN" sz="2000" dirty="0"/>
              <a:t>XML </a:t>
            </a:r>
            <a:r>
              <a:rPr lang="zh-CN" altLang="en-US" sz="2000" dirty="0"/>
              <a:t>解析程序不会处理，而是原封不动的输出。</a:t>
            </a:r>
          </a:p>
          <a:p>
            <a:pPr marL="0" indent="0">
              <a:buNone/>
            </a:pPr>
            <a:r>
              <a:rPr lang="zh-CN" altLang="en-US" sz="2000" dirty="0"/>
              <a:t>　　　　语法：</a:t>
            </a:r>
            <a:r>
              <a:rPr lang="en-US" altLang="zh-CN" sz="2000" dirty="0"/>
              <a:t>&lt;![CDATA[</a:t>
            </a:r>
            <a:r>
              <a:rPr lang="zh-CN" altLang="en-US" sz="2000" dirty="0"/>
              <a:t>内容</a:t>
            </a:r>
            <a:r>
              <a:rPr lang="en-US" altLang="zh-CN" sz="2000" dirty="0"/>
              <a:t>]]&gt;        </a:t>
            </a:r>
          </a:p>
          <a:p>
            <a:pPr marL="0" indent="0">
              <a:buNone/>
            </a:pPr>
            <a:r>
              <a:rPr lang="zh-CN" altLang="en-US" sz="2000" dirty="0"/>
              <a:t>　　　　比如：</a:t>
            </a:r>
            <a:r>
              <a:rPr lang="en-US" altLang="zh-CN" sz="2000" dirty="0"/>
              <a:t>&lt;![CDATA[</a:t>
            </a:r>
          </a:p>
          <a:p>
            <a:pPr marL="0" indent="0">
              <a:buNone/>
            </a:pPr>
            <a:r>
              <a:rPr lang="zh-CN" altLang="en-US" sz="2000" dirty="0"/>
              <a:t>　　　　　　　　　　</a:t>
            </a:r>
            <a:r>
              <a:rPr lang="en-US" altLang="zh-CN" sz="2000" dirty="0"/>
              <a:t>&lt;input&gt;</a:t>
            </a:r>
          </a:p>
          <a:p>
            <a:pPr marL="0" indent="0">
              <a:buNone/>
            </a:pPr>
            <a:r>
              <a:rPr lang="zh-CN" altLang="en-US" sz="2000" dirty="0"/>
              <a:t>　　　　　　　　　　　　</a:t>
            </a:r>
            <a:r>
              <a:rPr lang="en-US" altLang="zh-CN" sz="2000" dirty="0"/>
              <a:t>&lt;name&gt;tom&lt;/name&gt;</a:t>
            </a:r>
          </a:p>
          <a:p>
            <a:pPr marL="0" indent="0">
              <a:buNone/>
            </a:pPr>
            <a:r>
              <a:rPr lang="zh-CN" altLang="en-US" sz="2000" dirty="0"/>
              <a:t>　　　　　　　　　　</a:t>
            </a:r>
            <a:r>
              <a:rPr lang="en-US" altLang="zh-CN" sz="2000" dirty="0"/>
              <a:t>&lt;/input&gt;</a:t>
            </a:r>
          </a:p>
          <a:p>
            <a:pPr marL="0" indent="0">
              <a:buNone/>
            </a:pPr>
            <a:r>
              <a:rPr lang="zh-CN" altLang="en-US" sz="2000" dirty="0"/>
              <a:t>　　　　　　　</a:t>
            </a:r>
            <a:r>
              <a:rPr lang="en-US" altLang="zh-CN" sz="2000" dirty="0"/>
              <a:t>]]&gt;</a:t>
            </a:r>
          </a:p>
          <a:p>
            <a:pPr marL="0" indent="0">
              <a:buNone/>
            </a:pPr>
            <a:r>
              <a:rPr lang="zh-CN" altLang="en-US" sz="2000" dirty="0"/>
              <a:t>　　　　注意：</a:t>
            </a:r>
            <a:r>
              <a:rPr lang="en-US" altLang="zh-CN" sz="2000" dirty="0"/>
              <a:t>CDATA</a:t>
            </a:r>
            <a:r>
              <a:rPr lang="zh-CN" altLang="en-US" sz="2000" dirty="0"/>
              <a:t>和</a:t>
            </a:r>
            <a:r>
              <a:rPr lang="en-US" altLang="zh-CN" sz="2000" dirty="0"/>
              <a:t>[</a:t>
            </a:r>
            <a:r>
              <a:rPr lang="zh-CN" altLang="en-US" sz="2000" dirty="0"/>
              <a:t>内容</a:t>
            </a:r>
            <a:r>
              <a:rPr lang="en-US" altLang="zh-CN" sz="2000" dirty="0"/>
              <a:t>]</a:t>
            </a:r>
            <a:r>
              <a:rPr lang="zh-CN" altLang="en-US" sz="2000" dirty="0"/>
              <a:t>之间不能有空格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816" y="300251"/>
            <a:ext cx="10265229" cy="982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6.3 XML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3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762</TotalTime>
  <Words>1462</Words>
  <Application>Microsoft Office PowerPoint</Application>
  <PresentationFormat>宽屏</PresentationFormat>
  <Paragraphs>204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方正姚体</vt:lpstr>
      <vt:lpstr>华文新魏</vt:lpstr>
      <vt:lpstr>宋体</vt:lpstr>
      <vt:lpstr>Arial</vt:lpstr>
      <vt:lpstr>Times New Roman</vt:lpstr>
      <vt:lpstr>Trebuchet MS</vt:lpstr>
      <vt:lpstr>Wingdings</vt:lpstr>
      <vt:lpstr>Wingdings 3</vt:lpstr>
      <vt:lpstr>平面</vt:lpstr>
      <vt:lpstr>第六章 Android数据存储</vt:lpstr>
      <vt:lpstr>PowerPoint 演示文稿</vt:lpstr>
      <vt:lpstr>6.3 XML简介</vt:lpstr>
      <vt:lpstr>6.3 XML简介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XML简介</vt:lpstr>
      <vt:lpstr>6.3.1 XML序列化</vt:lpstr>
      <vt:lpstr>6.3.1 XML文件的序列化</vt:lpstr>
      <vt:lpstr>6.3.2 XML序列化实例</vt:lpstr>
      <vt:lpstr>6.3.3 XML文件解析</vt:lpstr>
      <vt:lpstr>6.3.3 XML文件解析</vt:lpstr>
      <vt:lpstr>6.3.3 XML文件解析</vt:lpstr>
      <vt:lpstr>6.3.3 XML文件解析</vt:lpstr>
      <vt:lpstr>6.3.3 XML文件解析</vt:lpstr>
      <vt:lpstr>6.3.3 XML文件解析</vt:lpstr>
      <vt:lpstr>6.3.4 XML文件解析实例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和JSON</dc:title>
  <dc:creator>江西理工大学</dc:creator>
  <cp:lastModifiedBy>江西理工大学</cp:lastModifiedBy>
  <cp:revision>112</cp:revision>
  <dcterms:created xsi:type="dcterms:W3CDTF">2018-04-27T05:00:04Z</dcterms:created>
  <dcterms:modified xsi:type="dcterms:W3CDTF">2018-08-21T12:57:08Z</dcterms:modified>
</cp:coreProperties>
</file>