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2" r:id="rId4"/>
    <p:sldId id="273" r:id="rId5"/>
    <p:sldId id="281" r:id="rId6"/>
    <p:sldId id="280" r:id="rId7"/>
    <p:sldId id="282" r:id="rId8"/>
    <p:sldId id="283" r:id="rId9"/>
    <p:sldId id="285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7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44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26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4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6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3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9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0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9074-75FA-4FE5-AFFE-73F61CC6A4F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</a:t>
            </a:r>
            <a:r>
              <a:rPr lang="en-US" altLang="zh-CN" dirty="0"/>
              <a:t>Android</a:t>
            </a:r>
            <a:r>
              <a:rPr lang="zh-CN" altLang="zh-CN" dirty="0"/>
              <a:t>数据存储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131" y="913335"/>
            <a:ext cx="1894580" cy="2005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23080" y="1101839"/>
            <a:ext cx="8611737" cy="43581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zh-CN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user_mes.xml</a:t>
            </a:r>
            <a:r>
              <a:rPr lang="zh-CN" altLang="zh-CN" dirty="0">
                <a:solidFill>
                  <a:srgbClr val="FF0000"/>
                </a:solidFill>
              </a:rPr>
              <a:t>文件中取出用户名和密码的方法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private </a:t>
            </a:r>
            <a:r>
              <a:rPr lang="en-US" altLang="zh-CN" dirty="0">
                <a:solidFill>
                  <a:srgbClr val="5B42EE"/>
                </a:solidFill>
              </a:rPr>
              <a:t>Map&lt;</a:t>
            </a:r>
            <a:r>
              <a:rPr lang="en-US" altLang="zh-CN" dirty="0" err="1">
                <a:solidFill>
                  <a:srgbClr val="5B42EE"/>
                </a:solidFill>
              </a:rPr>
              <a:t>String,String</a:t>
            </a:r>
            <a:r>
              <a:rPr lang="en-US" altLang="zh-CN" dirty="0">
                <a:solidFill>
                  <a:srgbClr val="5B42EE"/>
                </a:solidFill>
              </a:rPr>
              <a:t>&gt; </a:t>
            </a:r>
            <a:r>
              <a:rPr lang="en-US" altLang="zh-CN" dirty="0" err="1">
                <a:solidFill>
                  <a:srgbClr val="5B42EE"/>
                </a:solidFill>
              </a:rPr>
              <a:t>getuser_mes</a:t>
            </a:r>
            <a:r>
              <a:rPr lang="en-US" altLang="zh-CN" dirty="0">
                <a:solidFill>
                  <a:srgbClr val="5B42EE"/>
                </a:solidFill>
              </a:rPr>
              <a:t>(Context context)</a:t>
            </a:r>
            <a:r>
              <a:rPr lang="en-US" altLang="zh-CN" dirty="0"/>
              <a:t>{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en-US" altLang="zh-CN" dirty="0" err="1"/>
              <a:t>sharedPreferences</a:t>
            </a:r>
            <a:r>
              <a:rPr lang="en-US" altLang="zh-CN" dirty="0" smtClean="0"/>
              <a:t>=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context.getSharedPreferences</a:t>
            </a:r>
            <a:r>
              <a:rPr lang="en-US" altLang="zh-CN" dirty="0"/>
              <a:t>("user_</a:t>
            </a:r>
            <a:r>
              <a:rPr lang="en-US" altLang="zh-CN" dirty="0" err="1"/>
              <a:t>mes</a:t>
            </a:r>
            <a:r>
              <a:rPr lang="en-US" altLang="zh-CN" dirty="0"/>
              <a:t>",MODE_PRIVATE);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String username=</a:t>
            </a:r>
            <a:r>
              <a:rPr lang="en-US" altLang="zh-CN" dirty="0" err="1">
                <a:solidFill>
                  <a:srgbClr val="5B42EE"/>
                </a:solidFill>
              </a:rPr>
              <a:t>sharedPreferences.getString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username”,</a:t>
            </a:r>
            <a:r>
              <a:rPr lang="en-US" altLang="zh-CN" dirty="0" err="1"/>
              <a:t>null</a:t>
            </a:r>
            <a:r>
              <a:rPr lang="en-US" altLang="zh-CN" dirty="0" smtClean="0"/>
              <a:t>);</a:t>
            </a:r>
            <a:r>
              <a:rPr lang="en-US" altLang="zh-CN" dirty="0" smtClean="0"/>
              <a:t>//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个参数表示默认值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String </a:t>
            </a:r>
            <a:r>
              <a:rPr lang="en-US" altLang="zh-CN" dirty="0" err="1"/>
              <a:t>paswd</a:t>
            </a:r>
            <a:r>
              <a:rPr lang="en-US" altLang="zh-CN" dirty="0"/>
              <a:t>=</a:t>
            </a:r>
            <a:r>
              <a:rPr lang="en-US" altLang="zh-CN" dirty="0" err="1">
                <a:solidFill>
                  <a:srgbClr val="5B42EE"/>
                </a:solidFill>
              </a:rPr>
              <a:t>sharedPreferences.getString</a:t>
            </a:r>
            <a:r>
              <a:rPr lang="en-US" altLang="zh-CN" dirty="0"/>
              <a:t>("</a:t>
            </a:r>
            <a:r>
              <a:rPr lang="en-US" altLang="zh-CN" dirty="0" err="1"/>
              <a:t>paswd</a:t>
            </a:r>
            <a:r>
              <a:rPr lang="en-US" altLang="zh-CN" dirty="0"/>
              <a:t>",null);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5B42EE"/>
                </a:solidFill>
              </a:rPr>
              <a:t>Map</a:t>
            </a:r>
            <a:r>
              <a:rPr lang="en-US" altLang="zh-CN" dirty="0"/>
              <a:t>&lt;</a:t>
            </a:r>
            <a:r>
              <a:rPr lang="en-US" altLang="zh-CN" dirty="0" err="1"/>
              <a:t>String,String</a:t>
            </a:r>
            <a:r>
              <a:rPr lang="en-US" altLang="zh-CN" dirty="0"/>
              <a:t>&gt; user=new </a:t>
            </a:r>
            <a:r>
              <a:rPr lang="en-US" altLang="zh-CN" dirty="0" err="1"/>
              <a:t>HashMap</a:t>
            </a:r>
            <a:r>
              <a:rPr lang="en-US" altLang="zh-CN" dirty="0"/>
              <a:t>&lt;</a:t>
            </a:r>
            <a:r>
              <a:rPr lang="en-US" altLang="zh-CN" dirty="0" err="1"/>
              <a:t>String,String</a:t>
            </a:r>
            <a:r>
              <a:rPr lang="en-US" altLang="zh-CN" dirty="0"/>
              <a:t>&gt;();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user.</a:t>
            </a:r>
            <a:r>
              <a:rPr lang="en-US" altLang="zh-CN" dirty="0" err="1">
                <a:solidFill>
                  <a:srgbClr val="5B42EE"/>
                </a:solidFill>
              </a:rPr>
              <a:t>put</a:t>
            </a:r>
            <a:r>
              <a:rPr lang="en-US" altLang="zh-CN" dirty="0"/>
              <a:t>("</a:t>
            </a:r>
            <a:r>
              <a:rPr lang="en-US" altLang="zh-CN" dirty="0" err="1"/>
              <a:t>username",username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user.</a:t>
            </a:r>
            <a:r>
              <a:rPr lang="en-US" altLang="zh-CN" dirty="0" err="1">
                <a:solidFill>
                  <a:srgbClr val="5B42EE"/>
                </a:solidFill>
              </a:rPr>
              <a:t>put</a:t>
            </a:r>
            <a:r>
              <a:rPr lang="en-US" altLang="zh-CN" dirty="0"/>
              <a:t>("</a:t>
            </a:r>
            <a:r>
              <a:rPr lang="en-US" altLang="zh-CN" dirty="0" err="1"/>
              <a:t>paswd</a:t>
            </a:r>
            <a:r>
              <a:rPr lang="en-US" altLang="zh-CN" dirty="0"/>
              <a:t>",</a:t>
            </a:r>
            <a:r>
              <a:rPr lang="en-US" altLang="zh-CN" dirty="0" err="1"/>
              <a:t>paswd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return user;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}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22492" y="252935"/>
            <a:ext cx="1110068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smtClean="0"/>
              <a:t>6.4.2 </a:t>
            </a:r>
            <a:r>
              <a:rPr lang="zh-CN" altLang="en-US" b="1" smtClean="0"/>
              <a:t>实例：</a:t>
            </a:r>
            <a:r>
              <a:rPr lang="zh-CN" altLang="zh-CN" b="1" smtClean="0"/>
              <a:t>使用</a:t>
            </a:r>
            <a:r>
              <a:rPr lang="en-US" altLang="zh-CN" b="1" smtClean="0"/>
              <a:t>SharedPreferences </a:t>
            </a:r>
            <a:r>
              <a:rPr lang="zh-CN" altLang="en-US" b="1" smtClean="0"/>
              <a:t>存储用户信息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9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1619029" y="229706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>
                <a:solidFill>
                  <a:srgbClr val="92D050"/>
                </a:solidFill>
              </a:rPr>
              <a:t>6.4 </a:t>
            </a:r>
            <a:r>
              <a:rPr lang="en-US" altLang="zh-CN" sz="5400" dirty="0" err="1" smtClean="0">
                <a:solidFill>
                  <a:srgbClr val="92D050"/>
                </a:solidFill>
              </a:rPr>
              <a:t>SharedPreferences</a:t>
            </a:r>
            <a:r>
              <a:rPr lang="en-US" altLang="zh-CN" sz="5400" dirty="0" smtClean="0">
                <a:solidFill>
                  <a:srgbClr val="92D050"/>
                </a:solidFill>
              </a:rPr>
              <a:t> </a:t>
            </a:r>
            <a:endParaRPr lang="zh-CN" altLang="en-US" sz="5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en-US" altLang="zh-CN" dirty="0" err="1"/>
              <a:t>SharedPreferences</a:t>
            </a:r>
            <a:r>
              <a:rPr lang="zh-CN" altLang="zh-CN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821508" cy="388077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dirty="0" err="1" smtClean="0">
                <a:latin typeface="+mn-ea"/>
              </a:rPr>
              <a:t>SharedPreferences</a:t>
            </a:r>
            <a:r>
              <a:rPr lang="zh-CN" altLang="zh-CN" sz="2400" dirty="0" smtClean="0">
                <a:latin typeface="+mn-ea"/>
              </a:rPr>
              <a:t>是</a:t>
            </a:r>
            <a:r>
              <a:rPr lang="zh-CN" altLang="zh-CN" sz="2400" dirty="0">
                <a:latin typeface="+mn-ea"/>
              </a:rPr>
              <a:t>一个轻量级的存储类，特别适合用于保存软件配置参数，例如用于登录时的用户名、密码、性别等参数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400" dirty="0" err="1" smtClean="0">
                <a:latin typeface="+mn-ea"/>
              </a:rPr>
              <a:t>SharedPreferences</a:t>
            </a:r>
            <a:r>
              <a:rPr lang="zh-CN" altLang="zh-CN" sz="2400" dirty="0" smtClean="0">
                <a:latin typeface="+mn-ea"/>
              </a:rPr>
              <a:t>是</a:t>
            </a:r>
            <a:r>
              <a:rPr lang="zh-CN" altLang="zh-CN" sz="2400" dirty="0">
                <a:latin typeface="+mn-ea"/>
              </a:rPr>
              <a:t>用</a:t>
            </a:r>
            <a:r>
              <a:rPr lang="en-US" altLang="zh-CN" sz="2400" dirty="0">
                <a:latin typeface="+mn-ea"/>
              </a:rPr>
              <a:t>xml</a:t>
            </a:r>
            <a:r>
              <a:rPr lang="zh-CN" altLang="zh-CN" sz="2400" dirty="0">
                <a:latin typeface="+mn-ea"/>
              </a:rPr>
              <a:t>文件存放数据，文件存放在</a:t>
            </a:r>
            <a:r>
              <a:rPr lang="en-US" altLang="zh-CN" sz="2400" dirty="0">
                <a:latin typeface="+mn-ea"/>
              </a:rPr>
              <a:t>/data/data/&lt;package name&gt;/</a:t>
            </a:r>
            <a:r>
              <a:rPr lang="en-US" altLang="zh-CN" sz="2400" dirty="0" err="1">
                <a:latin typeface="+mn-ea"/>
              </a:rPr>
              <a:t>shared_prefs</a:t>
            </a:r>
            <a:r>
              <a:rPr lang="zh-CN" altLang="zh-CN" sz="2400" dirty="0">
                <a:latin typeface="+mn-ea"/>
              </a:rPr>
              <a:t>目录下。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80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en-US" altLang="zh-CN" dirty="0" err="1"/>
              <a:t>SharedPreferences</a:t>
            </a:r>
            <a:r>
              <a:rPr lang="zh-CN" altLang="zh-CN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8783"/>
            <a:ext cx="10515600" cy="51584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 smtClean="0"/>
              <a:t>SharedPreferences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几</a:t>
            </a:r>
            <a:r>
              <a:rPr lang="zh-CN" altLang="zh-CN" sz="2400" dirty="0"/>
              <a:t>个方法：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 err="1"/>
              <a:t>context</a:t>
            </a:r>
            <a:r>
              <a:rPr lang="en-US" altLang="zh-CN" sz="2400" b="1" dirty="0" err="1">
                <a:solidFill>
                  <a:srgbClr val="5B42EE"/>
                </a:solidFill>
              </a:rPr>
              <a:t>.getSharedPreferences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name,mode</a:t>
            </a:r>
            <a:r>
              <a:rPr lang="en-US" altLang="zh-CN" sz="2400" b="1" dirty="0"/>
              <a:t>)</a:t>
            </a:r>
            <a:r>
              <a:rPr lang="zh-CN" altLang="zh-CN" sz="2400" dirty="0"/>
              <a:t>：获取</a:t>
            </a:r>
            <a:r>
              <a:rPr lang="en-US" altLang="zh-CN" sz="2400" dirty="0" err="1"/>
              <a:t>SharedPreferences</a:t>
            </a:r>
            <a:r>
              <a:rPr lang="zh-CN" altLang="zh-CN" sz="2400" dirty="0"/>
              <a:t>的实例对象</a:t>
            </a:r>
            <a:r>
              <a:rPr lang="en-US" altLang="zh-CN" sz="2400" dirty="0"/>
              <a:t>,</a:t>
            </a:r>
            <a:r>
              <a:rPr lang="zh-CN" altLang="zh-CN" sz="2400" dirty="0"/>
              <a:t>方法的第一个参数用于指定该文件的名称</a:t>
            </a:r>
            <a:r>
              <a:rPr lang="zh-CN" altLang="zh-CN" sz="2400" dirty="0" smtClean="0"/>
              <a:t>，方法</a:t>
            </a:r>
            <a:r>
              <a:rPr lang="zh-CN" altLang="zh-CN" sz="2400" dirty="0"/>
              <a:t>的第二个参数指定文件的操作模式，共有四种操作模式。四种操作模式分别为：</a:t>
            </a:r>
          </a:p>
          <a:p>
            <a:pPr marL="898525" lvl="0" indent="-36195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MODE_APPEND: </a:t>
            </a:r>
            <a:r>
              <a:rPr lang="zh-CN" altLang="zh-CN" sz="2400" dirty="0"/>
              <a:t>追加方式存储。</a:t>
            </a:r>
          </a:p>
          <a:p>
            <a:pPr marL="898525" lvl="0" indent="-36195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MODE_PRIVATE: </a:t>
            </a:r>
            <a:r>
              <a:rPr lang="zh-CN" altLang="zh-CN" sz="2400" dirty="0"/>
              <a:t>私有方式存储</a:t>
            </a:r>
            <a:r>
              <a:rPr lang="en-US" altLang="zh-CN" sz="2400" dirty="0"/>
              <a:t>,</a:t>
            </a:r>
            <a:r>
              <a:rPr lang="zh-CN" altLang="zh-CN" sz="2400" dirty="0"/>
              <a:t>其他应用无法访问。</a:t>
            </a:r>
          </a:p>
          <a:p>
            <a:pPr marL="898525" lvl="0" indent="-36195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MODE_WORLD_READABLE: </a:t>
            </a:r>
            <a:r>
              <a:rPr lang="zh-CN" altLang="zh-CN" sz="2400" dirty="0"/>
              <a:t>表示当前文件可以被其他应用读取。</a:t>
            </a:r>
          </a:p>
          <a:p>
            <a:pPr marL="898525" lvl="0" indent="-36195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MODE_WORLD_WRITEABLE: </a:t>
            </a:r>
            <a:r>
              <a:rPr lang="zh-CN" altLang="zh-CN" sz="2400" dirty="0"/>
              <a:t>表示当前文件可以被其他应用写入。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5B42EE"/>
                </a:solidFill>
              </a:rPr>
              <a:t>edit()</a:t>
            </a:r>
            <a:r>
              <a:rPr lang="zh-CN" altLang="zh-CN" sz="2400" b="1" dirty="0">
                <a:solidFill>
                  <a:srgbClr val="5B42EE"/>
                </a:solidFill>
              </a:rPr>
              <a:t>方法</a:t>
            </a:r>
            <a:r>
              <a:rPr lang="zh-CN" altLang="zh-CN" sz="2400" b="1" dirty="0"/>
              <a:t>：</a:t>
            </a:r>
            <a:r>
              <a:rPr lang="en-US" altLang="zh-CN" sz="2400" dirty="0"/>
              <a:t>edit()</a:t>
            </a:r>
            <a:r>
              <a:rPr lang="zh-CN" altLang="zh-CN" sz="2400" dirty="0"/>
              <a:t>方法获取</a:t>
            </a:r>
            <a:r>
              <a:rPr lang="en-US" altLang="zh-CN" sz="2400" dirty="0"/>
              <a:t>editor</a:t>
            </a:r>
            <a:r>
              <a:rPr lang="zh-CN" altLang="zh-CN" sz="2400" dirty="0"/>
              <a:t>对象，</a:t>
            </a:r>
            <a:r>
              <a:rPr lang="en-US" altLang="zh-CN" sz="2400" dirty="0"/>
              <a:t>editor</a:t>
            </a:r>
            <a:r>
              <a:rPr lang="zh-CN" altLang="zh-CN" sz="2400" dirty="0"/>
              <a:t>存储对象采用</a:t>
            </a:r>
            <a:r>
              <a:rPr lang="en-US" altLang="zh-CN" sz="2400" dirty="0"/>
              <a:t>key-value</a:t>
            </a:r>
            <a:r>
              <a:rPr lang="zh-CN" altLang="zh-CN" sz="2400" dirty="0"/>
              <a:t>键值对进行存放。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5B42EE"/>
                </a:solidFill>
              </a:rPr>
              <a:t>commit()</a:t>
            </a:r>
            <a:r>
              <a:rPr lang="zh-CN" altLang="zh-CN" sz="2400" b="1" dirty="0">
                <a:solidFill>
                  <a:srgbClr val="5B42EE"/>
                </a:solidFill>
              </a:rPr>
              <a:t>方法</a:t>
            </a:r>
            <a:r>
              <a:rPr lang="zh-CN" altLang="zh-CN" sz="2400" b="1" dirty="0"/>
              <a:t>：</a:t>
            </a:r>
            <a:r>
              <a:rPr lang="zh-CN" altLang="zh-CN" sz="2400" dirty="0"/>
              <a:t>提交数据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088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(1)</a:t>
            </a:r>
            <a:r>
              <a:rPr lang="zh-CN" altLang="zh-CN" b="1" dirty="0" smtClean="0"/>
              <a:t>使用</a:t>
            </a:r>
            <a:r>
              <a:rPr lang="en-US" altLang="zh-CN" b="1" dirty="0" err="1"/>
              <a:t>SharedPreferences</a:t>
            </a:r>
            <a:r>
              <a:rPr lang="zh-CN" altLang="zh-CN" b="1" dirty="0"/>
              <a:t>存储数据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73735"/>
            <a:ext cx="8957985" cy="388077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/>
              <a:t>使用</a:t>
            </a:r>
            <a:r>
              <a:rPr lang="en-US" altLang="zh-CN" sz="2400" dirty="0" err="1"/>
              <a:t>SharedPreferences</a:t>
            </a:r>
            <a:r>
              <a:rPr lang="zh-CN" altLang="zh-CN" sz="2400" dirty="0"/>
              <a:t>存储数据时，首先需要获取</a:t>
            </a:r>
            <a:r>
              <a:rPr lang="en-US" altLang="zh-CN" sz="2400" dirty="0" err="1"/>
              <a:t>SharedPreferences</a:t>
            </a:r>
            <a:r>
              <a:rPr lang="zh-CN" altLang="zh-CN" sz="2400" dirty="0"/>
              <a:t>对象，然后通过该对象获取到</a:t>
            </a:r>
            <a:r>
              <a:rPr lang="en-US" altLang="zh-CN" sz="2400" dirty="0"/>
              <a:t>Editor</a:t>
            </a:r>
            <a:r>
              <a:rPr lang="zh-CN" altLang="zh-CN" sz="2400" dirty="0"/>
              <a:t>对象，最后调用</a:t>
            </a:r>
            <a:r>
              <a:rPr lang="en-US" altLang="zh-CN" sz="2400" dirty="0"/>
              <a:t>Editor</a:t>
            </a:r>
            <a:r>
              <a:rPr lang="zh-CN" altLang="zh-CN" sz="2400" dirty="0"/>
              <a:t>对象的相关方法存储</a:t>
            </a:r>
            <a:r>
              <a:rPr lang="zh-CN" altLang="zh-CN" sz="2400" dirty="0" smtClean="0"/>
              <a:t>数据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31479"/>
              </p:ext>
            </p:extLst>
          </p:nvPr>
        </p:nvGraphicFramePr>
        <p:xfrm>
          <a:off x="1209275" y="3184039"/>
          <a:ext cx="8275920" cy="2666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5920"/>
              </a:tblGrid>
              <a:tr h="266625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SharedPreferences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sharedPreferences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 = </a:t>
                      </a:r>
                      <a:r>
                        <a:rPr lang="en-US" sz="18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 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            </a:t>
                      </a:r>
                      <a:r>
                        <a:rPr lang="en-US" sz="1800" b="0" kern="100" dirty="0" err="1" smtClean="0">
                          <a:solidFill>
                            <a:srgbClr val="5B42EE"/>
                          </a:solidFill>
                          <a:effectLst/>
                        </a:rPr>
                        <a:t>getSharedPreferences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("test", </a:t>
                      </a:r>
                      <a:r>
                        <a:rPr lang="en-US" sz="1800" b="0" kern="100" dirty="0" err="1" smtClean="0">
                          <a:solidFill>
                            <a:srgbClr val="5B42EE"/>
                          </a:solidFill>
                          <a:effectLst/>
                        </a:rPr>
                        <a:t>Context.MODE_PRIVATE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); //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私有数据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Editor </a:t>
                      </a: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editor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 = </a:t>
                      </a: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sharedPreferences.edit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();//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获取编辑器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editor.putString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("name", "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江西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");//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存入数据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editor.putString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("history ","</a:t>
                      </a: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yejin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" );</a:t>
                      </a: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rgbClr val="5B42EE"/>
                          </a:solidFill>
                          <a:effectLst/>
                        </a:rPr>
                        <a:t>editor.commit</a:t>
                      </a:r>
                      <a:r>
                        <a:rPr lang="en-US" sz="1800" b="0" kern="100" dirty="0">
                          <a:solidFill>
                            <a:srgbClr val="5B42EE"/>
                          </a:solidFill>
                          <a:effectLst/>
                        </a:rPr>
                        <a:t>();//</a:t>
                      </a:r>
                      <a:r>
                        <a:rPr lang="zh-CN" sz="1800" b="0" kern="100" dirty="0">
                          <a:solidFill>
                            <a:srgbClr val="5B42EE"/>
                          </a:solidFill>
                          <a:effectLst/>
                        </a:rPr>
                        <a:t>提交修改</a:t>
                      </a:r>
                      <a:endParaRPr lang="zh-CN" sz="1800" b="0" kern="100" dirty="0">
                        <a:solidFill>
                          <a:srgbClr val="5B42EE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(2)</a:t>
            </a:r>
            <a:r>
              <a:rPr lang="zh-CN" altLang="zh-CN" b="1" dirty="0"/>
              <a:t>使用</a:t>
            </a:r>
            <a:r>
              <a:rPr lang="en-US" altLang="zh-CN" b="1" dirty="0" err="1"/>
              <a:t>SharedPreferences</a:t>
            </a:r>
            <a:r>
              <a:rPr lang="zh-CN" altLang="zh-CN" b="1" dirty="0"/>
              <a:t>读取数据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73735"/>
            <a:ext cx="9189998" cy="388077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/>
              <a:t>使用</a:t>
            </a:r>
            <a:r>
              <a:rPr lang="en-US" altLang="zh-CN" sz="2400" dirty="0" err="1"/>
              <a:t>SharedPreferences</a:t>
            </a:r>
            <a:r>
              <a:rPr lang="zh-CN" altLang="zh-CN" sz="2400" dirty="0"/>
              <a:t>读取数据时</a:t>
            </a:r>
            <a:r>
              <a:rPr lang="en-US" altLang="zh-CN" sz="2400" dirty="0"/>
              <a:t>,</a:t>
            </a:r>
            <a:r>
              <a:rPr lang="zh-CN" altLang="zh-CN" sz="2400" dirty="0"/>
              <a:t>代码写起来相对较少，只需要创建</a:t>
            </a:r>
            <a:r>
              <a:rPr lang="en-US" altLang="zh-CN" sz="2400" dirty="0" err="1"/>
              <a:t>SharedPreferences</a:t>
            </a:r>
            <a:r>
              <a:rPr lang="zh-CN" altLang="zh-CN" sz="2400" dirty="0"/>
              <a:t>对象，然后使用该对象从对应的</a:t>
            </a:r>
            <a:r>
              <a:rPr lang="en-US" altLang="zh-CN" sz="2400" dirty="0"/>
              <a:t>key</a:t>
            </a:r>
            <a:r>
              <a:rPr lang="zh-CN" altLang="zh-CN" sz="2400" dirty="0"/>
              <a:t>取值即</a:t>
            </a:r>
            <a:r>
              <a:rPr lang="zh-CN" altLang="zh-CN" sz="2400" dirty="0" smtClean="0"/>
              <a:t>可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343"/>
              </p:ext>
            </p:extLst>
          </p:nvPr>
        </p:nvGraphicFramePr>
        <p:xfrm>
          <a:off x="859810" y="3167490"/>
          <a:ext cx="10099342" cy="2666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9342"/>
              </a:tblGrid>
              <a:tr h="26662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SharedPreferences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sharedPreferences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context.getSharedPreferences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();//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获取实例对象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name=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sharedPreferences.getString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("name");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获取名字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history=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sharedPreferences.getString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("history ");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获取历史</a:t>
                      </a:r>
                      <a:endParaRPr lang="zh-CN" sz="2000" b="0" kern="100" dirty="0">
                        <a:solidFill>
                          <a:srgbClr val="5B42EE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(3)</a:t>
            </a:r>
            <a:r>
              <a:rPr lang="zh-CN" altLang="zh-CN" b="1" dirty="0"/>
              <a:t>使用</a:t>
            </a:r>
            <a:r>
              <a:rPr lang="en-US" altLang="zh-CN" b="1" dirty="0" err="1" smtClean="0"/>
              <a:t>SharedPreferences</a:t>
            </a:r>
            <a:r>
              <a:rPr lang="zh-CN" altLang="zh-CN" b="1" dirty="0"/>
              <a:t>删除数据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73735"/>
            <a:ext cx="8957985" cy="388077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/>
              <a:t>使用</a:t>
            </a:r>
            <a:r>
              <a:rPr lang="en-US" altLang="zh-CN" sz="2400" dirty="0" err="1"/>
              <a:t>SharedPreferences</a:t>
            </a:r>
            <a:r>
              <a:rPr lang="zh-CN" altLang="zh-CN" sz="2400" dirty="0"/>
              <a:t>删除数据时，首先需要获取到</a:t>
            </a:r>
            <a:r>
              <a:rPr lang="en-US" altLang="zh-CN" sz="2400" dirty="0"/>
              <a:t>Editor</a:t>
            </a:r>
            <a:r>
              <a:rPr lang="zh-CN" altLang="zh-CN" sz="2400" dirty="0"/>
              <a:t>对象，然后调用该对象的</a:t>
            </a:r>
            <a:r>
              <a:rPr lang="en-US" altLang="zh-CN" sz="2400" dirty="0"/>
              <a:t>remove()</a:t>
            </a:r>
            <a:r>
              <a:rPr lang="zh-CN" altLang="zh-CN" sz="2400" dirty="0"/>
              <a:t>方法或者</a:t>
            </a:r>
            <a:r>
              <a:rPr lang="en-US" altLang="zh-CN" sz="2400" dirty="0"/>
              <a:t>clear()</a:t>
            </a:r>
            <a:r>
              <a:rPr lang="zh-CN" altLang="zh-CN" sz="2400" dirty="0"/>
              <a:t>方法删除数据，最后</a:t>
            </a:r>
            <a:r>
              <a:rPr lang="zh-CN" altLang="zh-CN" sz="2400" dirty="0" smtClean="0"/>
              <a:t>提交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47147"/>
              </p:ext>
            </p:extLst>
          </p:nvPr>
        </p:nvGraphicFramePr>
        <p:xfrm>
          <a:off x="1018205" y="3222082"/>
          <a:ext cx="10091071" cy="2666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1071"/>
              </a:tblGrid>
              <a:tr h="26662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SharedPreferences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sharedPreferences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context.getSharedPreferences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();//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获取实例对象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sharedPreferences.edit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();//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获取编辑器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editor.remove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("name");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删除一条数据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editor.clear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删除所有数据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dirty="0" err="1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editor.commit</a:t>
                      </a:r>
                      <a:r>
                        <a:rPr lang="en-US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();//</a:t>
                      </a:r>
                      <a:r>
                        <a:rPr lang="zh-CN" altLang="zh-CN" sz="2000" b="0" kern="1200" dirty="0" smtClean="0">
                          <a:solidFill>
                            <a:srgbClr val="5B42E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提交修改</a:t>
                      </a:r>
                      <a:endParaRPr lang="zh-CN" sz="2000" b="0" kern="100" dirty="0">
                        <a:solidFill>
                          <a:srgbClr val="5B42EE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2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492" y="252935"/>
            <a:ext cx="11100684" cy="1320800"/>
          </a:xfrm>
        </p:spPr>
        <p:txBody>
          <a:bodyPr/>
          <a:lstStyle/>
          <a:p>
            <a:r>
              <a:rPr lang="en-US" altLang="zh-CN" b="1" dirty="0" smtClean="0"/>
              <a:t>6.4.2 </a:t>
            </a:r>
            <a:r>
              <a:rPr lang="zh-CN" altLang="en-US" b="1" dirty="0" smtClean="0"/>
              <a:t>实例：</a:t>
            </a:r>
            <a:r>
              <a:rPr lang="zh-CN" altLang="zh-CN" b="1" dirty="0" smtClean="0"/>
              <a:t>使用</a:t>
            </a:r>
            <a:r>
              <a:rPr lang="en-US" altLang="zh-CN" b="1" dirty="0" err="1" smtClean="0"/>
              <a:t>SharedPreferences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存储用户信息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131" y="913335"/>
            <a:ext cx="1894580" cy="2005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23081" y="1101839"/>
            <a:ext cx="8802806" cy="30839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布局介绍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&lt;?xml version="1.0" encoding="UTF-8"?&gt;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&lt;shape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/res/android"&gt;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&lt;solid </a:t>
            </a:r>
            <a:r>
              <a:rPr lang="en-US" altLang="zh-CN" dirty="0" err="1"/>
              <a:t>android:color</a:t>
            </a:r>
            <a:r>
              <a:rPr lang="en-US" altLang="zh-CN" dirty="0" smtClean="0"/>
              <a:t>=“#FFFFFF” /&gt;  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5B42EE"/>
                </a:solidFill>
              </a:rPr>
              <a:t>//solid </a:t>
            </a:r>
            <a:r>
              <a:rPr lang="en-US" altLang="zh-CN" dirty="0">
                <a:solidFill>
                  <a:srgbClr val="5B42EE"/>
                </a:solidFill>
              </a:rPr>
              <a:t> </a:t>
            </a:r>
            <a:r>
              <a:rPr lang="en-US" altLang="zh-CN" dirty="0" smtClean="0">
                <a:solidFill>
                  <a:srgbClr val="5B42EE"/>
                </a:solidFill>
              </a:rPr>
              <a:t>-- </a:t>
            </a:r>
            <a:r>
              <a:rPr lang="en-US" altLang="zh-CN" dirty="0">
                <a:solidFill>
                  <a:srgbClr val="5B42EE"/>
                </a:solidFill>
              </a:rPr>
              <a:t> </a:t>
            </a:r>
            <a:r>
              <a:rPr lang="zh-CN" altLang="en-US" dirty="0">
                <a:solidFill>
                  <a:srgbClr val="5B42EE"/>
                </a:solidFill>
              </a:rPr>
              <a:t>填充</a:t>
            </a:r>
            <a:endParaRPr lang="en-US" altLang="zh-CN" dirty="0">
              <a:solidFill>
                <a:srgbClr val="5B42EE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    &lt;corners </a:t>
            </a:r>
            <a:r>
              <a:rPr lang="en-US" altLang="zh-CN" dirty="0" err="1"/>
              <a:t>android:radius</a:t>
            </a:r>
            <a:r>
              <a:rPr lang="en-US" altLang="zh-CN" dirty="0"/>
              <a:t>="5dip</a:t>
            </a:r>
            <a:r>
              <a:rPr lang="en-US" altLang="zh-CN" dirty="0" smtClean="0"/>
              <a:t>"/&gt;        </a:t>
            </a:r>
            <a:r>
              <a:rPr lang="en-US" altLang="zh-CN" dirty="0">
                <a:solidFill>
                  <a:srgbClr val="5B42EE"/>
                </a:solidFill>
              </a:rPr>
              <a:t>//</a:t>
            </a:r>
            <a:r>
              <a:rPr lang="en-US" altLang="zh-CN" dirty="0">
                <a:solidFill>
                  <a:srgbClr val="5B42EE"/>
                </a:solidFill>
              </a:rPr>
              <a:t>corners  --  </a:t>
            </a:r>
            <a:r>
              <a:rPr lang="zh-CN" altLang="en-US" dirty="0">
                <a:solidFill>
                  <a:srgbClr val="5B42EE"/>
                </a:solidFill>
              </a:rPr>
              <a:t>圆角</a:t>
            </a:r>
            <a:endParaRPr lang="en-US" altLang="zh-CN" dirty="0">
              <a:solidFill>
                <a:srgbClr val="5B42EE"/>
              </a:solidFill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&lt;</a:t>
            </a:r>
            <a:r>
              <a:rPr lang="en-US" altLang="zh-CN" dirty="0" smtClean="0"/>
              <a:t>stroke                                              </a:t>
            </a:r>
            <a:r>
              <a:rPr lang="en-US" altLang="zh-CN" dirty="0">
                <a:solidFill>
                  <a:srgbClr val="5B42EE"/>
                </a:solidFill>
              </a:rPr>
              <a:t>//</a:t>
            </a:r>
            <a:r>
              <a:rPr lang="en-US" altLang="zh-CN" dirty="0">
                <a:solidFill>
                  <a:srgbClr val="5B42EE"/>
                </a:solidFill>
              </a:rPr>
              <a:t>stroke   --  </a:t>
            </a:r>
            <a:r>
              <a:rPr lang="zh-CN" altLang="en-US" dirty="0">
                <a:solidFill>
                  <a:srgbClr val="5B42EE"/>
                </a:solidFill>
              </a:rPr>
              <a:t>描边</a:t>
            </a:r>
            <a:endParaRPr lang="en-US" altLang="zh-CN" dirty="0">
              <a:solidFill>
                <a:srgbClr val="5B42EE"/>
              </a:solidFill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android:width</a:t>
            </a:r>
            <a:r>
              <a:rPr lang="en-US" altLang="zh-CN" dirty="0"/>
              <a:t>="1dip"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android:color</a:t>
            </a:r>
            <a:r>
              <a:rPr lang="en-US" altLang="zh-CN" dirty="0"/>
              <a:t>="#728ea3" /&gt;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&lt;/shape</a:t>
            </a:r>
            <a:r>
              <a:rPr lang="en-US" altLang="zh-CN" dirty="0" smtClean="0"/>
              <a:t>&gt;                                              </a:t>
            </a:r>
            <a:r>
              <a:rPr lang="en-US" altLang="zh-CN" dirty="0" smtClean="0">
                <a:solidFill>
                  <a:srgbClr val="5B42EE"/>
                </a:solidFill>
              </a:rPr>
              <a:t>//shape</a:t>
            </a:r>
            <a:r>
              <a:rPr lang="zh-CN" altLang="en-US" dirty="0" smtClean="0">
                <a:solidFill>
                  <a:srgbClr val="5B42EE"/>
                </a:solidFill>
              </a:rPr>
              <a:t>自定义图形</a:t>
            </a:r>
            <a:endParaRPr lang="zh-CN" altLang="en-US" dirty="0">
              <a:solidFill>
                <a:srgbClr val="5B42E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6484" y="4376593"/>
            <a:ext cx="6096000" cy="230832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&lt;EditText</a:t>
            </a:r>
          </a:p>
          <a:p>
            <a:r>
              <a:rPr lang="zh-CN" altLang="en-US" dirty="0"/>
              <a:t>            android:id="@+id/username"</a:t>
            </a:r>
          </a:p>
          <a:p>
            <a:r>
              <a:rPr lang="zh-CN" altLang="en-US" dirty="0"/>
              <a:t>            android:layout_marginTop="20dp"</a:t>
            </a:r>
          </a:p>
          <a:p>
            <a:r>
              <a:rPr lang="zh-CN" altLang="en-US" dirty="0"/>
              <a:t>            android:layout_width="match_parent"</a:t>
            </a:r>
          </a:p>
          <a:p>
            <a:r>
              <a:rPr lang="zh-CN" altLang="en-US" dirty="0">
                <a:solidFill>
                  <a:srgbClr val="5B42EE"/>
                </a:solidFill>
              </a:rPr>
              <a:t>            android:background="@drawable/edit_shape"</a:t>
            </a:r>
          </a:p>
          <a:p>
            <a:r>
              <a:rPr lang="zh-CN" altLang="en-US" dirty="0"/>
              <a:t>            android:hint="用户名"</a:t>
            </a:r>
          </a:p>
          <a:p>
            <a:r>
              <a:rPr lang="zh-CN" altLang="en-US" dirty="0"/>
              <a:t>            android:gravity="center"</a:t>
            </a:r>
          </a:p>
          <a:p>
            <a:r>
              <a:rPr lang="zh-CN" altLang="en-US" dirty="0"/>
              <a:t>            android:layout_height="40dp" /&gt;</a:t>
            </a:r>
          </a:p>
        </p:txBody>
      </p:sp>
    </p:spTree>
    <p:extLst>
      <p:ext uri="{BB962C8B-B14F-4D97-AF65-F5344CB8AC3E}">
        <p14:creationId xmlns:p14="http://schemas.microsoft.com/office/powerpoint/2010/main" val="12524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131" y="913335"/>
            <a:ext cx="1894580" cy="2005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23081" y="1101839"/>
            <a:ext cx="880280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zh-CN" dirty="0">
                <a:solidFill>
                  <a:srgbClr val="FF0000"/>
                </a:solidFill>
              </a:rPr>
              <a:t>保存用户名和密码，并且生成</a:t>
            </a:r>
            <a:r>
              <a:rPr lang="en-US" altLang="zh-CN" dirty="0">
                <a:solidFill>
                  <a:srgbClr val="FF0000"/>
                </a:solidFill>
              </a:rPr>
              <a:t>user_mes.xml</a:t>
            </a:r>
            <a:r>
              <a:rPr lang="zh-CN" altLang="zh-CN" dirty="0">
                <a:solidFill>
                  <a:srgbClr val="FF0000"/>
                </a:solidFill>
              </a:rPr>
              <a:t>文件的方法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5B42EE"/>
                </a:solidFill>
              </a:rPr>
              <a:t>private </a:t>
            </a:r>
            <a:r>
              <a:rPr lang="en-US" altLang="zh-CN" dirty="0" err="1">
                <a:solidFill>
                  <a:srgbClr val="5B42EE"/>
                </a:solidFill>
              </a:rPr>
              <a:t>boolean</a:t>
            </a:r>
            <a:r>
              <a:rPr lang="en-US" altLang="zh-CN" dirty="0">
                <a:solidFill>
                  <a:srgbClr val="5B42EE"/>
                </a:solidFill>
              </a:rPr>
              <a:t> </a:t>
            </a:r>
            <a:r>
              <a:rPr lang="en-US" altLang="zh-CN" dirty="0" err="1">
                <a:solidFill>
                  <a:srgbClr val="5B42EE"/>
                </a:solidFill>
              </a:rPr>
              <a:t>save_userMes</a:t>
            </a:r>
            <a:r>
              <a:rPr lang="en-US" altLang="zh-CN" dirty="0">
                <a:solidFill>
                  <a:srgbClr val="5B42EE"/>
                </a:solidFill>
              </a:rPr>
              <a:t>(Context </a:t>
            </a:r>
            <a:r>
              <a:rPr lang="en-US" altLang="zh-CN" dirty="0" err="1">
                <a:solidFill>
                  <a:srgbClr val="5B42EE"/>
                </a:solidFill>
              </a:rPr>
              <a:t>context</a:t>
            </a:r>
            <a:r>
              <a:rPr lang="en-US" altLang="zh-CN" dirty="0">
                <a:solidFill>
                  <a:srgbClr val="5B42EE"/>
                </a:solidFill>
              </a:rPr>
              <a:t>, String username, String </a:t>
            </a:r>
            <a:r>
              <a:rPr lang="en-US" altLang="zh-CN" dirty="0" err="1">
                <a:solidFill>
                  <a:srgbClr val="5B42EE"/>
                </a:solidFill>
              </a:rPr>
              <a:t>paswd</a:t>
            </a:r>
            <a:r>
              <a:rPr lang="en-US" altLang="zh-CN" dirty="0">
                <a:solidFill>
                  <a:srgbClr val="5B42EE"/>
                </a:solidFill>
              </a:rPr>
              <a:t>){</a:t>
            </a:r>
            <a:endParaRPr lang="zh-CN" altLang="zh-CN" dirty="0">
              <a:solidFill>
                <a:srgbClr val="5B42EE"/>
              </a:solidFill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en-US" altLang="zh-CN" dirty="0" err="1"/>
              <a:t>sharedPreferences</a:t>
            </a:r>
            <a:r>
              <a:rPr lang="en-US" altLang="zh-CN" dirty="0"/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         </a:t>
            </a:r>
            <a:r>
              <a:rPr lang="en-US" altLang="zh-CN" dirty="0" err="1"/>
              <a:t>context.getSharedPreferences</a:t>
            </a:r>
            <a:r>
              <a:rPr lang="en-US" altLang="zh-CN" dirty="0"/>
              <a:t>("user_</a:t>
            </a:r>
            <a:r>
              <a:rPr lang="en-US" altLang="zh-CN" dirty="0" err="1"/>
              <a:t>mes</a:t>
            </a:r>
            <a:r>
              <a:rPr lang="en-US" altLang="zh-CN" dirty="0"/>
              <a:t>",MODE_PRIVATE);</a:t>
            </a:r>
            <a:endParaRPr lang="zh-CN" altLang="zh-CN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SharedPreferences.Editor</a:t>
            </a:r>
            <a:r>
              <a:rPr lang="en-US" altLang="zh-CN" dirty="0"/>
              <a:t> editor=</a:t>
            </a:r>
            <a:r>
              <a:rPr lang="en-US" altLang="zh-CN" dirty="0" err="1"/>
              <a:t>sharedPreferences.edit</a:t>
            </a:r>
            <a:r>
              <a:rPr lang="en-US" altLang="zh-CN" dirty="0"/>
              <a:t>();</a:t>
            </a:r>
            <a:endParaRPr lang="zh-CN" altLang="zh-CN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editor.putString</a:t>
            </a:r>
            <a:r>
              <a:rPr lang="en-US" altLang="zh-CN" dirty="0"/>
              <a:t>("</a:t>
            </a:r>
            <a:r>
              <a:rPr lang="en-US" altLang="zh-CN" dirty="0" err="1"/>
              <a:t>username",username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editor.putString</a:t>
            </a:r>
            <a:r>
              <a:rPr lang="en-US" altLang="zh-CN" dirty="0"/>
              <a:t>("</a:t>
            </a:r>
            <a:r>
              <a:rPr lang="en-US" altLang="zh-CN" dirty="0" err="1"/>
              <a:t>paswd</a:t>
            </a:r>
            <a:r>
              <a:rPr lang="en-US" altLang="zh-CN" dirty="0"/>
              <a:t>",</a:t>
            </a:r>
            <a:r>
              <a:rPr lang="en-US" altLang="zh-CN" dirty="0" err="1"/>
              <a:t>paswd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    </a:t>
            </a:r>
            <a:r>
              <a:rPr lang="en-US" altLang="zh-CN" dirty="0" err="1"/>
              <a:t>editor.commit</a:t>
            </a:r>
            <a:r>
              <a:rPr lang="en-US" altLang="zh-CN" dirty="0"/>
              <a:t>();</a:t>
            </a:r>
            <a:endParaRPr lang="zh-CN" altLang="zh-CN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    return true;</a:t>
            </a:r>
            <a:endParaRPr lang="zh-CN" altLang="zh-CN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22492" y="252935"/>
            <a:ext cx="1110068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smtClean="0"/>
              <a:t>6.4.2 </a:t>
            </a:r>
            <a:r>
              <a:rPr lang="zh-CN" altLang="en-US" b="1" smtClean="0"/>
              <a:t>实例：</a:t>
            </a:r>
            <a:r>
              <a:rPr lang="zh-CN" altLang="zh-CN" b="1" smtClean="0"/>
              <a:t>使用</a:t>
            </a:r>
            <a:r>
              <a:rPr lang="en-US" altLang="zh-CN" b="1" smtClean="0"/>
              <a:t>SharedPreferences </a:t>
            </a:r>
            <a:r>
              <a:rPr lang="zh-CN" altLang="en-US" b="1" smtClean="0"/>
              <a:t>存储用户信息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</TotalTime>
  <Words>654</Words>
  <Application>Microsoft Office PowerPoint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方正姚体</vt:lpstr>
      <vt:lpstr>华文新魏</vt:lpstr>
      <vt:lpstr>宋体</vt:lpstr>
      <vt:lpstr>Arial</vt:lpstr>
      <vt:lpstr>Times New Roman</vt:lpstr>
      <vt:lpstr>Trebuchet MS</vt:lpstr>
      <vt:lpstr>Wingdings</vt:lpstr>
      <vt:lpstr>Wingdings 3</vt:lpstr>
      <vt:lpstr>平面</vt:lpstr>
      <vt:lpstr>第六章 Android数据存储</vt:lpstr>
      <vt:lpstr>PowerPoint 演示文稿</vt:lpstr>
      <vt:lpstr>6.4 SharedPreferences使用</vt:lpstr>
      <vt:lpstr>6.4 SharedPreferences使用</vt:lpstr>
      <vt:lpstr>(1)使用SharedPreferences存储数据</vt:lpstr>
      <vt:lpstr>(2)使用SharedPreferences读取数据</vt:lpstr>
      <vt:lpstr>(3)使用SharedPreferences删除数据</vt:lpstr>
      <vt:lpstr>6.4.2 实例：使用SharedPreferences 存储用户信息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和JSON</dc:title>
  <dc:creator>江西理工大学</dc:creator>
  <cp:lastModifiedBy>江西理工大学</cp:lastModifiedBy>
  <cp:revision>86</cp:revision>
  <dcterms:created xsi:type="dcterms:W3CDTF">2018-04-27T05:00:04Z</dcterms:created>
  <dcterms:modified xsi:type="dcterms:W3CDTF">2018-08-21T23:38:57Z</dcterms:modified>
</cp:coreProperties>
</file>