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75" r:id="rId4"/>
    <p:sldId id="280" r:id="rId5"/>
    <p:sldId id="279" r:id="rId6"/>
    <p:sldId id="283" r:id="rId7"/>
    <p:sldId id="281" r:id="rId8"/>
    <p:sldId id="285" r:id="rId9"/>
    <p:sldId id="282" r:id="rId10"/>
    <p:sldId id="286" r:id="rId11"/>
    <p:sldId id="287" r:id="rId12"/>
    <p:sldId id="288" r:id="rId13"/>
    <p:sldId id="289" r:id="rId14"/>
    <p:sldId id="29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4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94660"/>
  </p:normalViewPr>
  <p:slideViewPr>
    <p:cSldViewPr snapToGrid="0">
      <p:cViewPr varScale="1">
        <p:scale>
          <a:sx n="70" d="100"/>
          <a:sy n="70"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E4F9074-75FA-4FE5-AFFE-73F61CC6A4FC}" type="datetimeFigureOut">
              <a:rPr lang="zh-CN" altLang="en-US" smtClean="0"/>
              <a:t>2018/8/23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281405-42D9-47ED-AFF1-A43C6354CCE3}" type="slidenum">
              <a:rPr lang="zh-CN" altLang="en-US" smtClean="0"/>
              <a:t>‹#›</a:t>
            </a:fld>
            <a:endParaRPr lang="zh-CN" altLang="en-US"/>
          </a:p>
        </p:txBody>
      </p:sp>
    </p:spTree>
    <p:extLst>
      <p:ext uri="{BB962C8B-B14F-4D97-AF65-F5344CB8AC3E}">
        <p14:creationId xmlns:p14="http://schemas.microsoft.com/office/powerpoint/2010/main" val="1243779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E4F9074-75FA-4FE5-AFFE-73F61CC6A4FC}" type="datetimeFigureOut">
              <a:rPr lang="zh-CN" altLang="en-US" smtClean="0"/>
              <a:t>2018/8/23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281405-42D9-47ED-AFF1-A43C6354CCE3}" type="slidenum">
              <a:rPr lang="zh-CN" altLang="en-US" smtClean="0"/>
              <a:t>‹#›</a:t>
            </a:fld>
            <a:endParaRPr lang="zh-CN" altLang="en-US"/>
          </a:p>
        </p:txBody>
      </p:sp>
    </p:spTree>
    <p:extLst>
      <p:ext uri="{BB962C8B-B14F-4D97-AF65-F5344CB8AC3E}">
        <p14:creationId xmlns:p14="http://schemas.microsoft.com/office/powerpoint/2010/main" val="204244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E4F9074-75FA-4FE5-AFFE-73F61CC6A4FC}" type="datetimeFigureOut">
              <a:rPr lang="zh-CN" altLang="en-US" smtClean="0"/>
              <a:t>2018/8/23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281405-42D9-47ED-AFF1-A43C6354CCE3}"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044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E4F9074-75FA-4FE5-AFFE-73F61CC6A4FC}" type="datetimeFigureOut">
              <a:rPr lang="zh-CN" altLang="en-US" smtClean="0"/>
              <a:t>2018/8/23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281405-42D9-47ED-AFF1-A43C6354CCE3}" type="slidenum">
              <a:rPr lang="zh-CN" altLang="en-US" smtClean="0"/>
              <a:t>‹#›</a:t>
            </a:fld>
            <a:endParaRPr lang="zh-CN" altLang="en-US"/>
          </a:p>
        </p:txBody>
      </p:sp>
    </p:spTree>
    <p:extLst>
      <p:ext uri="{BB962C8B-B14F-4D97-AF65-F5344CB8AC3E}">
        <p14:creationId xmlns:p14="http://schemas.microsoft.com/office/powerpoint/2010/main" val="223362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E4F9074-75FA-4FE5-AFFE-73F61CC6A4FC}" type="datetimeFigureOut">
              <a:rPr lang="zh-CN" altLang="en-US" smtClean="0"/>
              <a:t>2018/8/23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281405-42D9-47ED-AFF1-A43C6354CCE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5262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E4F9074-75FA-4FE5-AFFE-73F61CC6A4FC}" type="datetimeFigureOut">
              <a:rPr lang="zh-CN" altLang="en-US" smtClean="0"/>
              <a:t>2018/8/23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281405-42D9-47ED-AFF1-A43C6354CCE3}" type="slidenum">
              <a:rPr lang="zh-CN" altLang="en-US" smtClean="0"/>
              <a:t>‹#›</a:t>
            </a:fld>
            <a:endParaRPr lang="zh-CN" altLang="en-US"/>
          </a:p>
        </p:txBody>
      </p:sp>
    </p:spTree>
    <p:extLst>
      <p:ext uri="{BB962C8B-B14F-4D97-AF65-F5344CB8AC3E}">
        <p14:creationId xmlns:p14="http://schemas.microsoft.com/office/powerpoint/2010/main" val="4092748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E4F9074-75FA-4FE5-AFFE-73F61CC6A4FC}" type="datetimeFigureOut">
              <a:rPr lang="zh-CN" altLang="en-US" smtClean="0"/>
              <a:t>2018/8/23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281405-42D9-47ED-AFF1-A43C6354CCE3}" type="slidenum">
              <a:rPr lang="zh-CN" altLang="en-US" smtClean="0"/>
              <a:t>‹#›</a:t>
            </a:fld>
            <a:endParaRPr lang="zh-CN" altLang="en-US"/>
          </a:p>
        </p:txBody>
      </p:sp>
    </p:spTree>
    <p:extLst>
      <p:ext uri="{BB962C8B-B14F-4D97-AF65-F5344CB8AC3E}">
        <p14:creationId xmlns:p14="http://schemas.microsoft.com/office/powerpoint/2010/main" val="2082567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E4F9074-75FA-4FE5-AFFE-73F61CC6A4FC}" type="datetimeFigureOut">
              <a:rPr lang="zh-CN" altLang="en-US" smtClean="0"/>
              <a:t>2018/8/23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281405-42D9-47ED-AFF1-A43C6354CCE3}" type="slidenum">
              <a:rPr lang="zh-CN" altLang="en-US" smtClean="0"/>
              <a:t>‹#›</a:t>
            </a:fld>
            <a:endParaRPr lang="zh-CN" altLang="en-US"/>
          </a:p>
        </p:txBody>
      </p:sp>
    </p:spTree>
    <p:extLst>
      <p:ext uri="{BB962C8B-B14F-4D97-AF65-F5344CB8AC3E}">
        <p14:creationId xmlns:p14="http://schemas.microsoft.com/office/powerpoint/2010/main" val="1491136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E4F9074-75FA-4FE5-AFFE-73F61CC6A4FC}" type="datetimeFigureOut">
              <a:rPr lang="zh-CN" altLang="en-US" smtClean="0"/>
              <a:t>2018/8/23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281405-42D9-47ED-AFF1-A43C6354CCE3}" type="slidenum">
              <a:rPr lang="zh-CN" altLang="en-US" smtClean="0"/>
              <a:t>‹#›</a:t>
            </a:fld>
            <a:endParaRPr lang="zh-CN" altLang="en-US"/>
          </a:p>
        </p:txBody>
      </p:sp>
    </p:spTree>
    <p:extLst>
      <p:ext uri="{BB962C8B-B14F-4D97-AF65-F5344CB8AC3E}">
        <p14:creationId xmlns:p14="http://schemas.microsoft.com/office/powerpoint/2010/main" val="326634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E4F9074-75FA-4FE5-AFFE-73F61CC6A4FC}" type="datetimeFigureOut">
              <a:rPr lang="zh-CN" altLang="en-US" smtClean="0"/>
              <a:t>2018/8/23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281405-42D9-47ED-AFF1-A43C6354CCE3}" type="slidenum">
              <a:rPr lang="zh-CN" altLang="en-US" smtClean="0"/>
              <a:t>‹#›</a:t>
            </a:fld>
            <a:endParaRPr lang="zh-CN" altLang="en-US"/>
          </a:p>
        </p:txBody>
      </p:sp>
    </p:spTree>
    <p:extLst>
      <p:ext uri="{BB962C8B-B14F-4D97-AF65-F5344CB8AC3E}">
        <p14:creationId xmlns:p14="http://schemas.microsoft.com/office/powerpoint/2010/main" val="135789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E4F9074-75FA-4FE5-AFFE-73F61CC6A4FC}" type="datetimeFigureOut">
              <a:rPr lang="zh-CN" altLang="en-US" smtClean="0"/>
              <a:t>2018/8/23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281405-42D9-47ED-AFF1-A43C6354CCE3}" type="slidenum">
              <a:rPr lang="zh-CN" altLang="en-US" smtClean="0"/>
              <a:t>‹#›</a:t>
            </a:fld>
            <a:endParaRPr lang="zh-CN" altLang="en-US"/>
          </a:p>
        </p:txBody>
      </p:sp>
    </p:spTree>
    <p:extLst>
      <p:ext uri="{BB962C8B-B14F-4D97-AF65-F5344CB8AC3E}">
        <p14:creationId xmlns:p14="http://schemas.microsoft.com/office/powerpoint/2010/main" val="268909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E4F9074-75FA-4FE5-AFFE-73F61CC6A4FC}" type="datetimeFigureOut">
              <a:rPr lang="zh-CN" altLang="en-US" smtClean="0"/>
              <a:t>2018/8/23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2281405-42D9-47ED-AFF1-A43C6354CCE3}" type="slidenum">
              <a:rPr lang="zh-CN" altLang="en-US" smtClean="0"/>
              <a:t>‹#›</a:t>
            </a:fld>
            <a:endParaRPr lang="zh-CN" altLang="en-US"/>
          </a:p>
        </p:txBody>
      </p:sp>
    </p:spTree>
    <p:extLst>
      <p:ext uri="{BB962C8B-B14F-4D97-AF65-F5344CB8AC3E}">
        <p14:creationId xmlns:p14="http://schemas.microsoft.com/office/powerpoint/2010/main" val="407982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E4F9074-75FA-4FE5-AFFE-73F61CC6A4FC}" type="datetimeFigureOut">
              <a:rPr lang="zh-CN" altLang="en-US" smtClean="0"/>
              <a:t>2018/8/23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2281405-42D9-47ED-AFF1-A43C6354CCE3}" type="slidenum">
              <a:rPr lang="zh-CN" altLang="en-US" smtClean="0"/>
              <a:t>‹#›</a:t>
            </a:fld>
            <a:endParaRPr lang="zh-CN" altLang="en-US"/>
          </a:p>
        </p:txBody>
      </p:sp>
    </p:spTree>
    <p:extLst>
      <p:ext uri="{BB962C8B-B14F-4D97-AF65-F5344CB8AC3E}">
        <p14:creationId xmlns:p14="http://schemas.microsoft.com/office/powerpoint/2010/main" val="2437285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4F9074-75FA-4FE5-AFFE-73F61CC6A4FC}" type="datetimeFigureOut">
              <a:rPr lang="zh-CN" altLang="en-US" smtClean="0"/>
              <a:t>2018/8/23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2281405-42D9-47ED-AFF1-A43C6354CCE3}" type="slidenum">
              <a:rPr lang="zh-CN" altLang="en-US" smtClean="0"/>
              <a:t>‹#›</a:t>
            </a:fld>
            <a:endParaRPr lang="zh-CN" altLang="en-US"/>
          </a:p>
        </p:txBody>
      </p:sp>
    </p:spTree>
    <p:extLst>
      <p:ext uri="{BB962C8B-B14F-4D97-AF65-F5344CB8AC3E}">
        <p14:creationId xmlns:p14="http://schemas.microsoft.com/office/powerpoint/2010/main" val="147940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E4F9074-75FA-4FE5-AFFE-73F61CC6A4FC}" type="datetimeFigureOut">
              <a:rPr lang="zh-CN" altLang="en-US" smtClean="0"/>
              <a:t>2018/8/23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281405-42D9-47ED-AFF1-A43C6354CCE3}" type="slidenum">
              <a:rPr lang="zh-CN" altLang="en-US" smtClean="0"/>
              <a:t>‹#›</a:t>
            </a:fld>
            <a:endParaRPr lang="zh-CN" altLang="en-US"/>
          </a:p>
        </p:txBody>
      </p:sp>
    </p:spTree>
    <p:extLst>
      <p:ext uri="{BB962C8B-B14F-4D97-AF65-F5344CB8AC3E}">
        <p14:creationId xmlns:p14="http://schemas.microsoft.com/office/powerpoint/2010/main" val="4029218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E4F9074-75FA-4FE5-AFFE-73F61CC6A4FC}" type="datetimeFigureOut">
              <a:rPr lang="zh-CN" altLang="en-US" smtClean="0"/>
              <a:t>2018/8/23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281405-42D9-47ED-AFF1-A43C6354CCE3}" type="slidenum">
              <a:rPr lang="zh-CN" altLang="en-US" smtClean="0"/>
              <a:t>‹#›</a:t>
            </a:fld>
            <a:endParaRPr lang="zh-CN" altLang="en-US"/>
          </a:p>
        </p:txBody>
      </p:sp>
    </p:spTree>
    <p:extLst>
      <p:ext uri="{BB962C8B-B14F-4D97-AF65-F5344CB8AC3E}">
        <p14:creationId xmlns:p14="http://schemas.microsoft.com/office/powerpoint/2010/main" val="63480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4F9074-75FA-4FE5-AFFE-73F61CC6A4FC}" type="datetimeFigureOut">
              <a:rPr lang="zh-CN" altLang="en-US" smtClean="0"/>
              <a:t>2018/8/23</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281405-42D9-47ED-AFF1-A43C6354CCE3}" type="slidenum">
              <a:rPr lang="zh-CN" altLang="en-US" smtClean="0"/>
              <a:t>‹#›</a:t>
            </a:fld>
            <a:endParaRPr lang="zh-CN" altLang="en-US"/>
          </a:p>
        </p:txBody>
      </p:sp>
    </p:spTree>
    <p:extLst>
      <p:ext uri="{BB962C8B-B14F-4D97-AF65-F5344CB8AC3E}">
        <p14:creationId xmlns:p14="http://schemas.microsoft.com/office/powerpoint/2010/main" val="956974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第六章 </a:t>
            </a:r>
            <a:r>
              <a:rPr lang="en-US" altLang="zh-CN" dirty="0"/>
              <a:t>Android</a:t>
            </a:r>
            <a:r>
              <a:rPr lang="zh-CN" altLang="zh-CN" dirty="0"/>
              <a:t>数据存储</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830728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095" y="0"/>
            <a:ext cx="8596668" cy="1320800"/>
          </a:xfrm>
        </p:spPr>
        <p:txBody>
          <a:bodyPr/>
          <a:lstStyle/>
          <a:p>
            <a:r>
              <a:rPr lang="en-US" altLang="zh-CN" dirty="0" smtClean="0"/>
              <a:t>6.5.5  </a:t>
            </a:r>
            <a:r>
              <a:rPr lang="en-US" altLang="zh-CN" dirty="0"/>
              <a:t>SQLite</a:t>
            </a:r>
            <a:r>
              <a:rPr lang="zh-CN" altLang="zh-CN" dirty="0"/>
              <a:t>数据库的操作</a:t>
            </a:r>
            <a:endParaRPr lang="zh-CN" altLang="zh-CN" b="1" dirty="0"/>
          </a:p>
        </p:txBody>
      </p:sp>
      <p:sp>
        <p:nvSpPr>
          <p:cNvPr id="3" name="内容占位符 2"/>
          <p:cNvSpPr>
            <a:spLocks noGrp="1"/>
          </p:cNvSpPr>
          <p:nvPr>
            <p:ph idx="1"/>
          </p:nvPr>
        </p:nvSpPr>
        <p:spPr>
          <a:xfrm>
            <a:off x="474258" y="660400"/>
            <a:ext cx="10515600" cy="1250769"/>
          </a:xfrm>
        </p:spPr>
        <p:txBody>
          <a:bodyPr>
            <a:noAutofit/>
          </a:bodyPr>
          <a:lstStyle/>
          <a:p>
            <a:pPr marL="0" indent="0">
              <a:buNone/>
            </a:pPr>
            <a:r>
              <a:rPr lang="zh-CN" altLang="en-US" sz="2400" b="1" dirty="0" smtClean="0">
                <a:solidFill>
                  <a:srgbClr val="5B42EE"/>
                </a:solidFill>
              </a:rPr>
              <a:t>（</a:t>
            </a:r>
            <a:r>
              <a:rPr lang="en-US" altLang="zh-CN" sz="2400" b="1" dirty="0" smtClean="0">
                <a:solidFill>
                  <a:srgbClr val="5B42EE"/>
                </a:solidFill>
              </a:rPr>
              <a:t>1</a:t>
            </a:r>
            <a:r>
              <a:rPr lang="zh-CN" altLang="en-US" sz="2400" b="1" dirty="0" smtClean="0">
                <a:solidFill>
                  <a:srgbClr val="5B42EE"/>
                </a:solidFill>
              </a:rPr>
              <a:t>）</a:t>
            </a:r>
            <a:r>
              <a:rPr lang="en-US" altLang="zh-CN" sz="2400" dirty="0">
                <a:solidFill>
                  <a:srgbClr val="5B42EE"/>
                </a:solidFill>
              </a:rPr>
              <a:t>SQLite</a:t>
            </a:r>
            <a:r>
              <a:rPr lang="zh-CN" altLang="zh-CN" sz="2400" dirty="0">
                <a:solidFill>
                  <a:srgbClr val="5B42EE"/>
                </a:solidFill>
              </a:rPr>
              <a:t>数据库的创建</a:t>
            </a:r>
            <a:endParaRPr lang="en-US" altLang="zh-CN" sz="2400" dirty="0">
              <a:solidFill>
                <a:srgbClr val="5B42EE"/>
              </a:solidFill>
            </a:endParaRPr>
          </a:p>
          <a:p>
            <a:pPr marL="0" indent="0">
              <a:buNone/>
            </a:pPr>
            <a:r>
              <a:rPr lang="en-US" altLang="zh-CN" sz="2000" dirty="0"/>
              <a:t>Android</a:t>
            </a:r>
            <a:r>
              <a:rPr lang="zh-CN" altLang="zh-CN" sz="2000" dirty="0"/>
              <a:t>系统在使用</a:t>
            </a:r>
            <a:r>
              <a:rPr lang="en-US" altLang="zh-CN" sz="2000" dirty="0"/>
              <a:t>SQLite</a:t>
            </a:r>
            <a:r>
              <a:rPr lang="zh-CN" altLang="zh-CN" sz="2000" dirty="0"/>
              <a:t>数据库时，一般使用</a:t>
            </a:r>
            <a:r>
              <a:rPr lang="en-US" altLang="zh-CN" sz="2000" dirty="0" err="1">
                <a:solidFill>
                  <a:srgbClr val="5B42EE"/>
                </a:solidFill>
              </a:rPr>
              <a:t>SQLiteOpenHelper</a:t>
            </a:r>
            <a:r>
              <a:rPr lang="zh-CN" altLang="zh-CN" sz="2000" dirty="0"/>
              <a:t>的子类创建</a:t>
            </a:r>
            <a:r>
              <a:rPr lang="en-US" altLang="zh-CN" sz="2000" dirty="0"/>
              <a:t>SQLite</a:t>
            </a:r>
            <a:r>
              <a:rPr lang="zh-CN" altLang="zh-CN" sz="2000" dirty="0" smtClean="0"/>
              <a:t>数据库</a:t>
            </a:r>
            <a:r>
              <a:rPr lang="en-US" altLang="zh-CN" sz="2000" dirty="0" smtClean="0"/>
              <a:t>,</a:t>
            </a:r>
            <a:r>
              <a:rPr lang="zh-CN" altLang="zh-CN" sz="2000" dirty="0" smtClean="0"/>
              <a:t>因此</a:t>
            </a:r>
            <a:r>
              <a:rPr lang="zh-CN" altLang="zh-CN" sz="2000" dirty="0"/>
              <a:t>需要创建一个类继承自</a:t>
            </a:r>
            <a:r>
              <a:rPr lang="en-US" altLang="zh-CN" sz="2000" dirty="0" err="1" smtClean="0"/>
              <a:t>SQLiteOpenHelper</a:t>
            </a:r>
            <a:r>
              <a:rPr lang="en-US" altLang="zh-CN" sz="2000" dirty="0" smtClean="0"/>
              <a:t>, </a:t>
            </a:r>
            <a:r>
              <a:rPr lang="zh-CN" altLang="zh-CN" sz="2000" dirty="0" smtClean="0"/>
              <a:t>然后</a:t>
            </a:r>
            <a:r>
              <a:rPr lang="zh-CN" altLang="zh-CN" sz="2000" dirty="0"/>
              <a:t>重写</a:t>
            </a:r>
            <a:r>
              <a:rPr lang="en-US" altLang="zh-CN" sz="2000" dirty="0" err="1"/>
              <a:t>oncreate</a:t>
            </a:r>
            <a:r>
              <a:rPr lang="en-US" altLang="zh-CN" sz="2000" dirty="0"/>
              <a:t>()</a:t>
            </a:r>
            <a:r>
              <a:rPr lang="zh-CN" altLang="zh-CN" sz="2000" dirty="0" smtClean="0"/>
              <a:t>方法</a:t>
            </a:r>
            <a:r>
              <a:rPr lang="en-US" altLang="zh-CN" sz="2000" dirty="0" smtClean="0"/>
              <a:t>.</a:t>
            </a:r>
            <a:endParaRPr lang="zh-CN" altLang="zh-CN" sz="2400" dirty="0">
              <a:solidFill>
                <a:srgbClr val="5B42EE"/>
              </a:solidFill>
            </a:endParaRPr>
          </a:p>
          <a:p>
            <a:pPr lvl="0"/>
            <a:endParaRPr lang="zh-CN" altLang="zh-CN" sz="2400" dirty="0"/>
          </a:p>
        </p:txBody>
      </p:sp>
      <p:graphicFrame>
        <p:nvGraphicFramePr>
          <p:cNvPr id="4" name="表格 3"/>
          <p:cNvGraphicFramePr>
            <a:graphicFrameLocks noGrp="1"/>
          </p:cNvGraphicFramePr>
          <p:nvPr>
            <p:extLst>
              <p:ext uri="{D42A27DB-BD31-4B8C-83A1-F6EECF244321}">
                <p14:modId xmlns:p14="http://schemas.microsoft.com/office/powerpoint/2010/main" val="3311999303"/>
              </p:ext>
            </p:extLst>
          </p:nvPr>
        </p:nvGraphicFramePr>
        <p:xfrm>
          <a:off x="1705969" y="1911169"/>
          <a:ext cx="8052179" cy="4488321"/>
        </p:xfrm>
        <a:graphic>
          <a:graphicData uri="http://schemas.openxmlformats.org/drawingml/2006/table">
            <a:tbl>
              <a:tblPr firstRow="1" firstCol="1" bandRow="1">
                <a:tableStyleId>{5C22544A-7EE6-4342-B048-85BDC9FD1C3A}</a:tableStyleId>
              </a:tblPr>
              <a:tblGrid>
                <a:gridCol w="8052179"/>
              </a:tblGrid>
              <a:tr h="4488321">
                <a:tc>
                  <a:txBody>
                    <a:bodyPr/>
                    <a:lstStyle/>
                    <a:p>
                      <a:pPr algn="just">
                        <a:lnSpc>
                          <a:spcPct val="100000"/>
                        </a:lnSpc>
                        <a:spcAft>
                          <a:spcPts val="0"/>
                        </a:spcAft>
                      </a:pPr>
                      <a:r>
                        <a:rPr lang="en-US" sz="1600" b="0" kern="100" dirty="0">
                          <a:solidFill>
                            <a:schemeClr val="tx1"/>
                          </a:solidFill>
                          <a:effectLst/>
                        </a:rPr>
                        <a:t>public class </a:t>
                      </a:r>
                      <a:r>
                        <a:rPr lang="en-US" sz="1600" b="0" kern="100" dirty="0" err="1">
                          <a:solidFill>
                            <a:srgbClr val="5B42EE"/>
                          </a:solidFill>
                          <a:effectLst/>
                        </a:rPr>
                        <a:t>user_database</a:t>
                      </a:r>
                      <a:r>
                        <a:rPr lang="en-US" sz="1600" b="0" kern="100" dirty="0">
                          <a:solidFill>
                            <a:srgbClr val="5B42EE"/>
                          </a:solidFill>
                          <a:effectLst/>
                        </a:rPr>
                        <a:t> extends </a:t>
                      </a:r>
                      <a:r>
                        <a:rPr lang="en-US" sz="1600" b="0" kern="100" dirty="0" err="1">
                          <a:solidFill>
                            <a:srgbClr val="5B42EE"/>
                          </a:solidFill>
                          <a:effectLst/>
                        </a:rPr>
                        <a:t>SQLiteOpenHelper</a:t>
                      </a:r>
                      <a:r>
                        <a:rPr lang="en-US" sz="1600" b="0" kern="100" dirty="0">
                          <a:solidFill>
                            <a:schemeClr val="tx1"/>
                          </a:solidFill>
                          <a:effectLst/>
                        </a:rPr>
                        <a:t> {</a:t>
                      </a:r>
                      <a:endParaRPr lang="zh-CN" sz="1600" b="0" kern="100" dirty="0">
                        <a:solidFill>
                          <a:schemeClr val="tx1"/>
                        </a:solidFill>
                        <a:effectLst/>
                      </a:endParaRPr>
                    </a:p>
                    <a:p>
                      <a:pPr algn="just">
                        <a:lnSpc>
                          <a:spcPct val="100000"/>
                        </a:lnSpc>
                        <a:spcAft>
                          <a:spcPts val="0"/>
                        </a:spcAft>
                      </a:pPr>
                      <a:r>
                        <a:rPr lang="en-US" sz="1600" b="0" kern="100" dirty="0">
                          <a:solidFill>
                            <a:schemeClr val="tx1"/>
                          </a:solidFill>
                          <a:effectLst/>
                        </a:rPr>
                        <a:t>    public </a:t>
                      </a:r>
                      <a:r>
                        <a:rPr lang="en-US" sz="1600" b="0" kern="100" dirty="0" err="1">
                          <a:solidFill>
                            <a:schemeClr val="tx1"/>
                          </a:solidFill>
                          <a:effectLst/>
                        </a:rPr>
                        <a:t>user_database</a:t>
                      </a:r>
                      <a:r>
                        <a:rPr lang="en-US" sz="1600" b="0" kern="100" dirty="0">
                          <a:solidFill>
                            <a:schemeClr val="tx1"/>
                          </a:solidFill>
                          <a:effectLst/>
                        </a:rPr>
                        <a:t>(Context context) {</a:t>
                      </a:r>
                      <a:endParaRPr lang="zh-CN" sz="1600" b="0" kern="100" dirty="0">
                        <a:solidFill>
                          <a:schemeClr val="tx1"/>
                        </a:solidFill>
                        <a:effectLst/>
                      </a:endParaRPr>
                    </a:p>
                    <a:p>
                      <a:pPr algn="just">
                        <a:lnSpc>
                          <a:spcPct val="100000"/>
                        </a:lnSpc>
                        <a:spcAft>
                          <a:spcPts val="0"/>
                        </a:spcAft>
                      </a:pPr>
                      <a:r>
                        <a:rPr lang="en-US" sz="1600" b="0" kern="100" dirty="0">
                          <a:solidFill>
                            <a:schemeClr val="tx1"/>
                          </a:solidFill>
                          <a:effectLst/>
                        </a:rPr>
                        <a:t>        super(context</a:t>
                      </a:r>
                      <a:r>
                        <a:rPr lang="en-US" sz="1600" b="0" kern="100" dirty="0">
                          <a:solidFill>
                            <a:srgbClr val="FF0000"/>
                          </a:solidFill>
                          <a:effectLst/>
                        </a:rPr>
                        <a:t>, "user_db",</a:t>
                      </a:r>
                      <a:r>
                        <a:rPr lang="en-US" sz="1600" b="0" kern="100" dirty="0">
                          <a:solidFill>
                            <a:schemeClr val="tx1"/>
                          </a:solidFill>
                          <a:effectLst/>
                        </a:rPr>
                        <a:t>null,1);</a:t>
                      </a:r>
                      <a:endParaRPr lang="zh-CN" sz="1600" b="0" kern="100" dirty="0">
                        <a:solidFill>
                          <a:schemeClr val="tx1"/>
                        </a:solidFill>
                        <a:effectLst/>
                      </a:endParaRPr>
                    </a:p>
                    <a:p>
                      <a:pPr algn="just">
                        <a:lnSpc>
                          <a:spcPct val="100000"/>
                        </a:lnSpc>
                        <a:spcAft>
                          <a:spcPts val="0"/>
                        </a:spcAft>
                      </a:pPr>
                      <a:r>
                        <a:rPr lang="en-US" sz="1600" b="0" kern="100" dirty="0">
                          <a:solidFill>
                            <a:schemeClr val="tx1"/>
                          </a:solidFill>
                          <a:effectLst/>
                        </a:rPr>
                        <a:t>    </a:t>
                      </a:r>
                      <a:r>
                        <a:rPr lang="en-US" sz="1600" b="0" kern="100" dirty="0" smtClean="0">
                          <a:solidFill>
                            <a:schemeClr val="tx1"/>
                          </a:solidFill>
                          <a:effectLst/>
                        </a:rPr>
                        <a:t>}</a:t>
                      </a:r>
                    </a:p>
                    <a:p>
                      <a:pPr algn="just">
                        <a:lnSpc>
                          <a:spcPct val="100000"/>
                        </a:lnSpc>
                        <a:spcAft>
                          <a:spcPts val="0"/>
                        </a:spcAft>
                      </a:pPr>
                      <a:endParaRPr lang="zh-CN" sz="1600" b="0" kern="100" dirty="0">
                        <a:solidFill>
                          <a:schemeClr val="tx1"/>
                        </a:solidFill>
                        <a:effectLst/>
                      </a:endParaRPr>
                    </a:p>
                    <a:p>
                      <a:pPr algn="just">
                        <a:lnSpc>
                          <a:spcPct val="100000"/>
                        </a:lnSpc>
                        <a:spcAft>
                          <a:spcPts val="0"/>
                        </a:spcAft>
                      </a:pPr>
                      <a:r>
                        <a:rPr lang="en-US" sz="1600" b="0" kern="100" dirty="0">
                          <a:solidFill>
                            <a:schemeClr val="tx1"/>
                          </a:solidFill>
                          <a:effectLst/>
                        </a:rPr>
                        <a:t>    //</a:t>
                      </a:r>
                      <a:r>
                        <a:rPr lang="zh-CN" sz="1600" b="0" kern="100" dirty="0">
                          <a:solidFill>
                            <a:schemeClr val="tx1"/>
                          </a:solidFill>
                          <a:effectLst/>
                        </a:rPr>
                        <a:t>数据库第一次创建时调用该方法</a:t>
                      </a:r>
                    </a:p>
                    <a:p>
                      <a:pPr algn="just">
                        <a:lnSpc>
                          <a:spcPct val="100000"/>
                        </a:lnSpc>
                        <a:spcAft>
                          <a:spcPts val="0"/>
                        </a:spcAft>
                      </a:pPr>
                      <a:r>
                        <a:rPr lang="en-US" sz="1600" b="0" kern="100" dirty="0">
                          <a:solidFill>
                            <a:schemeClr val="tx1"/>
                          </a:solidFill>
                          <a:effectLst/>
                        </a:rPr>
                        <a:t>    @Override</a:t>
                      </a:r>
                      <a:endParaRPr lang="zh-CN" sz="1600" b="0" kern="100" dirty="0">
                        <a:solidFill>
                          <a:schemeClr val="tx1"/>
                        </a:solidFill>
                        <a:effectLst/>
                      </a:endParaRPr>
                    </a:p>
                    <a:p>
                      <a:pPr algn="just">
                        <a:lnSpc>
                          <a:spcPct val="100000"/>
                        </a:lnSpc>
                        <a:spcAft>
                          <a:spcPts val="0"/>
                        </a:spcAft>
                      </a:pPr>
                      <a:r>
                        <a:rPr lang="en-US" sz="1600" b="0" kern="100" dirty="0">
                          <a:solidFill>
                            <a:schemeClr val="tx1"/>
                          </a:solidFill>
                          <a:effectLst/>
                        </a:rPr>
                        <a:t>    public void </a:t>
                      </a:r>
                      <a:r>
                        <a:rPr lang="en-US" sz="1600" b="0" kern="100" dirty="0" err="1">
                          <a:solidFill>
                            <a:schemeClr val="tx1"/>
                          </a:solidFill>
                          <a:effectLst/>
                        </a:rPr>
                        <a:t>onCreate</a:t>
                      </a:r>
                      <a:r>
                        <a:rPr lang="en-US" sz="1600" b="0" kern="100" dirty="0">
                          <a:solidFill>
                            <a:schemeClr val="tx1"/>
                          </a:solidFill>
                          <a:effectLst/>
                        </a:rPr>
                        <a:t>(</a:t>
                      </a:r>
                      <a:r>
                        <a:rPr lang="en-US" sz="1600" b="0" kern="100" dirty="0" err="1">
                          <a:solidFill>
                            <a:schemeClr val="tx1"/>
                          </a:solidFill>
                          <a:effectLst/>
                        </a:rPr>
                        <a:t>SQLiteDatabase</a:t>
                      </a:r>
                      <a:r>
                        <a:rPr lang="en-US" sz="1600" b="0" kern="100" dirty="0">
                          <a:solidFill>
                            <a:schemeClr val="tx1"/>
                          </a:solidFill>
                          <a:effectLst/>
                        </a:rPr>
                        <a:t> </a:t>
                      </a:r>
                      <a:r>
                        <a:rPr lang="en-US" sz="1600" b="0" kern="100" dirty="0" err="1">
                          <a:solidFill>
                            <a:schemeClr val="tx1"/>
                          </a:solidFill>
                          <a:effectLst/>
                        </a:rPr>
                        <a:t>sqLiteDatabase</a:t>
                      </a:r>
                      <a:r>
                        <a:rPr lang="en-US" sz="1600" b="0" kern="100" dirty="0">
                          <a:solidFill>
                            <a:schemeClr val="tx1"/>
                          </a:solidFill>
                          <a:effectLst/>
                        </a:rPr>
                        <a:t>) {</a:t>
                      </a:r>
                      <a:endParaRPr lang="zh-CN" sz="1600" b="0" kern="100" dirty="0">
                        <a:solidFill>
                          <a:schemeClr val="tx1"/>
                        </a:solidFill>
                        <a:effectLst/>
                      </a:endParaRPr>
                    </a:p>
                    <a:p>
                      <a:pPr marL="742950" indent="-133350" algn="l">
                        <a:lnSpc>
                          <a:spcPct val="100000"/>
                        </a:lnSpc>
                        <a:spcAft>
                          <a:spcPts val="0"/>
                        </a:spcAft>
                      </a:pPr>
                      <a:r>
                        <a:rPr lang="en-US" sz="1600" b="0" kern="100" dirty="0">
                          <a:solidFill>
                            <a:schemeClr val="tx1"/>
                          </a:solidFill>
                          <a:effectLst/>
                        </a:rPr>
                        <a:t>String </a:t>
                      </a:r>
                      <a:r>
                        <a:rPr lang="en-US" sz="1600" b="0" kern="100" dirty="0" err="1">
                          <a:solidFill>
                            <a:schemeClr val="tx1"/>
                          </a:solidFill>
                          <a:effectLst/>
                        </a:rPr>
                        <a:t>sql</a:t>
                      </a:r>
                      <a:r>
                        <a:rPr lang="en-US" sz="1600" b="0" kern="100" dirty="0">
                          <a:solidFill>
                            <a:schemeClr val="tx1"/>
                          </a:solidFill>
                          <a:effectLst/>
                        </a:rPr>
                        <a:t>="create table </a:t>
                      </a:r>
                      <a:r>
                        <a:rPr lang="en-US" sz="1600" b="0" kern="100" dirty="0">
                          <a:solidFill>
                            <a:srgbClr val="FF0000"/>
                          </a:solidFill>
                          <a:effectLst/>
                        </a:rPr>
                        <a:t>user(id integer primary key </a:t>
                      </a:r>
                      <a:r>
                        <a:rPr lang="en-US" sz="1600" b="0" kern="100" dirty="0" err="1">
                          <a:solidFill>
                            <a:srgbClr val="FF0000"/>
                          </a:solidFill>
                          <a:effectLst/>
                        </a:rPr>
                        <a:t>autoincrement,username</a:t>
                      </a:r>
                      <a:r>
                        <a:rPr lang="en-US" sz="1600" b="0" kern="100" dirty="0">
                          <a:solidFill>
                            <a:srgbClr val="FF0000"/>
                          </a:solidFill>
                          <a:effectLst/>
                        </a:rPr>
                        <a:t> varchar(20),</a:t>
                      </a:r>
                      <a:r>
                        <a:rPr lang="en-US" sz="1600" b="0" kern="100" dirty="0" err="1">
                          <a:solidFill>
                            <a:srgbClr val="FF0000"/>
                          </a:solidFill>
                          <a:effectLst/>
                        </a:rPr>
                        <a:t>paswd</a:t>
                      </a:r>
                      <a:r>
                        <a:rPr lang="en-US" sz="1600" b="0" kern="100" dirty="0">
                          <a:solidFill>
                            <a:srgbClr val="FF0000"/>
                          </a:solidFill>
                          <a:effectLst/>
                        </a:rPr>
                        <a:t> varchar(20))</a:t>
                      </a:r>
                      <a:r>
                        <a:rPr lang="en-US" sz="1600" b="0" kern="100" dirty="0">
                          <a:solidFill>
                            <a:schemeClr val="tx1"/>
                          </a:solidFill>
                          <a:effectLst/>
                        </a:rPr>
                        <a:t>"; //</a:t>
                      </a:r>
                      <a:r>
                        <a:rPr lang="zh-CN" sz="1600" b="0" kern="100" dirty="0">
                          <a:solidFill>
                            <a:schemeClr val="tx1"/>
                          </a:solidFill>
                          <a:effectLst/>
                        </a:rPr>
                        <a:t>数据库执行语句</a:t>
                      </a:r>
                    </a:p>
                    <a:p>
                      <a:pPr algn="just">
                        <a:lnSpc>
                          <a:spcPct val="100000"/>
                        </a:lnSpc>
                        <a:spcAft>
                          <a:spcPts val="0"/>
                        </a:spcAft>
                      </a:pPr>
                      <a:r>
                        <a:rPr lang="en-US" sz="1600" b="0" kern="100" dirty="0">
                          <a:solidFill>
                            <a:schemeClr val="tx1"/>
                          </a:solidFill>
                          <a:effectLst/>
                        </a:rPr>
                        <a:t>        </a:t>
                      </a:r>
                      <a:r>
                        <a:rPr lang="en-US" sz="1600" b="0" kern="100" dirty="0" err="1">
                          <a:solidFill>
                            <a:schemeClr val="tx1"/>
                          </a:solidFill>
                          <a:effectLst/>
                        </a:rPr>
                        <a:t>sqLiteDatabase.execSQL</a:t>
                      </a:r>
                      <a:r>
                        <a:rPr lang="en-US" sz="1600" b="0" kern="100" dirty="0">
                          <a:solidFill>
                            <a:schemeClr val="tx1"/>
                          </a:solidFill>
                          <a:effectLst/>
                        </a:rPr>
                        <a:t>(</a:t>
                      </a:r>
                      <a:r>
                        <a:rPr lang="en-US" sz="1600" b="0" kern="100" dirty="0" err="1">
                          <a:solidFill>
                            <a:schemeClr val="tx1"/>
                          </a:solidFill>
                          <a:effectLst/>
                        </a:rPr>
                        <a:t>sql</a:t>
                      </a:r>
                      <a:r>
                        <a:rPr lang="en-US" sz="1600" b="0" kern="100" dirty="0">
                          <a:solidFill>
                            <a:schemeClr val="tx1"/>
                          </a:solidFill>
                          <a:effectLst/>
                        </a:rPr>
                        <a:t>);</a:t>
                      </a:r>
                      <a:endParaRPr lang="zh-CN" sz="1600" b="0" kern="100" dirty="0">
                        <a:solidFill>
                          <a:schemeClr val="tx1"/>
                        </a:solidFill>
                        <a:effectLst/>
                      </a:endParaRPr>
                    </a:p>
                    <a:p>
                      <a:pPr algn="just">
                        <a:lnSpc>
                          <a:spcPct val="100000"/>
                        </a:lnSpc>
                        <a:spcAft>
                          <a:spcPts val="0"/>
                        </a:spcAft>
                      </a:pPr>
                      <a:r>
                        <a:rPr lang="en-US" sz="1600" b="0" kern="100" dirty="0">
                          <a:solidFill>
                            <a:schemeClr val="tx1"/>
                          </a:solidFill>
                          <a:effectLst/>
                        </a:rPr>
                        <a:t>    }</a:t>
                      </a:r>
                      <a:endParaRPr lang="zh-CN" sz="1600" b="0" kern="100" dirty="0">
                        <a:solidFill>
                          <a:schemeClr val="tx1"/>
                        </a:solidFill>
                        <a:effectLst/>
                      </a:endParaRPr>
                    </a:p>
                    <a:p>
                      <a:pPr algn="just">
                        <a:lnSpc>
                          <a:spcPct val="100000"/>
                        </a:lnSpc>
                        <a:spcAft>
                          <a:spcPts val="0"/>
                        </a:spcAft>
                      </a:pPr>
                      <a:r>
                        <a:rPr lang="en-US" sz="1600" b="0" kern="100" dirty="0">
                          <a:solidFill>
                            <a:schemeClr val="tx1"/>
                          </a:solidFill>
                          <a:effectLst/>
                        </a:rPr>
                        <a:t>    //</a:t>
                      </a:r>
                      <a:r>
                        <a:rPr lang="zh-CN" sz="1600" b="0" kern="100" dirty="0">
                          <a:solidFill>
                            <a:schemeClr val="tx1"/>
                          </a:solidFill>
                          <a:effectLst/>
                        </a:rPr>
                        <a:t>数据库版本号更新时调用</a:t>
                      </a:r>
                    </a:p>
                    <a:p>
                      <a:pPr algn="just">
                        <a:lnSpc>
                          <a:spcPct val="100000"/>
                        </a:lnSpc>
                        <a:spcAft>
                          <a:spcPts val="0"/>
                        </a:spcAft>
                      </a:pPr>
                      <a:r>
                        <a:rPr lang="en-US" sz="1600" b="0" kern="100" dirty="0">
                          <a:solidFill>
                            <a:schemeClr val="tx1"/>
                          </a:solidFill>
                          <a:effectLst/>
                        </a:rPr>
                        <a:t>    @Override</a:t>
                      </a:r>
                      <a:endParaRPr lang="zh-CN" sz="1600" b="0" kern="100" dirty="0">
                        <a:solidFill>
                          <a:schemeClr val="tx1"/>
                        </a:solidFill>
                        <a:effectLst/>
                      </a:endParaRPr>
                    </a:p>
                    <a:p>
                      <a:pPr algn="just">
                        <a:lnSpc>
                          <a:spcPct val="100000"/>
                        </a:lnSpc>
                        <a:spcAft>
                          <a:spcPts val="0"/>
                        </a:spcAft>
                      </a:pPr>
                      <a:r>
                        <a:rPr lang="en-US" sz="1600" b="0" kern="100" dirty="0">
                          <a:solidFill>
                            <a:schemeClr val="tx1"/>
                          </a:solidFill>
                          <a:effectLst/>
                        </a:rPr>
                        <a:t>    public void </a:t>
                      </a:r>
                      <a:r>
                        <a:rPr lang="en-US" sz="1600" b="0" kern="100" dirty="0" err="1">
                          <a:solidFill>
                            <a:schemeClr val="tx1"/>
                          </a:solidFill>
                          <a:effectLst/>
                        </a:rPr>
                        <a:t>onUpgrade</a:t>
                      </a:r>
                      <a:r>
                        <a:rPr lang="en-US" sz="1600" b="0" kern="100" dirty="0">
                          <a:solidFill>
                            <a:schemeClr val="tx1"/>
                          </a:solidFill>
                          <a:effectLst/>
                        </a:rPr>
                        <a:t>(</a:t>
                      </a:r>
                      <a:r>
                        <a:rPr lang="en-US" sz="1600" b="0" kern="100" dirty="0" err="1">
                          <a:solidFill>
                            <a:schemeClr val="tx1"/>
                          </a:solidFill>
                          <a:effectLst/>
                        </a:rPr>
                        <a:t>SQLiteDatabase</a:t>
                      </a:r>
                      <a:r>
                        <a:rPr lang="en-US" sz="1600" b="0" kern="100" dirty="0">
                          <a:solidFill>
                            <a:schemeClr val="tx1"/>
                          </a:solidFill>
                          <a:effectLst/>
                        </a:rPr>
                        <a:t> </a:t>
                      </a:r>
                      <a:r>
                        <a:rPr lang="en-US" sz="1600" b="0" kern="100" dirty="0" err="1">
                          <a:solidFill>
                            <a:schemeClr val="tx1"/>
                          </a:solidFill>
                          <a:effectLst/>
                        </a:rPr>
                        <a:t>sqLiteDatabase</a:t>
                      </a:r>
                      <a:r>
                        <a:rPr lang="en-US" sz="1600" b="0" kern="100" dirty="0">
                          <a:solidFill>
                            <a:schemeClr val="tx1"/>
                          </a:solidFill>
                          <a:effectLst/>
                        </a:rPr>
                        <a:t>, </a:t>
                      </a:r>
                      <a:r>
                        <a:rPr lang="en-US" sz="1600" b="0" kern="100" dirty="0" err="1">
                          <a:solidFill>
                            <a:schemeClr val="tx1"/>
                          </a:solidFill>
                          <a:effectLst/>
                        </a:rPr>
                        <a:t>int</a:t>
                      </a:r>
                      <a:r>
                        <a:rPr lang="en-US" sz="1600" b="0" kern="100" dirty="0">
                          <a:solidFill>
                            <a:schemeClr val="tx1"/>
                          </a:solidFill>
                          <a:effectLst/>
                        </a:rPr>
                        <a:t> </a:t>
                      </a:r>
                      <a:r>
                        <a:rPr lang="en-US" sz="1600" b="0" kern="100" dirty="0" err="1">
                          <a:solidFill>
                            <a:schemeClr val="tx1"/>
                          </a:solidFill>
                          <a:effectLst/>
                        </a:rPr>
                        <a:t>i</a:t>
                      </a:r>
                      <a:r>
                        <a:rPr lang="en-US" sz="1600" b="0" kern="100" dirty="0">
                          <a:solidFill>
                            <a:schemeClr val="tx1"/>
                          </a:solidFill>
                          <a:effectLst/>
                        </a:rPr>
                        <a:t>, </a:t>
                      </a:r>
                      <a:r>
                        <a:rPr lang="en-US" sz="1600" b="0" kern="100" dirty="0" err="1">
                          <a:solidFill>
                            <a:schemeClr val="tx1"/>
                          </a:solidFill>
                          <a:effectLst/>
                        </a:rPr>
                        <a:t>int</a:t>
                      </a:r>
                      <a:r>
                        <a:rPr lang="en-US" sz="1600" b="0" kern="100" dirty="0">
                          <a:solidFill>
                            <a:schemeClr val="tx1"/>
                          </a:solidFill>
                          <a:effectLst/>
                        </a:rPr>
                        <a:t> i1) {</a:t>
                      </a:r>
                      <a:endParaRPr lang="zh-CN" sz="1600" b="0" kern="100" dirty="0">
                        <a:solidFill>
                          <a:schemeClr val="tx1"/>
                        </a:solidFill>
                        <a:effectLst/>
                      </a:endParaRPr>
                    </a:p>
                    <a:p>
                      <a:pPr algn="just">
                        <a:lnSpc>
                          <a:spcPct val="100000"/>
                        </a:lnSpc>
                        <a:spcAft>
                          <a:spcPts val="0"/>
                        </a:spcAft>
                      </a:pPr>
                      <a:r>
                        <a:rPr lang="en-US" sz="1600" b="0" kern="100" dirty="0">
                          <a:solidFill>
                            <a:schemeClr val="tx1"/>
                          </a:solidFill>
                          <a:effectLst/>
                        </a:rPr>
                        <a:t>    }</a:t>
                      </a:r>
                      <a:endParaRPr lang="zh-CN" sz="1600" b="0" kern="100" dirty="0">
                        <a:solidFill>
                          <a:schemeClr val="tx1"/>
                        </a:solidFill>
                        <a:effectLst/>
                      </a:endParaRPr>
                    </a:p>
                    <a:p>
                      <a:pPr algn="just">
                        <a:lnSpc>
                          <a:spcPct val="100000"/>
                        </a:lnSpc>
                        <a:spcAft>
                          <a:spcPts val="0"/>
                        </a:spcAft>
                      </a:pPr>
                      <a:r>
                        <a:rPr lang="en-US" sz="1600" b="0" kern="100" dirty="0">
                          <a:solidFill>
                            <a:schemeClr val="tx1"/>
                          </a:solidFill>
                          <a:effectLst/>
                        </a:rPr>
                        <a:t>}</a:t>
                      </a:r>
                      <a:endParaRPr lang="zh-CN" sz="1600" b="0" kern="100" dirty="0">
                        <a:solidFill>
                          <a:schemeClr val="tx1"/>
                        </a:solidFill>
                        <a:effectLst/>
                        <a:latin typeface="等线"/>
                        <a:ea typeface="宋体" panose="02010600030101010101" pitchFamily="2" charset="-122"/>
                        <a:cs typeface="Times New Roman" panose="02020603050405020304" pitchFamily="18" charset="0"/>
                      </a:endParaRPr>
                    </a:p>
                  </a:txBody>
                  <a:tcPr marL="68580" marR="68580" marT="0" marB="0">
                    <a:solidFill>
                      <a:schemeClr val="bg1"/>
                    </a:solidFill>
                  </a:tcPr>
                </a:tc>
              </a:tr>
            </a:tbl>
          </a:graphicData>
        </a:graphic>
      </p:graphicFrame>
      <p:sp>
        <p:nvSpPr>
          <p:cNvPr id="5" name="矩形 4"/>
          <p:cNvSpPr/>
          <p:nvPr/>
        </p:nvSpPr>
        <p:spPr>
          <a:xfrm>
            <a:off x="378723" y="6076324"/>
            <a:ext cx="11058100" cy="646331"/>
          </a:xfrm>
          <a:prstGeom prst="rect">
            <a:avLst/>
          </a:prstGeom>
        </p:spPr>
        <p:txBody>
          <a:bodyPr wrap="square">
            <a:spAutoFit/>
          </a:bodyPr>
          <a:lstStyle/>
          <a:p>
            <a:r>
              <a:rPr lang="zh-CN" altLang="zh-CN" dirty="0" smtClean="0">
                <a:latin typeface="+mn-ea"/>
                <a:cs typeface="Times New Roman" panose="02020603050405020304" pitchFamily="18" charset="0"/>
              </a:rPr>
              <a:t>上</a:t>
            </a:r>
            <a:r>
              <a:rPr lang="zh-CN" altLang="en-US" dirty="0">
                <a:latin typeface="+mn-ea"/>
                <a:cs typeface="Times New Roman" panose="02020603050405020304" pitchFamily="18" charset="0"/>
              </a:rPr>
              <a:t>述</a:t>
            </a:r>
            <a:r>
              <a:rPr lang="zh-CN" altLang="zh-CN" dirty="0" smtClean="0">
                <a:latin typeface="+mn-ea"/>
                <a:cs typeface="Times New Roman" panose="02020603050405020304" pitchFamily="18" charset="0"/>
              </a:rPr>
              <a:t>代码</a:t>
            </a:r>
            <a:r>
              <a:rPr lang="zh-CN" altLang="zh-CN" dirty="0">
                <a:latin typeface="+mn-ea"/>
                <a:cs typeface="Times New Roman" panose="02020603050405020304" pitchFamily="18" charset="0"/>
              </a:rPr>
              <a:t>创建了一个“</a:t>
            </a:r>
            <a:r>
              <a:rPr lang="en-US" altLang="zh-CN" dirty="0" err="1">
                <a:latin typeface="+mn-ea"/>
                <a:cs typeface="Times New Roman" panose="02020603050405020304" pitchFamily="18" charset="0"/>
              </a:rPr>
              <a:t>user_db</a:t>
            </a:r>
            <a:r>
              <a:rPr lang="zh-CN" altLang="zh-CN" dirty="0">
                <a:latin typeface="+mn-ea"/>
                <a:cs typeface="Times New Roman" panose="02020603050405020304" pitchFamily="18" charset="0"/>
              </a:rPr>
              <a:t>”的数据库，然后通过</a:t>
            </a:r>
            <a:r>
              <a:rPr lang="en-US" altLang="zh-CN" dirty="0" err="1">
                <a:latin typeface="+mn-ea"/>
                <a:cs typeface="Times New Roman" panose="02020603050405020304" pitchFamily="18" charset="0"/>
              </a:rPr>
              <a:t>oncreate</a:t>
            </a:r>
            <a:r>
              <a:rPr lang="en-US" altLang="zh-CN" dirty="0">
                <a:latin typeface="+mn-ea"/>
                <a:cs typeface="Times New Roman" panose="02020603050405020304" pitchFamily="18" charset="0"/>
              </a:rPr>
              <a:t>()</a:t>
            </a:r>
            <a:r>
              <a:rPr lang="zh-CN" altLang="zh-CN" dirty="0">
                <a:latin typeface="+mn-ea"/>
                <a:cs typeface="Times New Roman" panose="02020603050405020304" pitchFamily="18" charset="0"/>
              </a:rPr>
              <a:t>方法创建了一个“</a:t>
            </a:r>
            <a:r>
              <a:rPr lang="en-US" altLang="zh-CN" dirty="0">
                <a:latin typeface="+mn-ea"/>
                <a:cs typeface="Times New Roman" panose="02020603050405020304" pitchFamily="18" charset="0"/>
              </a:rPr>
              <a:t>user</a:t>
            </a:r>
            <a:r>
              <a:rPr lang="zh-CN" altLang="zh-CN" dirty="0">
                <a:latin typeface="+mn-ea"/>
                <a:cs typeface="Times New Roman" panose="02020603050405020304" pitchFamily="18" charset="0"/>
              </a:rPr>
              <a:t>”表。里面有</a:t>
            </a:r>
            <a:r>
              <a:rPr lang="en-US" altLang="zh-CN" dirty="0">
                <a:latin typeface="+mn-ea"/>
                <a:cs typeface="Times New Roman" panose="02020603050405020304" pitchFamily="18" charset="0"/>
              </a:rPr>
              <a:t>id</a:t>
            </a:r>
            <a:r>
              <a:rPr lang="zh-CN" altLang="zh-CN" dirty="0">
                <a:latin typeface="+mn-ea"/>
                <a:cs typeface="Times New Roman" panose="02020603050405020304" pitchFamily="18" charset="0"/>
              </a:rPr>
              <a:t>、</a:t>
            </a:r>
            <a:r>
              <a:rPr lang="en-US" altLang="zh-CN" dirty="0">
                <a:latin typeface="+mn-ea"/>
                <a:cs typeface="Times New Roman" panose="02020603050405020304" pitchFamily="18" charset="0"/>
              </a:rPr>
              <a:t>username</a:t>
            </a:r>
            <a:r>
              <a:rPr lang="zh-CN" altLang="zh-CN" dirty="0">
                <a:latin typeface="+mn-ea"/>
                <a:cs typeface="Times New Roman" panose="02020603050405020304" pitchFamily="18" charset="0"/>
              </a:rPr>
              <a:t>、</a:t>
            </a:r>
            <a:r>
              <a:rPr lang="en-US" altLang="zh-CN" dirty="0" err="1">
                <a:latin typeface="+mn-ea"/>
                <a:cs typeface="Times New Roman" panose="02020603050405020304" pitchFamily="18" charset="0"/>
              </a:rPr>
              <a:t>paswd</a:t>
            </a:r>
            <a:r>
              <a:rPr lang="zh-CN" altLang="zh-CN" dirty="0">
                <a:latin typeface="+mn-ea"/>
                <a:cs typeface="Times New Roman" panose="02020603050405020304" pitchFamily="18" charset="0"/>
              </a:rPr>
              <a:t>属性。当数据库的版本更新时才会调用</a:t>
            </a:r>
            <a:r>
              <a:rPr lang="en-US" altLang="zh-CN" dirty="0" err="1">
                <a:latin typeface="+mn-ea"/>
                <a:cs typeface="Times New Roman" panose="02020603050405020304" pitchFamily="18" charset="0"/>
              </a:rPr>
              <a:t>onUpgrade</a:t>
            </a:r>
            <a:r>
              <a:rPr lang="en-US" altLang="zh-CN" dirty="0">
                <a:latin typeface="+mn-ea"/>
                <a:cs typeface="Times New Roman" panose="02020603050405020304" pitchFamily="18" charset="0"/>
              </a:rPr>
              <a:t>()</a:t>
            </a:r>
            <a:r>
              <a:rPr lang="zh-CN" altLang="zh-CN" dirty="0">
                <a:latin typeface="+mn-ea"/>
                <a:cs typeface="Times New Roman" panose="02020603050405020304" pitchFamily="18" charset="0"/>
              </a:rPr>
              <a:t>方法，如果没改变，则不调用该方法。</a:t>
            </a:r>
            <a:endParaRPr lang="zh-CN" altLang="en-US" dirty="0">
              <a:latin typeface="+mn-ea"/>
            </a:endParaRPr>
          </a:p>
        </p:txBody>
      </p:sp>
    </p:spTree>
    <p:extLst>
      <p:ext uri="{BB962C8B-B14F-4D97-AF65-F5344CB8AC3E}">
        <p14:creationId xmlns:p14="http://schemas.microsoft.com/office/powerpoint/2010/main" val="183243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095" y="0"/>
            <a:ext cx="8596668" cy="1320800"/>
          </a:xfrm>
        </p:spPr>
        <p:txBody>
          <a:bodyPr/>
          <a:lstStyle/>
          <a:p>
            <a:r>
              <a:rPr lang="en-US" altLang="zh-CN" dirty="0" smtClean="0"/>
              <a:t>6.5.5  </a:t>
            </a:r>
            <a:r>
              <a:rPr lang="en-US" altLang="zh-CN" dirty="0"/>
              <a:t>SQLite</a:t>
            </a:r>
            <a:r>
              <a:rPr lang="zh-CN" altLang="zh-CN" dirty="0"/>
              <a:t>数据库的操作</a:t>
            </a:r>
            <a:endParaRPr lang="zh-CN" altLang="zh-CN" b="1" dirty="0"/>
          </a:p>
        </p:txBody>
      </p:sp>
      <p:sp>
        <p:nvSpPr>
          <p:cNvPr id="3" name="内容占位符 2"/>
          <p:cNvSpPr>
            <a:spLocks noGrp="1"/>
          </p:cNvSpPr>
          <p:nvPr>
            <p:ph idx="1"/>
          </p:nvPr>
        </p:nvSpPr>
        <p:spPr>
          <a:xfrm>
            <a:off x="609095" y="850986"/>
            <a:ext cx="10515600" cy="1250769"/>
          </a:xfrm>
        </p:spPr>
        <p:txBody>
          <a:bodyPr>
            <a:noAutofit/>
          </a:bodyPr>
          <a:lstStyle/>
          <a:p>
            <a:pPr marL="0" indent="0">
              <a:buNone/>
            </a:pPr>
            <a:r>
              <a:rPr lang="zh-CN" altLang="en-US" sz="2400" b="1" dirty="0" smtClean="0">
                <a:solidFill>
                  <a:srgbClr val="5B42EE"/>
                </a:solidFill>
              </a:rPr>
              <a:t>（</a:t>
            </a:r>
            <a:r>
              <a:rPr lang="en-US" altLang="zh-CN" sz="2400" b="1" dirty="0" smtClean="0">
                <a:solidFill>
                  <a:srgbClr val="5B42EE"/>
                </a:solidFill>
              </a:rPr>
              <a:t>2</a:t>
            </a:r>
            <a:r>
              <a:rPr lang="zh-CN" altLang="en-US" sz="2400" b="1" dirty="0" smtClean="0">
                <a:solidFill>
                  <a:srgbClr val="5B42EE"/>
                </a:solidFill>
              </a:rPr>
              <a:t>）</a:t>
            </a:r>
            <a:r>
              <a:rPr lang="zh-CN" altLang="zh-CN" sz="2400" dirty="0">
                <a:solidFill>
                  <a:srgbClr val="5B42EE"/>
                </a:solidFill>
              </a:rPr>
              <a:t>数据的添加</a:t>
            </a:r>
            <a:endParaRPr lang="en-US" altLang="zh-CN" sz="2400" dirty="0">
              <a:solidFill>
                <a:srgbClr val="5B42EE"/>
              </a:solidFill>
            </a:endParaRPr>
          </a:p>
          <a:p>
            <a:pPr marL="0" indent="0">
              <a:lnSpc>
                <a:spcPct val="110000"/>
              </a:lnSpc>
              <a:buNone/>
            </a:pPr>
            <a:r>
              <a:rPr lang="zh-CN" altLang="zh-CN" sz="2000" dirty="0"/>
              <a:t>完成了数据库的创建，接下来就需要添加数据。</a:t>
            </a:r>
            <a:r>
              <a:rPr lang="zh-CN" altLang="zh-CN" sz="2000" dirty="0" smtClean="0"/>
              <a:t>添加</a:t>
            </a:r>
            <a:r>
              <a:rPr lang="zh-CN" altLang="zh-CN" sz="2000" dirty="0"/>
              <a:t>数据的时候，首先需要获取一个</a:t>
            </a:r>
            <a:r>
              <a:rPr lang="en-US" altLang="zh-CN" sz="2000" dirty="0" err="1"/>
              <a:t>SQLiteDatabase</a:t>
            </a:r>
            <a:r>
              <a:rPr lang="zh-CN" altLang="zh-CN" sz="2000" dirty="0"/>
              <a:t>对象，在</a:t>
            </a:r>
            <a:r>
              <a:rPr lang="en-US" altLang="zh-CN" sz="2000" dirty="0" err="1"/>
              <a:t>user_database</a:t>
            </a:r>
            <a:r>
              <a:rPr lang="zh-CN" altLang="zh-CN" sz="2000" dirty="0"/>
              <a:t>中添加一个“</a:t>
            </a:r>
            <a:r>
              <a:rPr lang="en-US" altLang="zh-CN" sz="2000" dirty="0"/>
              <a:t>add()</a:t>
            </a:r>
            <a:r>
              <a:rPr lang="zh-CN" altLang="zh-CN" sz="2000" dirty="0"/>
              <a:t>”</a:t>
            </a:r>
            <a:r>
              <a:rPr lang="zh-CN" altLang="zh-CN" sz="2000" dirty="0" smtClean="0"/>
              <a:t>方法</a:t>
            </a:r>
            <a:r>
              <a:rPr lang="zh-CN" altLang="en-US" sz="2000" dirty="0"/>
              <a:t>，</a:t>
            </a:r>
            <a:r>
              <a:rPr lang="zh-CN" altLang="zh-CN" sz="2000" dirty="0"/>
              <a:t>该方法用于添加数据。</a:t>
            </a:r>
          </a:p>
        </p:txBody>
      </p:sp>
      <p:graphicFrame>
        <p:nvGraphicFramePr>
          <p:cNvPr id="5" name="表格 4"/>
          <p:cNvGraphicFramePr>
            <a:graphicFrameLocks noGrp="1"/>
          </p:cNvGraphicFramePr>
          <p:nvPr>
            <p:extLst>
              <p:ext uri="{D42A27DB-BD31-4B8C-83A1-F6EECF244321}">
                <p14:modId xmlns:p14="http://schemas.microsoft.com/office/powerpoint/2010/main" val="4200312193"/>
              </p:ext>
            </p:extLst>
          </p:nvPr>
        </p:nvGraphicFramePr>
        <p:xfrm>
          <a:off x="1837072" y="2350093"/>
          <a:ext cx="6863724" cy="2930335"/>
        </p:xfrm>
        <a:graphic>
          <a:graphicData uri="http://schemas.openxmlformats.org/drawingml/2006/table">
            <a:tbl>
              <a:tblPr firstRow="1" firstCol="1" bandRow="1">
                <a:tableStyleId>{5C22544A-7EE6-4342-B048-85BDC9FD1C3A}</a:tableStyleId>
              </a:tblPr>
              <a:tblGrid>
                <a:gridCol w="6863724"/>
              </a:tblGrid>
              <a:tr h="0">
                <a:tc>
                  <a:txBody>
                    <a:bodyPr/>
                    <a:lstStyle/>
                    <a:p>
                      <a:pPr algn="just">
                        <a:lnSpc>
                          <a:spcPct val="120000"/>
                        </a:lnSpc>
                        <a:spcAft>
                          <a:spcPts val="0"/>
                        </a:spcAft>
                      </a:pPr>
                      <a:r>
                        <a:rPr lang="en-US" sz="1800" b="0" kern="100" dirty="0">
                          <a:solidFill>
                            <a:schemeClr val="tx1"/>
                          </a:solidFill>
                          <a:effectLst/>
                        </a:rPr>
                        <a:t>    //</a:t>
                      </a:r>
                      <a:r>
                        <a:rPr lang="zh-CN" sz="1800" b="0" kern="100" dirty="0">
                          <a:solidFill>
                            <a:schemeClr val="tx1"/>
                          </a:solidFill>
                          <a:effectLst/>
                        </a:rPr>
                        <a:t>添加数据</a:t>
                      </a:r>
                    </a:p>
                    <a:p>
                      <a:pPr algn="just">
                        <a:lnSpc>
                          <a:spcPct val="120000"/>
                        </a:lnSpc>
                        <a:spcAft>
                          <a:spcPts val="0"/>
                        </a:spcAft>
                      </a:pPr>
                      <a:r>
                        <a:rPr lang="en-US" sz="1800" b="0" kern="100" dirty="0">
                          <a:solidFill>
                            <a:schemeClr val="tx1"/>
                          </a:solidFill>
                          <a:effectLst/>
                        </a:rPr>
                        <a:t>    public void </a:t>
                      </a:r>
                      <a:r>
                        <a:rPr lang="en-US" sz="1800" b="0" kern="100" dirty="0" err="1">
                          <a:solidFill>
                            <a:srgbClr val="5B42EE"/>
                          </a:solidFill>
                          <a:effectLst/>
                        </a:rPr>
                        <a:t>adddata</a:t>
                      </a:r>
                      <a:r>
                        <a:rPr lang="en-US" sz="1800" b="0" kern="100" dirty="0">
                          <a:solidFill>
                            <a:schemeClr val="tx1"/>
                          </a:solidFill>
                          <a:effectLst/>
                        </a:rPr>
                        <a:t>(</a:t>
                      </a:r>
                      <a:r>
                        <a:rPr lang="en-US" sz="1800" b="0" kern="100" dirty="0" err="1">
                          <a:solidFill>
                            <a:schemeClr val="tx1"/>
                          </a:solidFill>
                          <a:effectLst/>
                        </a:rPr>
                        <a:t>SQLiteDatabase</a:t>
                      </a:r>
                      <a:r>
                        <a:rPr lang="en-US" sz="1800" b="0" kern="100" dirty="0">
                          <a:solidFill>
                            <a:schemeClr val="tx1"/>
                          </a:solidFill>
                          <a:effectLst/>
                        </a:rPr>
                        <a:t> </a:t>
                      </a:r>
                      <a:r>
                        <a:rPr lang="en-US" sz="1800" b="0" kern="100" dirty="0" err="1">
                          <a:solidFill>
                            <a:schemeClr val="tx1"/>
                          </a:solidFill>
                          <a:effectLst/>
                        </a:rPr>
                        <a:t>sqLiteDatabase</a:t>
                      </a:r>
                      <a:r>
                        <a:rPr lang="en-US" sz="1800" b="0" kern="100" dirty="0">
                          <a:solidFill>
                            <a:schemeClr val="tx1"/>
                          </a:solidFill>
                          <a:effectLst/>
                        </a:rPr>
                        <a:t>){</a:t>
                      </a:r>
                      <a:endParaRPr lang="zh-CN" sz="1800" b="0" kern="100" dirty="0">
                        <a:solidFill>
                          <a:schemeClr val="tx1"/>
                        </a:solidFill>
                        <a:effectLst/>
                      </a:endParaRPr>
                    </a:p>
                    <a:p>
                      <a:pPr algn="just">
                        <a:lnSpc>
                          <a:spcPct val="120000"/>
                        </a:lnSpc>
                        <a:spcAft>
                          <a:spcPts val="0"/>
                        </a:spcAft>
                      </a:pPr>
                      <a:r>
                        <a:rPr lang="en-US" sz="1800" b="0" kern="100" dirty="0">
                          <a:solidFill>
                            <a:srgbClr val="5B42EE"/>
                          </a:solidFill>
                          <a:effectLst/>
                        </a:rPr>
                        <a:t>        </a:t>
                      </a:r>
                      <a:r>
                        <a:rPr lang="en-US" sz="1800" b="0" kern="100" dirty="0" err="1">
                          <a:solidFill>
                            <a:srgbClr val="5B42EE"/>
                          </a:solidFill>
                          <a:effectLst/>
                        </a:rPr>
                        <a:t>ContentValues</a:t>
                      </a:r>
                      <a:r>
                        <a:rPr lang="en-US" sz="1800" b="0" kern="100" dirty="0">
                          <a:solidFill>
                            <a:srgbClr val="5B42EE"/>
                          </a:solidFill>
                          <a:effectLst/>
                        </a:rPr>
                        <a:t> values=new </a:t>
                      </a:r>
                      <a:r>
                        <a:rPr lang="en-US" sz="1800" b="0" kern="100" dirty="0" err="1">
                          <a:solidFill>
                            <a:srgbClr val="5B42EE"/>
                          </a:solidFill>
                          <a:effectLst/>
                        </a:rPr>
                        <a:t>ContentValues</a:t>
                      </a:r>
                      <a:r>
                        <a:rPr lang="en-US" sz="1800" b="0" kern="100" dirty="0">
                          <a:solidFill>
                            <a:srgbClr val="5B42EE"/>
                          </a:solidFill>
                          <a:effectLst/>
                        </a:rPr>
                        <a:t>()</a:t>
                      </a:r>
                      <a:r>
                        <a:rPr lang="en-US" sz="1800" b="0" kern="100" dirty="0">
                          <a:solidFill>
                            <a:schemeClr val="tx1"/>
                          </a:solidFill>
                          <a:effectLst/>
                        </a:rPr>
                        <a:t>;</a:t>
                      </a:r>
                      <a:endParaRPr lang="zh-CN" sz="1800" b="0" kern="100" dirty="0">
                        <a:solidFill>
                          <a:schemeClr val="tx1"/>
                        </a:solidFill>
                        <a:effectLst/>
                      </a:endParaRPr>
                    </a:p>
                    <a:p>
                      <a:pPr algn="just">
                        <a:lnSpc>
                          <a:spcPct val="120000"/>
                        </a:lnSpc>
                        <a:spcAft>
                          <a:spcPts val="0"/>
                        </a:spcAft>
                      </a:pPr>
                      <a:r>
                        <a:rPr lang="en-US" sz="1800" b="0" kern="100" dirty="0">
                          <a:solidFill>
                            <a:schemeClr val="tx1"/>
                          </a:solidFill>
                          <a:effectLst/>
                        </a:rPr>
                        <a:t>       </a:t>
                      </a:r>
                      <a:r>
                        <a:rPr lang="en-US" sz="1800" b="0" kern="100" dirty="0">
                          <a:solidFill>
                            <a:srgbClr val="5B42EE"/>
                          </a:solidFill>
                          <a:effectLst/>
                        </a:rPr>
                        <a:t> </a:t>
                      </a:r>
                      <a:r>
                        <a:rPr lang="en-US" sz="1800" b="0" kern="100" dirty="0" err="1">
                          <a:solidFill>
                            <a:srgbClr val="5B42EE"/>
                          </a:solidFill>
                          <a:effectLst/>
                        </a:rPr>
                        <a:t>values.put</a:t>
                      </a:r>
                      <a:r>
                        <a:rPr lang="en-US" sz="1800" b="0" kern="100" dirty="0">
                          <a:solidFill>
                            <a:schemeClr val="tx1"/>
                          </a:solidFill>
                          <a:effectLst/>
                        </a:rPr>
                        <a:t>("username","</a:t>
                      </a:r>
                      <a:r>
                        <a:rPr lang="zh-CN" sz="1800" b="0" kern="100" dirty="0">
                          <a:solidFill>
                            <a:schemeClr val="tx1"/>
                          </a:solidFill>
                          <a:effectLst/>
                        </a:rPr>
                        <a:t>张三</a:t>
                      </a:r>
                      <a:r>
                        <a:rPr lang="en-US" sz="1800" b="0" kern="100" dirty="0">
                          <a:solidFill>
                            <a:schemeClr val="tx1"/>
                          </a:solidFill>
                          <a:effectLst/>
                        </a:rPr>
                        <a:t>");</a:t>
                      </a:r>
                      <a:endParaRPr lang="zh-CN" sz="1800" b="0" kern="100" dirty="0">
                        <a:solidFill>
                          <a:schemeClr val="tx1"/>
                        </a:solidFill>
                        <a:effectLst/>
                      </a:endParaRPr>
                    </a:p>
                    <a:p>
                      <a:pPr algn="just">
                        <a:lnSpc>
                          <a:spcPct val="120000"/>
                        </a:lnSpc>
                        <a:spcAft>
                          <a:spcPts val="0"/>
                        </a:spcAft>
                      </a:pPr>
                      <a:r>
                        <a:rPr lang="en-US" sz="1800" b="0" kern="100" dirty="0">
                          <a:solidFill>
                            <a:schemeClr val="tx1"/>
                          </a:solidFill>
                          <a:effectLst/>
                        </a:rPr>
                        <a:t>        </a:t>
                      </a:r>
                      <a:r>
                        <a:rPr lang="en-US" sz="1800" b="0" kern="100" dirty="0" err="1">
                          <a:solidFill>
                            <a:schemeClr val="tx1"/>
                          </a:solidFill>
                          <a:effectLst/>
                        </a:rPr>
                        <a:t>values.put</a:t>
                      </a:r>
                      <a:r>
                        <a:rPr lang="en-US" sz="1800" b="0" kern="100" dirty="0">
                          <a:solidFill>
                            <a:schemeClr val="tx1"/>
                          </a:solidFill>
                          <a:effectLst/>
                        </a:rPr>
                        <a:t>("paswd","12222");</a:t>
                      </a:r>
                      <a:endParaRPr lang="zh-CN" sz="1800" b="0" kern="100" dirty="0">
                        <a:solidFill>
                          <a:schemeClr val="tx1"/>
                        </a:solidFill>
                        <a:effectLst/>
                      </a:endParaRPr>
                    </a:p>
                    <a:p>
                      <a:pPr algn="just">
                        <a:lnSpc>
                          <a:spcPct val="120000"/>
                        </a:lnSpc>
                        <a:spcAft>
                          <a:spcPts val="0"/>
                        </a:spcAft>
                      </a:pPr>
                      <a:r>
                        <a:rPr lang="en-US" sz="1800" b="0" kern="100" dirty="0">
                          <a:solidFill>
                            <a:schemeClr val="tx1"/>
                          </a:solidFill>
                          <a:effectLst/>
                        </a:rPr>
                        <a:t>        </a:t>
                      </a:r>
                      <a:r>
                        <a:rPr lang="en-US" sz="1800" b="0" kern="100" dirty="0" err="1">
                          <a:solidFill>
                            <a:srgbClr val="5B42EE"/>
                          </a:solidFill>
                          <a:effectLst/>
                        </a:rPr>
                        <a:t>sqLiteDatabase.insert</a:t>
                      </a:r>
                      <a:r>
                        <a:rPr lang="en-US" sz="1800" b="0" kern="100" dirty="0">
                          <a:solidFill>
                            <a:schemeClr val="tx1"/>
                          </a:solidFill>
                          <a:effectLst/>
                        </a:rPr>
                        <a:t>("user",</a:t>
                      </a:r>
                      <a:r>
                        <a:rPr lang="en-US" sz="1800" b="0" kern="100" dirty="0" err="1">
                          <a:solidFill>
                            <a:schemeClr val="tx1"/>
                          </a:solidFill>
                          <a:effectLst/>
                        </a:rPr>
                        <a:t>null,values</a:t>
                      </a:r>
                      <a:r>
                        <a:rPr lang="en-US" sz="1800" b="0" kern="100" dirty="0">
                          <a:solidFill>
                            <a:schemeClr val="tx1"/>
                          </a:solidFill>
                          <a:effectLst/>
                        </a:rPr>
                        <a:t>);</a:t>
                      </a:r>
                      <a:endParaRPr lang="zh-CN" sz="1800" b="0" kern="100" dirty="0">
                        <a:solidFill>
                          <a:schemeClr val="tx1"/>
                        </a:solidFill>
                        <a:effectLst/>
                      </a:endParaRPr>
                    </a:p>
                    <a:p>
                      <a:pPr indent="533400" algn="just">
                        <a:lnSpc>
                          <a:spcPct val="120000"/>
                        </a:lnSpc>
                        <a:spcAft>
                          <a:spcPts val="0"/>
                        </a:spcAft>
                      </a:pPr>
                      <a:r>
                        <a:rPr lang="en-US" sz="1800" b="0" kern="100" dirty="0" err="1">
                          <a:solidFill>
                            <a:schemeClr val="tx1"/>
                          </a:solidFill>
                          <a:effectLst/>
                        </a:rPr>
                        <a:t>sqLiteDatabase.close</a:t>
                      </a:r>
                      <a:r>
                        <a:rPr lang="en-US" sz="1800" b="0" kern="100" dirty="0">
                          <a:solidFill>
                            <a:schemeClr val="tx1"/>
                          </a:solidFill>
                          <a:effectLst/>
                        </a:rPr>
                        <a:t>();</a:t>
                      </a:r>
                      <a:endParaRPr lang="zh-CN" sz="1800" b="0" kern="100" dirty="0">
                        <a:solidFill>
                          <a:schemeClr val="tx1"/>
                        </a:solidFill>
                        <a:effectLst/>
                      </a:endParaRPr>
                    </a:p>
                    <a:p>
                      <a:pPr algn="just">
                        <a:lnSpc>
                          <a:spcPct val="120000"/>
                        </a:lnSpc>
                        <a:spcAft>
                          <a:spcPts val="0"/>
                        </a:spcAft>
                      </a:pPr>
                      <a:r>
                        <a:rPr lang="en-US" sz="1800" b="0" kern="100" dirty="0">
                          <a:solidFill>
                            <a:schemeClr val="tx1"/>
                          </a:solidFill>
                          <a:effectLst/>
                        </a:rPr>
                        <a:t>    }</a:t>
                      </a:r>
                      <a:endParaRPr lang="zh-CN" sz="1800" b="0" kern="100" dirty="0">
                        <a:solidFill>
                          <a:schemeClr val="tx1"/>
                        </a:solidFill>
                        <a:effectLst/>
                      </a:endParaRPr>
                    </a:p>
                    <a:p>
                      <a:pPr algn="just">
                        <a:lnSpc>
                          <a:spcPct val="120000"/>
                        </a:lnSpc>
                        <a:spcAft>
                          <a:spcPts val="0"/>
                        </a:spcAft>
                      </a:pPr>
                      <a:r>
                        <a:rPr lang="en-US" sz="1800" b="0" kern="100" dirty="0">
                          <a:solidFill>
                            <a:schemeClr val="tx1"/>
                          </a:solidFill>
                          <a:effectLst/>
                        </a:rPr>
                        <a:t>}</a:t>
                      </a:r>
                      <a:endParaRPr lang="zh-CN" sz="1800" b="0" kern="100" dirty="0">
                        <a:solidFill>
                          <a:schemeClr val="tx1"/>
                        </a:solidFill>
                        <a:effectLst/>
                        <a:latin typeface="等线"/>
                        <a:ea typeface="宋体" panose="02010600030101010101" pitchFamily="2" charset="-122"/>
                        <a:cs typeface="Times New Roman" panose="02020603050405020304" pitchFamily="18" charset="0"/>
                      </a:endParaRPr>
                    </a:p>
                  </a:txBody>
                  <a:tcPr marL="68580" marR="68580" marT="0" marB="0">
                    <a:solidFill>
                      <a:schemeClr val="bg1"/>
                    </a:solidFill>
                  </a:tcPr>
                </a:tc>
              </a:tr>
            </a:tbl>
          </a:graphicData>
        </a:graphic>
      </p:graphicFrame>
    </p:spTree>
    <p:extLst>
      <p:ext uri="{BB962C8B-B14F-4D97-AF65-F5344CB8AC3E}">
        <p14:creationId xmlns:p14="http://schemas.microsoft.com/office/powerpoint/2010/main" val="977121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095" y="0"/>
            <a:ext cx="8596668" cy="1320800"/>
          </a:xfrm>
        </p:spPr>
        <p:txBody>
          <a:bodyPr/>
          <a:lstStyle/>
          <a:p>
            <a:r>
              <a:rPr lang="en-US" altLang="zh-CN" dirty="0" smtClean="0"/>
              <a:t>6.5.5  </a:t>
            </a:r>
            <a:r>
              <a:rPr lang="en-US" altLang="zh-CN" dirty="0"/>
              <a:t>SQLite</a:t>
            </a:r>
            <a:r>
              <a:rPr lang="zh-CN" altLang="zh-CN" dirty="0"/>
              <a:t>数据库的操作</a:t>
            </a:r>
            <a:endParaRPr lang="zh-CN" altLang="zh-CN" b="1" dirty="0"/>
          </a:p>
        </p:txBody>
      </p:sp>
      <p:sp>
        <p:nvSpPr>
          <p:cNvPr id="3" name="内容占位符 2"/>
          <p:cNvSpPr>
            <a:spLocks noGrp="1"/>
          </p:cNvSpPr>
          <p:nvPr>
            <p:ph idx="1"/>
          </p:nvPr>
        </p:nvSpPr>
        <p:spPr>
          <a:xfrm>
            <a:off x="609095" y="850986"/>
            <a:ext cx="10515600" cy="1250769"/>
          </a:xfrm>
        </p:spPr>
        <p:txBody>
          <a:bodyPr>
            <a:noAutofit/>
          </a:bodyPr>
          <a:lstStyle/>
          <a:p>
            <a:pPr marL="0" indent="0">
              <a:buNone/>
            </a:pPr>
            <a:r>
              <a:rPr lang="zh-CN" altLang="en-US" sz="2400" b="1" dirty="0" smtClean="0">
                <a:solidFill>
                  <a:srgbClr val="5B42EE"/>
                </a:solidFill>
              </a:rPr>
              <a:t>（</a:t>
            </a:r>
            <a:r>
              <a:rPr lang="en-US" altLang="zh-CN" sz="2400" b="1" dirty="0" smtClean="0">
                <a:solidFill>
                  <a:srgbClr val="5B42EE"/>
                </a:solidFill>
              </a:rPr>
              <a:t>3</a:t>
            </a:r>
            <a:r>
              <a:rPr lang="zh-CN" altLang="en-US" sz="2400" b="1" dirty="0" smtClean="0">
                <a:solidFill>
                  <a:srgbClr val="5B42EE"/>
                </a:solidFill>
              </a:rPr>
              <a:t>）</a:t>
            </a:r>
            <a:r>
              <a:rPr lang="zh-CN" altLang="zh-CN" sz="2400" dirty="0">
                <a:solidFill>
                  <a:srgbClr val="5B42EE"/>
                </a:solidFill>
              </a:rPr>
              <a:t>数据的删除</a:t>
            </a:r>
            <a:endParaRPr lang="en-US" altLang="zh-CN" sz="2400" dirty="0">
              <a:solidFill>
                <a:srgbClr val="5B42EE"/>
              </a:solidFill>
            </a:endParaRPr>
          </a:p>
          <a:p>
            <a:pPr marL="0" indent="0">
              <a:buNone/>
            </a:pPr>
            <a:r>
              <a:rPr lang="zh-CN" altLang="zh-CN" sz="2000" dirty="0"/>
              <a:t>数据的删除首先也需要获取一个可写的</a:t>
            </a:r>
            <a:r>
              <a:rPr lang="en-US" altLang="zh-CN" sz="2000" dirty="0" err="1"/>
              <a:t>SQLiteDatabase</a:t>
            </a:r>
            <a:r>
              <a:rPr lang="zh-CN" altLang="zh-CN" sz="2000" dirty="0"/>
              <a:t>对象，在</a:t>
            </a:r>
            <a:r>
              <a:rPr lang="en-US" altLang="zh-CN" sz="2000" dirty="0" err="1"/>
              <a:t>user_database</a:t>
            </a:r>
            <a:r>
              <a:rPr lang="zh-CN" altLang="zh-CN" sz="2000" dirty="0"/>
              <a:t>中添加一个“</a:t>
            </a:r>
            <a:r>
              <a:rPr lang="en-US" altLang="zh-CN" sz="2000" dirty="0"/>
              <a:t>delete()</a:t>
            </a:r>
            <a:r>
              <a:rPr lang="zh-CN" altLang="zh-CN" sz="2000" dirty="0"/>
              <a:t>”方法</a:t>
            </a:r>
            <a:r>
              <a:rPr lang="en-US" altLang="zh-CN" sz="2000" dirty="0"/>
              <a:t>.</a:t>
            </a:r>
            <a:endParaRPr lang="zh-CN" altLang="zh-CN" sz="2000" dirty="0"/>
          </a:p>
        </p:txBody>
      </p:sp>
      <p:graphicFrame>
        <p:nvGraphicFramePr>
          <p:cNvPr id="5" name="表格 4"/>
          <p:cNvGraphicFramePr>
            <a:graphicFrameLocks noGrp="1"/>
          </p:cNvGraphicFramePr>
          <p:nvPr>
            <p:extLst>
              <p:ext uri="{D42A27DB-BD31-4B8C-83A1-F6EECF244321}">
                <p14:modId xmlns:p14="http://schemas.microsoft.com/office/powerpoint/2010/main" val="2732881689"/>
              </p:ext>
            </p:extLst>
          </p:nvPr>
        </p:nvGraphicFramePr>
        <p:xfrm>
          <a:off x="1837071" y="2350093"/>
          <a:ext cx="7934725" cy="2271967"/>
        </p:xfrm>
        <a:graphic>
          <a:graphicData uri="http://schemas.openxmlformats.org/drawingml/2006/table">
            <a:tbl>
              <a:tblPr firstRow="1" firstCol="1" bandRow="1">
                <a:tableStyleId>{5C22544A-7EE6-4342-B048-85BDC9FD1C3A}</a:tableStyleId>
              </a:tblPr>
              <a:tblGrid>
                <a:gridCol w="7934725"/>
              </a:tblGrid>
              <a:tr h="0">
                <a:tc>
                  <a:txBody>
                    <a:bodyPr/>
                    <a:lstStyle/>
                    <a:p>
                      <a:pPr algn="l">
                        <a:lnSpc>
                          <a:spcPct val="120000"/>
                        </a:lnSpc>
                        <a:spcAft>
                          <a:spcPts val="0"/>
                        </a:spcAft>
                      </a:pPr>
                      <a:r>
                        <a:rPr lang="en-US" sz="1800" b="0" kern="100" dirty="0">
                          <a:solidFill>
                            <a:schemeClr val="tx1"/>
                          </a:solidFill>
                          <a:effectLst/>
                        </a:rPr>
                        <a:t> </a:t>
                      </a:r>
                      <a:r>
                        <a:rPr lang="en-US" altLang="zh-CN" sz="1800" b="0" kern="100" dirty="0" smtClean="0">
                          <a:solidFill>
                            <a:schemeClr val="tx1"/>
                          </a:solidFill>
                          <a:effectLst/>
                        </a:rPr>
                        <a:t>//</a:t>
                      </a:r>
                      <a:r>
                        <a:rPr lang="zh-CN" altLang="en-US" sz="1800" b="0" kern="100" dirty="0" smtClean="0">
                          <a:solidFill>
                            <a:schemeClr val="tx1"/>
                          </a:solidFill>
                          <a:effectLst/>
                        </a:rPr>
                        <a:t>删除数据方法</a:t>
                      </a:r>
                    </a:p>
                    <a:p>
                      <a:pPr algn="l">
                        <a:lnSpc>
                          <a:spcPct val="120000"/>
                        </a:lnSpc>
                        <a:spcAft>
                          <a:spcPts val="0"/>
                        </a:spcAft>
                      </a:pPr>
                      <a:r>
                        <a:rPr lang="en-US" sz="1800" b="0" kern="100" dirty="0" smtClean="0">
                          <a:solidFill>
                            <a:schemeClr val="tx1"/>
                          </a:solidFill>
                          <a:effectLst/>
                        </a:rPr>
                        <a:t>public void </a:t>
                      </a:r>
                      <a:r>
                        <a:rPr lang="en-US" sz="1800" b="0" kern="100" dirty="0" smtClean="0">
                          <a:solidFill>
                            <a:srgbClr val="5B42EE"/>
                          </a:solidFill>
                          <a:effectLst/>
                        </a:rPr>
                        <a:t>delete</a:t>
                      </a:r>
                      <a:r>
                        <a:rPr lang="en-US" sz="1800" b="0" kern="100" dirty="0" smtClean="0">
                          <a:solidFill>
                            <a:schemeClr val="tx1"/>
                          </a:solidFill>
                          <a:effectLst/>
                        </a:rPr>
                        <a:t>(</a:t>
                      </a:r>
                      <a:r>
                        <a:rPr lang="en-US" sz="1800" b="0" kern="100" dirty="0" err="1" smtClean="0">
                          <a:solidFill>
                            <a:schemeClr val="tx1"/>
                          </a:solidFill>
                          <a:effectLst/>
                        </a:rPr>
                        <a:t>SQLiteDatabase</a:t>
                      </a:r>
                      <a:r>
                        <a:rPr lang="en-US" sz="1800" b="0" kern="100" dirty="0" smtClean="0">
                          <a:solidFill>
                            <a:schemeClr val="tx1"/>
                          </a:solidFill>
                          <a:effectLst/>
                        </a:rPr>
                        <a:t> </a:t>
                      </a:r>
                      <a:r>
                        <a:rPr lang="en-US" sz="1800" b="0" kern="100" dirty="0" err="1" smtClean="0">
                          <a:solidFill>
                            <a:schemeClr val="tx1"/>
                          </a:solidFill>
                          <a:effectLst/>
                        </a:rPr>
                        <a:t>sqLiteDatabase</a:t>
                      </a:r>
                      <a:r>
                        <a:rPr lang="en-US" sz="1800" b="0" kern="100" dirty="0" smtClean="0">
                          <a:solidFill>
                            <a:schemeClr val="tx1"/>
                          </a:solidFill>
                          <a:effectLst/>
                        </a:rPr>
                        <a:t>) {</a:t>
                      </a:r>
                    </a:p>
                    <a:p>
                      <a:pPr algn="l">
                        <a:lnSpc>
                          <a:spcPct val="120000"/>
                        </a:lnSpc>
                        <a:spcAft>
                          <a:spcPts val="0"/>
                        </a:spcAft>
                      </a:pPr>
                      <a:r>
                        <a:rPr lang="en-US" sz="1800" b="0" kern="100" dirty="0" smtClean="0">
                          <a:solidFill>
                            <a:schemeClr val="tx1"/>
                          </a:solidFill>
                          <a:effectLst/>
                        </a:rPr>
                        <a:t>/*</a:t>
                      </a:r>
                      <a:r>
                        <a:rPr lang="zh-CN" altLang="en-US" sz="1800" b="0" kern="100" dirty="0" smtClean="0">
                          <a:solidFill>
                            <a:schemeClr val="tx1"/>
                          </a:solidFill>
                          <a:effectLst/>
                        </a:rPr>
                        <a:t>第一个参数：表名；第二个参数：需要删除的属性名，？代表占位符；第三</a:t>
                      </a:r>
                    </a:p>
                    <a:p>
                      <a:pPr algn="l">
                        <a:lnSpc>
                          <a:spcPct val="120000"/>
                        </a:lnSpc>
                        <a:spcAft>
                          <a:spcPts val="0"/>
                        </a:spcAft>
                      </a:pPr>
                      <a:r>
                        <a:rPr lang="zh-CN" altLang="en-US" sz="1800" b="0" kern="100" dirty="0" smtClean="0">
                          <a:solidFill>
                            <a:schemeClr val="tx1"/>
                          </a:solidFill>
                          <a:effectLst/>
                        </a:rPr>
                        <a:t>个参数：属性名的属性值*</a:t>
                      </a:r>
                      <a:r>
                        <a:rPr lang="en-US" altLang="zh-CN" sz="1800" b="0" kern="100" dirty="0" smtClean="0">
                          <a:solidFill>
                            <a:schemeClr val="tx1"/>
                          </a:solidFill>
                          <a:effectLst/>
                        </a:rPr>
                        <a:t>/</a:t>
                      </a:r>
                    </a:p>
                    <a:p>
                      <a:pPr algn="l">
                        <a:lnSpc>
                          <a:spcPct val="120000"/>
                        </a:lnSpc>
                        <a:spcAft>
                          <a:spcPts val="0"/>
                        </a:spcAft>
                      </a:pPr>
                      <a:r>
                        <a:rPr lang="en-US" sz="1800" b="0" kern="100" dirty="0" err="1" smtClean="0">
                          <a:solidFill>
                            <a:srgbClr val="5B42EE"/>
                          </a:solidFill>
                          <a:effectLst/>
                        </a:rPr>
                        <a:t>sqLiteDatabase.delete</a:t>
                      </a:r>
                      <a:r>
                        <a:rPr lang="en-US" sz="1800" b="0" kern="100" dirty="0" smtClean="0">
                          <a:solidFill>
                            <a:schemeClr val="tx1"/>
                          </a:solidFill>
                          <a:effectLst/>
                        </a:rPr>
                        <a:t>("</a:t>
                      </a:r>
                      <a:r>
                        <a:rPr lang="en-US" sz="1800" b="0" kern="100" dirty="0" err="1" smtClean="0">
                          <a:solidFill>
                            <a:schemeClr val="tx1"/>
                          </a:solidFill>
                          <a:effectLst/>
                        </a:rPr>
                        <a:t>user","username</a:t>
                      </a:r>
                      <a:r>
                        <a:rPr lang="en-US" sz="1800" b="0" kern="100" dirty="0" smtClean="0">
                          <a:solidFill>
                            <a:schemeClr val="tx1"/>
                          </a:solidFill>
                          <a:effectLst/>
                        </a:rPr>
                        <a:t>=?", new String[]{"</a:t>
                      </a:r>
                      <a:r>
                        <a:rPr lang="zh-CN" altLang="en-US" sz="1800" b="0" kern="100" dirty="0" smtClean="0">
                          <a:solidFill>
                            <a:schemeClr val="tx1"/>
                          </a:solidFill>
                          <a:effectLst/>
                        </a:rPr>
                        <a:t>张三</a:t>
                      </a:r>
                      <a:r>
                        <a:rPr lang="en-US" altLang="zh-CN" sz="1800" b="0" kern="100" dirty="0" smtClean="0">
                          <a:solidFill>
                            <a:schemeClr val="tx1"/>
                          </a:solidFill>
                          <a:effectLst/>
                        </a:rPr>
                        <a:t>"});</a:t>
                      </a:r>
                    </a:p>
                    <a:p>
                      <a:pPr algn="l">
                        <a:lnSpc>
                          <a:spcPct val="120000"/>
                        </a:lnSpc>
                        <a:spcAft>
                          <a:spcPts val="0"/>
                        </a:spcAft>
                      </a:pPr>
                      <a:r>
                        <a:rPr lang="en-US" sz="1800" b="0" kern="100" dirty="0" err="1" smtClean="0">
                          <a:solidFill>
                            <a:schemeClr val="tx1"/>
                          </a:solidFill>
                          <a:effectLst/>
                        </a:rPr>
                        <a:t>sqLiteDatabase.close</a:t>
                      </a:r>
                      <a:r>
                        <a:rPr lang="en-US" sz="1800" b="0" kern="100" dirty="0" smtClean="0">
                          <a:solidFill>
                            <a:schemeClr val="tx1"/>
                          </a:solidFill>
                          <a:effectLst/>
                        </a:rPr>
                        <a:t>();</a:t>
                      </a:r>
                    </a:p>
                    <a:p>
                      <a:pPr algn="l">
                        <a:lnSpc>
                          <a:spcPct val="120000"/>
                        </a:lnSpc>
                        <a:spcAft>
                          <a:spcPts val="0"/>
                        </a:spcAft>
                      </a:pPr>
                      <a:r>
                        <a:rPr lang="en-US" sz="1800" b="0" kern="100" dirty="0" smtClean="0">
                          <a:solidFill>
                            <a:schemeClr val="tx1"/>
                          </a:solidFill>
                          <a:effectLst/>
                        </a:rPr>
                        <a:t>} </a:t>
                      </a:r>
                      <a:endParaRPr lang="zh-CN" sz="1800" b="0" kern="100" dirty="0">
                        <a:solidFill>
                          <a:schemeClr val="tx1"/>
                        </a:solidFill>
                        <a:effectLst/>
                        <a:latin typeface="等线"/>
                        <a:ea typeface="宋体" panose="02010600030101010101" pitchFamily="2" charset="-122"/>
                        <a:cs typeface="Times New Roman" panose="02020603050405020304" pitchFamily="18" charset="0"/>
                      </a:endParaRPr>
                    </a:p>
                  </a:txBody>
                  <a:tcPr marL="68580" marR="68580" marT="0" marB="0">
                    <a:solidFill>
                      <a:schemeClr val="bg1"/>
                    </a:solidFill>
                  </a:tcPr>
                </a:tc>
              </a:tr>
            </a:tbl>
          </a:graphicData>
        </a:graphic>
      </p:graphicFrame>
    </p:spTree>
    <p:extLst>
      <p:ext uri="{BB962C8B-B14F-4D97-AF65-F5344CB8AC3E}">
        <p14:creationId xmlns:p14="http://schemas.microsoft.com/office/powerpoint/2010/main" val="258105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095" y="0"/>
            <a:ext cx="8596668" cy="1320800"/>
          </a:xfrm>
        </p:spPr>
        <p:txBody>
          <a:bodyPr/>
          <a:lstStyle/>
          <a:p>
            <a:r>
              <a:rPr lang="en-US" altLang="zh-CN" dirty="0" smtClean="0"/>
              <a:t>6.5.5  </a:t>
            </a:r>
            <a:r>
              <a:rPr lang="en-US" altLang="zh-CN" dirty="0"/>
              <a:t>SQLite</a:t>
            </a:r>
            <a:r>
              <a:rPr lang="zh-CN" altLang="zh-CN" dirty="0"/>
              <a:t>数据库的操作</a:t>
            </a:r>
            <a:endParaRPr lang="zh-CN" altLang="zh-CN" b="1" dirty="0"/>
          </a:p>
        </p:txBody>
      </p:sp>
      <p:sp>
        <p:nvSpPr>
          <p:cNvPr id="3" name="内容占位符 2"/>
          <p:cNvSpPr>
            <a:spLocks noGrp="1"/>
          </p:cNvSpPr>
          <p:nvPr>
            <p:ph idx="1"/>
          </p:nvPr>
        </p:nvSpPr>
        <p:spPr>
          <a:xfrm>
            <a:off x="609095" y="850986"/>
            <a:ext cx="10515600" cy="1250769"/>
          </a:xfrm>
        </p:spPr>
        <p:txBody>
          <a:bodyPr>
            <a:noAutofit/>
          </a:bodyPr>
          <a:lstStyle/>
          <a:p>
            <a:pPr marL="0" indent="0">
              <a:buNone/>
            </a:pPr>
            <a:r>
              <a:rPr lang="zh-CN" altLang="en-US" sz="2400" b="1" dirty="0" smtClean="0">
                <a:solidFill>
                  <a:srgbClr val="5B42EE"/>
                </a:solidFill>
              </a:rPr>
              <a:t>（</a:t>
            </a:r>
            <a:r>
              <a:rPr lang="en-US" altLang="zh-CN" sz="2400" dirty="0">
                <a:solidFill>
                  <a:srgbClr val="5B42EE"/>
                </a:solidFill>
              </a:rPr>
              <a:t>4</a:t>
            </a:r>
            <a:r>
              <a:rPr lang="zh-CN" altLang="en-US" sz="2400" dirty="0" smtClean="0">
                <a:solidFill>
                  <a:srgbClr val="5B42EE"/>
                </a:solidFill>
              </a:rPr>
              <a:t>）</a:t>
            </a:r>
            <a:r>
              <a:rPr lang="zh-CN" altLang="zh-CN" sz="2400" dirty="0" smtClean="0">
                <a:solidFill>
                  <a:srgbClr val="5B42EE"/>
                </a:solidFill>
              </a:rPr>
              <a:t>数据</a:t>
            </a:r>
            <a:r>
              <a:rPr lang="zh-CN" altLang="zh-CN" sz="2400" dirty="0">
                <a:solidFill>
                  <a:srgbClr val="5B42EE"/>
                </a:solidFill>
              </a:rPr>
              <a:t>的更新</a:t>
            </a:r>
            <a:endParaRPr lang="en-US" altLang="zh-CN" sz="2400" dirty="0">
              <a:solidFill>
                <a:srgbClr val="5B42EE"/>
              </a:solidFill>
            </a:endParaRPr>
          </a:p>
          <a:p>
            <a:pPr marL="0" indent="0">
              <a:buNone/>
            </a:pPr>
            <a:r>
              <a:rPr lang="zh-CN" altLang="zh-CN" sz="2000" dirty="0"/>
              <a:t>数据的更新使用的</a:t>
            </a:r>
            <a:r>
              <a:rPr lang="en-US" altLang="zh-CN" sz="2000" dirty="0" err="1"/>
              <a:t>SQLiteDatabase</a:t>
            </a:r>
            <a:r>
              <a:rPr lang="zh-CN" altLang="zh-CN" sz="2000" dirty="0"/>
              <a:t>的</a:t>
            </a:r>
            <a:r>
              <a:rPr lang="en-US" altLang="zh-CN" sz="2000" dirty="0"/>
              <a:t>update()</a:t>
            </a:r>
            <a:r>
              <a:rPr lang="zh-CN" altLang="zh-CN" sz="2000" dirty="0"/>
              <a:t>方法来修改表中的数据，也是首先需要先获取一个可写的</a:t>
            </a:r>
            <a:r>
              <a:rPr lang="en-US" altLang="zh-CN" sz="2000" dirty="0" err="1"/>
              <a:t>SQLiteDatabase</a:t>
            </a:r>
            <a:r>
              <a:rPr lang="zh-CN" altLang="zh-CN" sz="2000" dirty="0" smtClean="0"/>
              <a:t>对象</a:t>
            </a:r>
            <a:r>
              <a:rPr lang="zh-CN" altLang="en-US" sz="2000" dirty="0" smtClean="0"/>
              <a:t>。</a:t>
            </a:r>
            <a:endParaRPr lang="zh-CN" altLang="zh-CN" sz="2000" dirty="0"/>
          </a:p>
        </p:txBody>
      </p:sp>
      <p:graphicFrame>
        <p:nvGraphicFramePr>
          <p:cNvPr id="5" name="表格 4"/>
          <p:cNvGraphicFramePr>
            <a:graphicFrameLocks noGrp="1"/>
          </p:cNvGraphicFramePr>
          <p:nvPr>
            <p:extLst>
              <p:ext uri="{D42A27DB-BD31-4B8C-83A1-F6EECF244321}">
                <p14:modId xmlns:p14="http://schemas.microsoft.com/office/powerpoint/2010/main" val="180924904"/>
              </p:ext>
            </p:extLst>
          </p:nvPr>
        </p:nvGraphicFramePr>
        <p:xfrm>
          <a:off x="1837071" y="2350093"/>
          <a:ext cx="8357807" cy="3259519"/>
        </p:xfrm>
        <a:graphic>
          <a:graphicData uri="http://schemas.openxmlformats.org/drawingml/2006/table">
            <a:tbl>
              <a:tblPr firstRow="1" firstCol="1" bandRow="1">
                <a:tableStyleId>{5C22544A-7EE6-4342-B048-85BDC9FD1C3A}</a:tableStyleId>
              </a:tblPr>
              <a:tblGrid>
                <a:gridCol w="8357807"/>
              </a:tblGrid>
              <a:tr h="0">
                <a:tc>
                  <a:txBody>
                    <a:bodyPr/>
                    <a:lstStyle/>
                    <a:p>
                      <a:pPr algn="l">
                        <a:lnSpc>
                          <a:spcPct val="120000"/>
                        </a:lnSpc>
                        <a:spcAft>
                          <a:spcPts val="0"/>
                        </a:spcAft>
                      </a:pPr>
                      <a:r>
                        <a:rPr lang="en-US" sz="1800" b="0" kern="100" dirty="0">
                          <a:solidFill>
                            <a:schemeClr val="tx1"/>
                          </a:solidFill>
                          <a:effectLst/>
                        </a:rPr>
                        <a:t> </a:t>
                      </a:r>
                      <a:r>
                        <a:rPr lang="en-US" altLang="zh-CN" sz="1800" b="0" kern="100" dirty="0" smtClean="0">
                          <a:solidFill>
                            <a:schemeClr val="tx1"/>
                          </a:solidFill>
                          <a:effectLst/>
                        </a:rPr>
                        <a:t>//</a:t>
                      </a:r>
                      <a:r>
                        <a:rPr lang="zh-CN" altLang="en-US" sz="1800" b="0" kern="100" dirty="0" smtClean="0">
                          <a:solidFill>
                            <a:schemeClr val="tx1"/>
                          </a:solidFill>
                          <a:effectLst/>
                        </a:rPr>
                        <a:t>修改数据方法</a:t>
                      </a:r>
                    </a:p>
                    <a:p>
                      <a:pPr algn="l">
                        <a:lnSpc>
                          <a:spcPct val="120000"/>
                        </a:lnSpc>
                        <a:spcAft>
                          <a:spcPts val="0"/>
                        </a:spcAft>
                      </a:pPr>
                      <a:r>
                        <a:rPr lang="en-US" sz="1800" b="0" kern="100" dirty="0" smtClean="0">
                          <a:solidFill>
                            <a:schemeClr val="tx1"/>
                          </a:solidFill>
                          <a:effectLst/>
                        </a:rPr>
                        <a:t>public void </a:t>
                      </a:r>
                      <a:r>
                        <a:rPr lang="en-US" sz="1800" b="0" kern="100" dirty="0" smtClean="0">
                          <a:solidFill>
                            <a:srgbClr val="5B42EE"/>
                          </a:solidFill>
                          <a:effectLst/>
                        </a:rPr>
                        <a:t>update</a:t>
                      </a:r>
                      <a:r>
                        <a:rPr lang="en-US" sz="1800" b="0" kern="100" dirty="0" smtClean="0">
                          <a:solidFill>
                            <a:schemeClr val="tx1"/>
                          </a:solidFill>
                          <a:effectLst/>
                        </a:rPr>
                        <a:t>(</a:t>
                      </a:r>
                      <a:r>
                        <a:rPr lang="en-US" sz="1800" b="0" kern="100" dirty="0" err="1" smtClean="0">
                          <a:solidFill>
                            <a:schemeClr val="tx1"/>
                          </a:solidFill>
                          <a:effectLst/>
                        </a:rPr>
                        <a:t>SQLiteDatabase</a:t>
                      </a:r>
                      <a:r>
                        <a:rPr lang="en-US" sz="1800" b="0" kern="100" dirty="0" smtClean="0">
                          <a:solidFill>
                            <a:schemeClr val="tx1"/>
                          </a:solidFill>
                          <a:effectLst/>
                        </a:rPr>
                        <a:t> </a:t>
                      </a:r>
                      <a:r>
                        <a:rPr lang="en-US" sz="1800" b="0" kern="100" dirty="0" err="1" smtClean="0">
                          <a:solidFill>
                            <a:schemeClr val="tx1"/>
                          </a:solidFill>
                          <a:effectLst/>
                        </a:rPr>
                        <a:t>sqLiteDatabase</a:t>
                      </a:r>
                      <a:r>
                        <a:rPr lang="en-US" sz="1800" b="0" kern="100" dirty="0" smtClean="0">
                          <a:solidFill>
                            <a:schemeClr val="tx1"/>
                          </a:solidFill>
                          <a:effectLst/>
                        </a:rPr>
                        <a:t>){</a:t>
                      </a:r>
                    </a:p>
                    <a:p>
                      <a:pPr algn="l">
                        <a:lnSpc>
                          <a:spcPct val="120000"/>
                        </a:lnSpc>
                        <a:spcAft>
                          <a:spcPts val="0"/>
                        </a:spcAft>
                      </a:pPr>
                      <a:r>
                        <a:rPr lang="en-US" sz="1800" b="0" kern="100" dirty="0" smtClean="0">
                          <a:solidFill>
                            <a:schemeClr val="tx1"/>
                          </a:solidFill>
                          <a:effectLst/>
                        </a:rPr>
                        <a:t>        //</a:t>
                      </a:r>
                      <a:r>
                        <a:rPr lang="zh-CN" altLang="en-US" sz="1800" b="0" kern="100" dirty="0" smtClean="0">
                          <a:solidFill>
                            <a:schemeClr val="tx1"/>
                          </a:solidFill>
                          <a:effectLst/>
                        </a:rPr>
                        <a:t>创建一个</a:t>
                      </a:r>
                      <a:r>
                        <a:rPr lang="en-US" sz="1800" b="0" kern="100" dirty="0" err="1" smtClean="0">
                          <a:solidFill>
                            <a:schemeClr val="tx1"/>
                          </a:solidFill>
                          <a:effectLst/>
                        </a:rPr>
                        <a:t>ContentValues</a:t>
                      </a:r>
                      <a:r>
                        <a:rPr lang="zh-CN" altLang="en-US" sz="1800" b="0" kern="100" dirty="0" smtClean="0">
                          <a:solidFill>
                            <a:schemeClr val="tx1"/>
                          </a:solidFill>
                          <a:effectLst/>
                        </a:rPr>
                        <a:t>对象</a:t>
                      </a:r>
                    </a:p>
                    <a:p>
                      <a:pPr algn="l">
                        <a:lnSpc>
                          <a:spcPct val="120000"/>
                        </a:lnSpc>
                        <a:spcAft>
                          <a:spcPts val="0"/>
                        </a:spcAft>
                      </a:pPr>
                      <a:r>
                        <a:rPr lang="zh-CN" altLang="en-US" sz="1800" b="0" kern="100" dirty="0" smtClean="0">
                          <a:solidFill>
                            <a:schemeClr val="tx1"/>
                          </a:solidFill>
                          <a:effectLst/>
                        </a:rPr>
                        <a:t>        </a:t>
                      </a:r>
                      <a:r>
                        <a:rPr lang="en-US" sz="1800" b="0" kern="100" dirty="0" err="1" smtClean="0">
                          <a:solidFill>
                            <a:schemeClr val="tx1"/>
                          </a:solidFill>
                          <a:effectLst/>
                        </a:rPr>
                        <a:t>ContentValues</a:t>
                      </a:r>
                      <a:r>
                        <a:rPr lang="en-US" sz="1800" b="0" kern="100" dirty="0" smtClean="0">
                          <a:solidFill>
                            <a:schemeClr val="tx1"/>
                          </a:solidFill>
                          <a:effectLst/>
                        </a:rPr>
                        <a:t> values=new </a:t>
                      </a:r>
                      <a:r>
                        <a:rPr lang="en-US" sz="1800" b="0" kern="100" dirty="0" err="1" smtClean="0">
                          <a:solidFill>
                            <a:schemeClr val="tx1"/>
                          </a:solidFill>
                          <a:effectLst/>
                        </a:rPr>
                        <a:t>ContentValues</a:t>
                      </a:r>
                      <a:r>
                        <a:rPr lang="en-US" sz="1800" b="0" kern="100" dirty="0" smtClean="0">
                          <a:solidFill>
                            <a:schemeClr val="tx1"/>
                          </a:solidFill>
                          <a:effectLst/>
                        </a:rPr>
                        <a:t>();</a:t>
                      </a:r>
                    </a:p>
                    <a:p>
                      <a:pPr algn="l">
                        <a:lnSpc>
                          <a:spcPct val="120000"/>
                        </a:lnSpc>
                        <a:spcAft>
                          <a:spcPts val="0"/>
                        </a:spcAft>
                      </a:pPr>
                      <a:r>
                        <a:rPr lang="en-US" sz="1800" b="0" kern="100" dirty="0" smtClean="0">
                          <a:solidFill>
                            <a:schemeClr val="tx1"/>
                          </a:solidFill>
                          <a:effectLst/>
                        </a:rPr>
                        <a:t>        //</a:t>
                      </a:r>
                      <a:r>
                        <a:rPr lang="zh-CN" altLang="en-US" sz="1800" b="0" kern="100" dirty="0" smtClean="0">
                          <a:solidFill>
                            <a:schemeClr val="tx1"/>
                          </a:solidFill>
                          <a:effectLst/>
                        </a:rPr>
                        <a:t>以键值对的形式插入</a:t>
                      </a:r>
                    </a:p>
                    <a:p>
                      <a:pPr algn="l">
                        <a:lnSpc>
                          <a:spcPct val="120000"/>
                        </a:lnSpc>
                        <a:spcAft>
                          <a:spcPts val="0"/>
                        </a:spcAft>
                      </a:pPr>
                      <a:r>
                        <a:rPr lang="zh-CN" altLang="en-US" sz="1800" b="0" kern="100" dirty="0" smtClean="0">
                          <a:solidFill>
                            <a:schemeClr val="tx1"/>
                          </a:solidFill>
                          <a:effectLst/>
                        </a:rPr>
                        <a:t>        </a:t>
                      </a:r>
                      <a:r>
                        <a:rPr lang="en-US" sz="1800" b="0" kern="100" dirty="0" err="1" smtClean="0">
                          <a:solidFill>
                            <a:schemeClr val="tx1"/>
                          </a:solidFill>
                          <a:effectLst/>
                        </a:rPr>
                        <a:t>values.put</a:t>
                      </a:r>
                      <a:r>
                        <a:rPr lang="en-US" sz="1800" b="0" kern="100" dirty="0" smtClean="0">
                          <a:solidFill>
                            <a:schemeClr val="tx1"/>
                          </a:solidFill>
                          <a:effectLst/>
                        </a:rPr>
                        <a:t>("paswd","22233333");</a:t>
                      </a:r>
                    </a:p>
                    <a:p>
                      <a:pPr algn="l">
                        <a:lnSpc>
                          <a:spcPct val="120000"/>
                        </a:lnSpc>
                        <a:spcAft>
                          <a:spcPts val="0"/>
                        </a:spcAft>
                      </a:pPr>
                      <a:r>
                        <a:rPr lang="en-US" sz="1800" b="0" kern="100" dirty="0" smtClean="0">
                          <a:solidFill>
                            <a:schemeClr val="tx1"/>
                          </a:solidFill>
                          <a:effectLst/>
                        </a:rPr>
                        <a:t>        //</a:t>
                      </a:r>
                      <a:r>
                        <a:rPr lang="zh-CN" altLang="en-US" sz="1800" b="0" kern="100" dirty="0" smtClean="0">
                          <a:solidFill>
                            <a:schemeClr val="tx1"/>
                          </a:solidFill>
                          <a:effectLst/>
                        </a:rPr>
                        <a:t>执行修改的方法</a:t>
                      </a:r>
                      <a:r>
                        <a:rPr lang="en-US" altLang="zh-CN" sz="1800" b="0" kern="100" dirty="0" smtClean="0">
                          <a:solidFill>
                            <a:schemeClr val="tx1"/>
                          </a:solidFill>
                          <a:effectLst/>
                        </a:rPr>
                        <a:t>(</a:t>
                      </a:r>
                      <a:r>
                        <a:rPr lang="zh-CN" altLang="en-US" sz="1800" b="0" kern="100" dirty="0" smtClean="0">
                          <a:solidFill>
                            <a:schemeClr val="tx1"/>
                          </a:solidFill>
                          <a:effectLst/>
                        </a:rPr>
                        <a:t>修改</a:t>
                      </a:r>
                      <a:r>
                        <a:rPr lang="en-US" sz="1800" b="0" kern="100" dirty="0" smtClean="0">
                          <a:solidFill>
                            <a:schemeClr val="tx1"/>
                          </a:solidFill>
                          <a:effectLst/>
                        </a:rPr>
                        <a:t>username=</a:t>
                      </a:r>
                      <a:r>
                        <a:rPr lang="zh-CN" altLang="en-US" sz="1800" b="0" kern="100" dirty="0" smtClean="0">
                          <a:solidFill>
                            <a:schemeClr val="tx1"/>
                          </a:solidFill>
                          <a:effectLst/>
                        </a:rPr>
                        <a:t>张三的密码</a:t>
                      </a:r>
                      <a:r>
                        <a:rPr lang="en-US" altLang="zh-CN" sz="1800" b="0" kern="100" dirty="0" smtClean="0">
                          <a:solidFill>
                            <a:schemeClr val="tx1"/>
                          </a:solidFill>
                          <a:effectLst/>
                        </a:rPr>
                        <a:t>)</a:t>
                      </a:r>
                    </a:p>
                    <a:p>
                      <a:pPr algn="l">
                        <a:lnSpc>
                          <a:spcPct val="120000"/>
                        </a:lnSpc>
                        <a:spcAft>
                          <a:spcPts val="0"/>
                        </a:spcAft>
                      </a:pPr>
                      <a:r>
                        <a:rPr lang="en-US" altLang="zh-CN" sz="1800" b="0" kern="100" dirty="0" smtClean="0">
                          <a:solidFill>
                            <a:srgbClr val="5B42EE"/>
                          </a:solidFill>
                          <a:effectLst/>
                        </a:rPr>
                        <a:t>        </a:t>
                      </a:r>
                      <a:r>
                        <a:rPr lang="en-US" sz="1800" b="0" kern="100" dirty="0" err="1" smtClean="0">
                          <a:solidFill>
                            <a:srgbClr val="5B42EE"/>
                          </a:solidFill>
                          <a:effectLst/>
                        </a:rPr>
                        <a:t>sqLiteDatabase.update</a:t>
                      </a:r>
                      <a:r>
                        <a:rPr lang="en-US" sz="1800" b="0" kern="100" dirty="0" smtClean="0">
                          <a:solidFill>
                            <a:schemeClr val="tx1"/>
                          </a:solidFill>
                          <a:effectLst/>
                        </a:rPr>
                        <a:t>("</a:t>
                      </a:r>
                      <a:r>
                        <a:rPr lang="en-US" sz="1800" b="0" kern="100" dirty="0" err="1" smtClean="0">
                          <a:solidFill>
                            <a:schemeClr val="tx1"/>
                          </a:solidFill>
                          <a:effectLst/>
                        </a:rPr>
                        <a:t>user",values,"</a:t>
                      </a:r>
                      <a:r>
                        <a:rPr lang="en-US" sz="1800" b="0" kern="100" dirty="0" err="1" smtClean="0">
                          <a:solidFill>
                            <a:srgbClr val="5B42EE"/>
                          </a:solidFill>
                          <a:effectLst/>
                        </a:rPr>
                        <a:t>username</a:t>
                      </a:r>
                      <a:r>
                        <a:rPr lang="en-US" sz="1800" b="0" kern="100" dirty="0" smtClean="0">
                          <a:solidFill>
                            <a:srgbClr val="5B42EE"/>
                          </a:solidFill>
                          <a:effectLst/>
                        </a:rPr>
                        <a:t>=?",new String[]{"</a:t>
                      </a:r>
                      <a:r>
                        <a:rPr lang="zh-CN" altLang="en-US" sz="1800" b="0" kern="100" dirty="0" smtClean="0">
                          <a:solidFill>
                            <a:srgbClr val="5B42EE"/>
                          </a:solidFill>
                          <a:effectLst/>
                        </a:rPr>
                        <a:t>张三</a:t>
                      </a:r>
                      <a:r>
                        <a:rPr lang="en-US" altLang="zh-CN" sz="1800" b="0" kern="100" dirty="0" smtClean="0">
                          <a:solidFill>
                            <a:srgbClr val="5B42EE"/>
                          </a:solidFill>
                          <a:effectLst/>
                        </a:rPr>
                        <a:t>"}</a:t>
                      </a:r>
                      <a:r>
                        <a:rPr lang="en-US" altLang="zh-CN" sz="1800" b="0" kern="100" dirty="0" smtClean="0">
                          <a:solidFill>
                            <a:schemeClr val="tx1"/>
                          </a:solidFill>
                          <a:effectLst/>
                        </a:rPr>
                        <a:t>);</a:t>
                      </a:r>
                    </a:p>
                    <a:p>
                      <a:pPr algn="l">
                        <a:lnSpc>
                          <a:spcPct val="120000"/>
                        </a:lnSpc>
                        <a:spcAft>
                          <a:spcPts val="0"/>
                        </a:spcAft>
                      </a:pPr>
                      <a:r>
                        <a:rPr lang="en-US" altLang="zh-CN" sz="1800" b="0" kern="100" dirty="0" smtClean="0">
                          <a:solidFill>
                            <a:schemeClr val="tx1"/>
                          </a:solidFill>
                          <a:effectLst/>
                        </a:rPr>
                        <a:t>        </a:t>
                      </a:r>
                      <a:r>
                        <a:rPr lang="en-US" sz="1800" b="0" kern="100" dirty="0" err="1" smtClean="0">
                          <a:solidFill>
                            <a:schemeClr val="tx1"/>
                          </a:solidFill>
                          <a:effectLst/>
                        </a:rPr>
                        <a:t>sqLiteDatabase.close</a:t>
                      </a:r>
                      <a:r>
                        <a:rPr lang="en-US" sz="1800" b="0" kern="100" dirty="0" smtClean="0">
                          <a:solidFill>
                            <a:schemeClr val="tx1"/>
                          </a:solidFill>
                          <a:effectLst/>
                        </a:rPr>
                        <a:t>();</a:t>
                      </a:r>
                    </a:p>
                    <a:p>
                      <a:pPr algn="l">
                        <a:lnSpc>
                          <a:spcPct val="120000"/>
                        </a:lnSpc>
                        <a:spcAft>
                          <a:spcPts val="0"/>
                        </a:spcAft>
                      </a:pPr>
                      <a:r>
                        <a:rPr lang="en-US" sz="1800" b="0" kern="100" dirty="0" smtClean="0">
                          <a:solidFill>
                            <a:schemeClr val="tx1"/>
                          </a:solidFill>
                          <a:effectLst/>
                        </a:rPr>
                        <a:t>    }</a:t>
                      </a:r>
                      <a:endParaRPr lang="zh-CN" sz="1800" b="0" kern="100" dirty="0">
                        <a:solidFill>
                          <a:schemeClr val="tx1"/>
                        </a:solidFill>
                        <a:effectLst/>
                        <a:latin typeface="等线"/>
                        <a:ea typeface="宋体" panose="02010600030101010101" pitchFamily="2" charset="-122"/>
                        <a:cs typeface="Times New Roman" panose="02020603050405020304" pitchFamily="18" charset="0"/>
                      </a:endParaRPr>
                    </a:p>
                  </a:txBody>
                  <a:tcPr marL="68580" marR="68580" marT="0" marB="0">
                    <a:solidFill>
                      <a:schemeClr val="bg1"/>
                    </a:solidFill>
                  </a:tcPr>
                </a:tc>
              </a:tr>
            </a:tbl>
          </a:graphicData>
        </a:graphic>
      </p:graphicFrame>
    </p:spTree>
    <p:extLst>
      <p:ext uri="{BB962C8B-B14F-4D97-AF65-F5344CB8AC3E}">
        <p14:creationId xmlns:p14="http://schemas.microsoft.com/office/powerpoint/2010/main" val="1097892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72872"/>
            <a:ext cx="8596668" cy="1320800"/>
          </a:xfrm>
        </p:spPr>
        <p:txBody>
          <a:bodyPr>
            <a:normAutofit fontScale="90000"/>
          </a:bodyPr>
          <a:lstStyle/>
          <a:p>
            <a:r>
              <a:rPr lang="en-US" altLang="zh-CN" dirty="0" smtClean="0"/>
              <a:t>6.5.6 </a:t>
            </a:r>
            <a:r>
              <a:rPr lang="zh-CN" altLang="en-US" dirty="0" smtClean="0"/>
              <a:t>实例：</a:t>
            </a:r>
            <a:r>
              <a:rPr lang="zh-CN" altLang="zh-CN" dirty="0" smtClean="0"/>
              <a:t>使用</a:t>
            </a:r>
            <a:r>
              <a:rPr lang="en-US" altLang="zh-CN" dirty="0"/>
              <a:t>SQLite</a:t>
            </a:r>
            <a:r>
              <a:rPr lang="zh-CN" altLang="zh-CN" dirty="0"/>
              <a:t>数据库展示用户信息</a:t>
            </a:r>
            <a:br>
              <a:rPr lang="zh-CN" altLang="zh-CN" dirty="0"/>
            </a:br>
            <a:endParaRPr lang="zh-CN" altLang="en-US" dirty="0"/>
          </a:p>
        </p:txBody>
      </p:sp>
      <p:pic>
        <p:nvPicPr>
          <p:cNvPr id="4" name="图片 3"/>
          <p:cNvPicPr/>
          <p:nvPr/>
        </p:nvPicPr>
        <p:blipFill>
          <a:blip r:embed="rId2" cstate="print"/>
          <a:stretch>
            <a:fillRect/>
          </a:stretch>
        </p:blipFill>
        <p:spPr>
          <a:xfrm>
            <a:off x="9836424" y="4112356"/>
            <a:ext cx="2367418" cy="2880778"/>
          </a:xfrm>
          <a:prstGeom prst="rect">
            <a:avLst/>
          </a:prstGeom>
          <a:ln>
            <a:solidFill>
              <a:schemeClr val="tx1"/>
            </a:solidFill>
          </a:ln>
        </p:spPr>
      </p:pic>
      <p:pic>
        <p:nvPicPr>
          <p:cNvPr id="5" name="图片 4"/>
          <p:cNvPicPr>
            <a:picLocks noChangeAspect="1"/>
          </p:cNvPicPr>
          <p:nvPr/>
        </p:nvPicPr>
        <p:blipFill>
          <a:blip r:embed="rId3"/>
          <a:stretch>
            <a:fillRect/>
          </a:stretch>
        </p:blipFill>
        <p:spPr>
          <a:xfrm>
            <a:off x="677334" y="959243"/>
            <a:ext cx="2409524" cy="3628571"/>
          </a:xfrm>
          <a:prstGeom prst="rect">
            <a:avLst/>
          </a:prstGeom>
          <a:ln>
            <a:solidFill>
              <a:schemeClr val="accent1"/>
            </a:solidFill>
          </a:ln>
        </p:spPr>
      </p:pic>
      <p:sp>
        <p:nvSpPr>
          <p:cNvPr id="7" name="Rectangle 1"/>
          <p:cNvSpPr>
            <a:spLocks noChangeArrowheads="1"/>
          </p:cNvSpPr>
          <p:nvPr/>
        </p:nvSpPr>
        <p:spPr bwMode="auto">
          <a:xfrm>
            <a:off x="3143353" y="1434700"/>
            <a:ext cx="7979572" cy="2677656"/>
          </a:xfrm>
          <a:prstGeom prst="rect">
            <a:avLst/>
          </a:prstGeom>
          <a:noFill/>
          <a:ln w="9525">
            <a:noFill/>
            <a:miter lim="800000"/>
            <a:headEnd/>
            <a:tailEnd/>
          </a:ln>
          <a:effectLs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2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a:t>
            </a:r>
            <a:r>
              <a:rPr kumimoji="0" lang="zh-CN"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zh-CN" sz="2000" b="0" i="0" u="none" strike="noStrike" cap="none" normalizeH="0" baseline="0" dirty="0" err="1" smtClean="0">
                <a:ln>
                  <a:noFill/>
                </a:ln>
                <a:solidFill>
                  <a:srgbClr val="5B42EE"/>
                </a:solidFill>
                <a:effectLst/>
                <a:latin typeface="Consolas" panose="020B0609020204030204" pitchFamily="49" charset="0"/>
                <a:cs typeface="Consolas" panose="020B0609020204030204" pitchFamily="49" charset="0"/>
              </a:rPr>
              <a:t>userInfo</a:t>
            </a:r>
            <a:r>
              <a:rPr kumimoji="0" lang="zh-CN" altLang="en-US" sz="2000" b="0" i="0" u="none" strike="noStrike" cap="none" normalizeH="0" baseline="0" dirty="0" smtClean="0">
                <a:ln>
                  <a:noFill/>
                </a:ln>
                <a:solidFill>
                  <a:srgbClr val="5B42EE"/>
                </a:solidFill>
                <a:effectLst/>
                <a:latin typeface="Consolas" panose="020B0609020204030204" pitchFamily="49" charset="0"/>
                <a:cs typeface="Consolas" panose="020B0609020204030204" pitchFamily="49" charset="0"/>
              </a:rPr>
              <a:t>类</a:t>
            </a:r>
            <a:r>
              <a:rPr kumimoji="0" lang="en-US"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用户基本信息类；</a:t>
            </a:r>
            <a:endParaRPr kumimoji="0" lang="en-US"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just" defTabSz="914400" rtl="0" eaLnBrk="0" fontAlgn="base" latinLnBrk="0" hangingPunct="0">
              <a:lnSpc>
                <a:spcPct val="120000"/>
              </a:lnSpc>
              <a:spcBef>
                <a:spcPct val="0"/>
              </a:spcBef>
              <a:spcAft>
                <a:spcPct val="0"/>
              </a:spcAft>
              <a:buClrTx/>
              <a:buSzTx/>
              <a:buFontTx/>
              <a:buNone/>
              <a:tabLst/>
            </a:pPr>
            <a:r>
              <a:rPr lang="zh-CN" altLang="en-US" sz="2000" dirty="0" smtClean="0">
                <a:solidFill>
                  <a:srgbClr val="000000"/>
                </a:solidFill>
                <a:latin typeface="Consolas" panose="020B0609020204030204" pitchFamily="49" charset="0"/>
                <a:cs typeface="Consolas" panose="020B0609020204030204" pitchFamily="49" charset="0"/>
              </a:rPr>
              <a:t>（</a:t>
            </a:r>
            <a:r>
              <a:rPr lang="en-US" altLang="zh-CN" sz="2000" dirty="0" smtClean="0">
                <a:solidFill>
                  <a:srgbClr val="000000"/>
                </a:solidFill>
                <a:latin typeface="Consolas" panose="020B0609020204030204" pitchFamily="49" charset="0"/>
                <a:cs typeface="Consolas" panose="020B0609020204030204" pitchFamily="49" charset="0"/>
              </a:rPr>
              <a:t>2</a:t>
            </a:r>
            <a:r>
              <a:rPr lang="zh-CN" altLang="en-US" sz="2000" dirty="0" smtClean="0">
                <a:solidFill>
                  <a:srgbClr val="000000"/>
                </a:solidFill>
                <a:latin typeface="Consolas" panose="020B0609020204030204" pitchFamily="49" charset="0"/>
                <a:cs typeface="Consolas" panose="020B0609020204030204" pitchFamily="49" charset="0"/>
              </a:rPr>
              <a:t>）</a:t>
            </a:r>
            <a:r>
              <a:rPr kumimoji="0" lang="en-US" altLang="zh-CN" sz="2000" b="0" i="0" u="none" strike="noStrike" cap="none" normalizeH="0" baseline="0" dirty="0" smtClean="0">
                <a:ln>
                  <a:noFill/>
                </a:ln>
                <a:solidFill>
                  <a:srgbClr val="5B42EE"/>
                </a:solidFill>
                <a:effectLst/>
                <a:latin typeface="Consolas" panose="020B0609020204030204" pitchFamily="49" charset="0"/>
                <a:cs typeface="Consolas" panose="020B0609020204030204" pitchFamily="49" charset="0"/>
              </a:rPr>
              <a:t>U</a:t>
            </a:r>
            <a:r>
              <a:rPr kumimoji="0" lang="zh-CN" altLang="zh-CN" sz="2000" b="0" i="0" u="none" strike="noStrike" cap="none" normalizeH="0" baseline="0" dirty="0" smtClean="0">
                <a:ln>
                  <a:noFill/>
                </a:ln>
                <a:solidFill>
                  <a:srgbClr val="5B42EE"/>
                </a:solidFill>
                <a:effectLst/>
                <a:latin typeface="Consolas" panose="020B0609020204030204" pitchFamily="49" charset="0"/>
                <a:cs typeface="Consolas" panose="020B0609020204030204" pitchFamily="49" charset="0"/>
              </a:rPr>
              <a:t>ser</a:t>
            </a:r>
            <a:r>
              <a:rPr kumimoji="0" lang="zh-CN" altLang="zh-CN" sz="2000" b="0" i="0" u="none" strike="noStrike" cap="none" normalizeH="0" baseline="0" dirty="0" smtClean="0">
                <a:ln>
                  <a:noFill/>
                </a:ln>
                <a:solidFill>
                  <a:srgbClr val="5B42EE"/>
                </a:solidFill>
                <a:effectLst/>
                <a:latin typeface="Consolas" panose="020B0609020204030204" pitchFamily="49" charset="0"/>
                <a:cs typeface="Consolas" panose="020B0609020204030204" pitchFamily="49" charset="0"/>
              </a:rPr>
              <a:t>_</a:t>
            </a:r>
            <a:r>
              <a:rPr kumimoji="0" lang="zh-CN" altLang="zh-CN" sz="2000" b="0" i="0" u="none" strike="noStrike" cap="none" normalizeH="0" baseline="0" dirty="0" smtClean="0">
                <a:ln>
                  <a:noFill/>
                </a:ln>
                <a:solidFill>
                  <a:srgbClr val="5B42EE"/>
                </a:solidFill>
                <a:effectLst/>
                <a:latin typeface="Consolas" panose="020B0609020204030204" pitchFamily="49" charset="0"/>
                <a:cs typeface="Consolas" panose="020B0609020204030204" pitchFamily="49" charset="0"/>
              </a:rPr>
              <a:t>database</a:t>
            </a:r>
            <a:r>
              <a:rPr kumimoji="0" lang="zh-CN" altLang="en-US" sz="2000" b="0" i="0" u="none" strike="noStrike" cap="none" normalizeH="0" baseline="0" dirty="0" smtClean="0">
                <a:ln>
                  <a:noFill/>
                </a:ln>
                <a:solidFill>
                  <a:srgbClr val="5B42EE"/>
                </a:solidFill>
                <a:effectLst/>
                <a:latin typeface="Consolas" panose="020B0609020204030204" pitchFamily="49" charset="0"/>
                <a:cs typeface="Consolas" panose="020B0609020204030204" pitchFamily="49" charset="0"/>
              </a:rPr>
              <a:t>类</a:t>
            </a:r>
            <a:r>
              <a:rPr kumimoji="0" lang="zh-CN"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：创建数据库、表，定义增删改查的方法；</a:t>
            </a:r>
            <a:endParaRPr kumimoji="0" lang="en-US"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algn="just" eaLnBrk="0" fontAlgn="base" hangingPunct="0">
              <a:lnSpc>
                <a:spcPct val="120000"/>
              </a:lnSpc>
              <a:spcBef>
                <a:spcPct val="0"/>
              </a:spcBef>
              <a:spcAft>
                <a:spcPct val="0"/>
              </a:spcAft>
            </a:pPr>
            <a:r>
              <a:rPr lang="zh-CN" altLang="en-US" sz="2000" dirty="0" smtClean="0">
                <a:solidFill>
                  <a:srgbClr val="000000"/>
                </a:solidFill>
                <a:latin typeface="Consolas" panose="020B0609020204030204" pitchFamily="49" charset="0"/>
                <a:cs typeface="Consolas" panose="020B0609020204030204" pitchFamily="49" charset="0"/>
              </a:rPr>
              <a:t>（</a:t>
            </a:r>
            <a:r>
              <a:rPr lang="en-US" altLang="zh-CN" sz="2000" dirty="0" smtClean="0">
                <a:solidFill>
                  <a:srgbClr val="000000"/>
                </a:solidFill>
                <a:latin typeface="Consolas" panose="020B0609020204030204" pitchFamily="49" charset="0"/>
                <a:cs typeface="Consolas" panose="020B0609020204030204" pitchFamily="49" charset="0"/>
              </a:rPr>
              <a:t>3</a:t>
            </a:r>
            <a:r>
              <a:rPr lang="zh-CN" altLang="en-US" sz="2000" dirty="0" smtClean="0">
                <a:solidFill>
                  <a:srgbClr val="000000"/>
                </a:solidFill>
                <a:latin typeface="Consolas" panose="020B0609020204030204" pitchFamily="49" charset="0"/>
                <a:cs typeface="Consolas" panose="020B0609020204030204" pitchFamily="49" charset="0"/>
              </a:rPr>
              <a:t>）</a:t>
            </a:r>
            <a:r>
              <a:rPr lang="en-US" altLang="zh-CN" sz="2000" dirty="0" err="1" smtClean="0">
                <a:solidFill>
                  <a:srgbClr val="5B42EE"/>
                </a:solidFill>
                <a:latin typeface="Consolas" panose="020B0609020204030204" pitchFamily="49" charset="0"/>
                <a:cs typeface="Consolas" panose="020B0609020204030204" pitchFamily="49" charset="0"/>
              </a:rPr>
              <a:t>MainActivity</a:t>
            </a:r>
            <a:r>
              <a:rPr lang="zh-CN" altLang="en-US" sz="2000" dirty="0" smtClean="0">
                <a:solidFill>
                  <a:srgbClr val="5B42EE"/>
                </a:solidFill>
                <a:latin typeface="Consolas" panose="020B0609020204030204" pitchFamily="49" charset="0"/>
                <a:cs typeface="Consolas" panose="020B0609020204030204" pitchFamily="49" charset="0"/>
              </a:rPr>
              <a:t>类</a:t>
            </a:r>
            <a:r>
              <a:rPr lang="en-US" altLang="zh-CN" sz="2000" dirty="0" smtClean="0">
                <a:solidFill>
                  <a:srgbClr val="5B42EE"/>
                </a:solidFill>
                <a:latin typeface="Consolas" panose="020B0609020204030204" pitchFamily="49" charset="0"/>
                <a:cs typeface="Consolas" panose="020B0609020204030204" pitchFamily="49" charset="0"/>
              </a:rPr>
              <a:t>: </a:t>
            </a:r>
            <a:r>
              <a:rPr lang="zh-CN" altLang="en-US" sz="2000" dirty="0" smtClean="0">
                <a:solidFill>
                  <a:srgbClr val="000000"/>
                </a:solidFill>
                <a:latin typeface="Consolas" panose="020B0609020204030204" pitchFamily="49" charset="0"/>
                <a:cs typeface="Consolas" panose="020B0609020204030204" pitchFamily="49" charset="0"/>
              </a:rPr>
              <a:t>创建 </a:t>
            </a:r>
            <a:r>
              <a:rPr lang="en-US" altLang="zh-CN" sz="2000" dirty="0">
                <a:solidFill>
                  <a:srgbClr val="000000"/>
                </a:solidFill>
                <a:latin typeface="Consolas" panose="020B0609020204030204" pitchFamily="49" charset="0"/>
                <a:cs typeface="Consolas" panose="020B0609020204030204" pitchFamily="49" charset="0"/>
              </a:rPr>
              <a:t>U</a:t>
            </a:r>
            <a:r>
              <a:rPr lang="zh-CN" altLang="zh-CN" sz="2000" dirty="0">
                <a:solidFill>
                  <a:srgbClr val="000000"/>
                </a:solidFill>
                <a:latin typeface="Consolas" panose="020B0609020204030204" pitchFamily="49" charset="0"/>
                <a:cs typeface="Consolas" panose="020B0609020204030204" pitchFamily="49" charset="0"/>
              </a:rPr>
              <a:t>ser_database </a:t>
            </a:r>
            <a:r>
              <a:rPr lang="zh-CN" altLang="en-US" sz="2000" dirty="0" smtClean="0">
                <a:solidFill>
                  <a:srgbClr val="000000"/>
                </a:solidFill>
                <a:latin typeface="Consolas" panose="020B0609020204030204" pitchFamily="49" charset="0"/>
                <a:cs typeface="Consolas" panose="020B0609020204030204" pitchFamily="49" charset="0"/>
              </a:rPr>
              <a:t>的实例，定义每个按钮的事件监听，每个事件的处理分别定义一个对应的类；</a:t>
            </a:r>
            <a:endParaRPr lang="en-US" altLang="zh-CN" sz="2000" dirty="0" smtClean="0">
              <a:solidFill>
                <a:srgbClr val="000000"/>
              </a:solidFill>
              <a:latin typeface="Consolas" panose="020B0609020204030204" pitchFamily="49" charset="0"/>
              <a:cs typeface="Consolas" panose="020B0609020204030204" pitchFamily="49" charset="0"/>
            </a:endParaRPr>
          </a:p>
          <a:p>
            <a:pPr lvl="0" algn="just" eaLnBrk="0" fontAlgn="base" hangingPunct="0">
              <a:lnSpc>
                <a:spcPct val="120000"/>
              </a:lnSpc>
              <a:spcBef>
                <a:spcPct val="0"/>
              </a:spcBef>
              <a:spcAft>
                <a:spcPct val="0"/>
              </a:spcAft>
            </a:pPr>
            <a:r>
              <a:rPr kumimoji="0" lang="zh-CN"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4</a:t>
            </a:r>
            <a:r>
              <a:rPr kumimoji="0" lang="zh-CN"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zh-CN" sz="2000" b="0" i="0" u="none" strike="noStrike" cap="none" normalizeH="0" baseline="0" dirty="0" err="1" smtClean="0">
                <a:ln>
                  <a:noFill/>
                </a:ln>
                <a:solidFill>
                  <a:srgbClr val="5B42EE"/>
                </a:solidFill>
                <a:effectLst/>
                <a:latin typeface="Consolas" panose="020B0609020204030204" pitchFamily="49" charset="0"/>
                <a:cs typeface="Consolas" panose="020B0609020204030204" pitchFamily="49" charset="0"/>
              </a:rPr>
              <a:t>Insertuser_Activity</a:t>
            </a:r>
            <a:r>
              <a:rPr kumimoji="0" lang="zh-CN" altLang="en-US" sz="2000" b="0" i="0" u="none" strike="noStrike" cap="none" normalizeH="0" baseline="0" dirty="0" smtClean="0">
                <a:ln>
                  <a:noFill/>
                </a:ln>
                <a:solidFill>
                  <a:srgbClr val="5B42EE"/>
                </a:solidFill>
                <a:effectLst/>
                <a:latin typeface="Consolas" panose="020B0609020204030204" pitchFamily="49" charset="0"/>
                <a:cs typeface="Consolas" panose="020B0609020204030204" pitchFamily="49" charset="0"/>
              </a:rPr>
              <a:t>类</a:t>
            </a:r>
            <a:r>
              <a:rPr kumimoji="0" lang="zh-CN"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zh-CN" altLang="en-US" sz="2000" dirty="0" smtClean="0">
                <a:solidFill>
                  <a:srgbClr val="000000"/>
                </a:solidFill>
                <a:latin typeface="Consolas" panose="020B0609020204030204" pitchFamily="49" charset="0"/>
                <a:cs typeface="Consolas" panose="020B0609020204030204" pitchFamily="49" charset="0"/>
              </a:rPr>
              <a:t>插入数据；</a:t>
            </a:r>
            <a:endParaRPr lang="en-US" altLang="zh-CN" sz="2000" dirty="0" smtClean="0">
              <a:solidFill>
                <a:srgbClr val="000000"/>
              </a:solidFill>
              <a:latin typeface="Consolas" panose="020B0609020204030204" pitchFamily="49" charset="0"/>
              <a:cs typeface="Consolas" panose="020B0609020204030204" pitchFamily="49" charset="0"/>
            </a:endParaRPr>
          </a:p>
          <a:p>
            <a:pPr lvl="0" algn="just" eaLnBrk="0" fontAlgn="base" hangingPunct="0">
              <a:lnSpc>
                <a:spcPct val="120000"/>
              </a:lnSpc>
              <a:spcBef>
                <a:spcPct val="0"/>
              </a:spcBef>
              <a:spcAft>
                <a:spcPct val="0"/>
              </a:spcAft>
            </a:pPr>
            <a:r>
              <a:rPr kumimoji="0" lang="zh-CN"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a:t>
            </a:r>
            <a:r>
              <a:rPr kumimoji="0" lang="zh-CN"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zh-CN" sz="2000" b="0" i="0" u="none" strike="noStrike" cap="none" normalizeH="0" baseline="0" dirty="0" err="1" smtClean="0">
                <a:ln>
                  <a:noFill/>
                </a:ln>
                <a:solidFill>
                  <a:srgbClr val="5B42EE"/>
                </a:solidFill>
                <a:effectLst/>
                <a:latin typeface="Consolas" panose="020B0609020204030204" pitchFamily="49" charset="0"/>
                <a:cs typeface="Consolas" panose="020B0609020204030204" pitchFamily="49" charset="0"/>
              </a:rPr>
              <a:t>Sea_deluser_Activity</a:t>
            </a:r>
            <a:r>
              <a:rPr kumimoji="0" lang="zh-CN" altLang="en-US" sz="2000" b="0" i="0" u="none" strike="noStrike" cap="none" normalizeH="0" baseline="0" dirty="0" smtClean="0">
                <a:ln>
                  <a:noFill/>
                </a:ln>
                <a:solidFill>
                  <a:srgbClr val="5B42EE"/>
                </a:solidFill>
                <a:effectLst/>
                <a:latin typeface="Consolas" panose="020B0609020204030204" pitchFamily="49" charset="0"/>
                <a:cs typeface="Consolas" panose="020B0609020204030204" pitchFamily="49" charset="0"/>
              </a:rPr>
              <a:t>类</a:t>
            </a:r>
            <a:r>
              <a:rPr kumimoji="0" lang="zh-CN"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：查询和删除；</a:t>
            </a:r>
            <a:endParaRPr kumimoji="0" lang="en-US"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algn="just" eaLnBrk="0" fontAlgn="base" hangingPunct="0">
              <a:lnSpc>
                <a:spcPct val="120000"/>
              </a:lnSpc>
              <a:spcBef>
                <a:spcPct val="0"/>
              </a:spcBef>
              <a:spcAft>
                <a:spcPct val="0"/>
              </a:spcAft>
            </a:pPr>
            <a:r>
              <a:rPr lang="zh-CN" altLang="en-US" sz="2000" dirty="0" smtClean="0">
                <a:solidFill>
                  <a:srgbClr val="000000"/>
                </a:solidFill>
                <a:latin typeface="Consolas" panose="020B0609020204030204" pitchFamily="49" charset="0"/>
                <a:cs typeface="Consolas" panose="020B0609020204030204" pitchFamily="49" charset="0"/>
              </a:rPr>
              <a:t>（</a:t>
            </a:r>
            <a:r>
              <a:rPr lang="en-US" altLang="zh-CN" sz="2000" dirty="0" smtClean="0">
                <a:solidFill>
                  <a:srgbClr val="000000"/>
                </a:solidFill>
                <a:latin typeface="Consolas" panose="020B0609020204030204" pitchFamily="49" charset="0"/>
                <a:cs typeface="Consolas" panose="020B0609020204030204" pitchFamily="49" charset="0"/>
              </a:rPr>
              <a:t>6</a:t>
            </a:r>
            <a:r>
              <a:rPr lang="zh-CN" altLang="en-US" sz="2000" dirty="0" smtClean="0">
                <a:solidFill>
                  <a:srgbClr val="000000"/>
                </a:solidFill>
                <a:latin typeface="Consolas" panose="020B0609020204030204" pitchFamily="49" charset="0"/>
                <a:cs typeface="Consolas" panose="020B0609020204030204" pitchFamily="49" charset="0"/>
              </a:rPr>
              <a:t>）</a:t>
            </a:r>
            <a:r>
              <a:rPr lang="en-US" altLang="zh-CN" sz="2000" dirty="0" err="1" smtClean="0">
                <a:solidFill>
                  <a:srgbClr val="5B42EE"/>
                </a:solidFill>
                <a:latin typeface="Consolas" panose="020B0609020204030204" pitchFamily="49" charset="0"/>
                <a:cs typeface="Consolas" panose="020B0609020204030204" pitchFamily="49" charset="0"/>
              </a:rPr>
              <a:t>Updateuser_Activity</a:t>
            </a:r>
            <a:r>
              <a:rPr lang="zh-CN" altLang="en-US" sz="2000" dirty="0" smtClean="0">
                <a:solidFill>
                  <a:srgbClr val="5B42EE"/>
                </a:solidFill>
                <a:latin typeface="Consolas" panose="020B0609020204030204" pitchFamily="49" charset="0"/>
                <a:cs typeface="Consolas" panose="020B0609020204030204" pitchFamily="49" charset="0"/>
              </a:rPr>
              <a:t>类</a:t>
            </a:r>
            <a:r>
              <a:rPr lang="zh-CN" altLang="en-US" sz="2000" dirty="0" smtClean="0">
                <a:solidFill>
                  <a:srgbClr val="000000"/>
                </a:solidFill>
                <a:latin typeface="Consolas" panose="020B0609020204030204" pitchFamily="49" charset="0"/>
                <a:cs typeface="Consolas" panose="020B0609020204030204" pitchFamily="49" charset="0"/>
              </a:rPr>
              <a:t>：修改数据。</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941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427961" y="2356513"/>
            <a:ext cx="8596668" cy="1320800"/>
          </a:xfrm>
        </p:spPr>
        <p:txBody>
          <a:bodyPr>
            <a:normAutofit/>
          </a:bodyPr>
          <a:lstStyle/>
          <a:p>
            <a:pPr algn="ctr"/>
            <a:r>
              <a:rPr lang="en-US" altLang="zh-CN" sz="4800" dirty="0"/>
              <a:t>6.5 </a:t>
            </a:r>
            <a:r>
              <a:rPr lang="en-US" altLang="zh-CN" sz="4800" dirty="0" smtClean="0"/>
              <a:t> SQLite</a:t>
            </a:r>
            <a:r>
              <a:rPr lang="zh-CN" altLang="zh-CN" sz="4800" dirty="0"/>
              <a:t>数据库</a:t>
            </a:r>
            <a:endParaRPr lang="zh-CN" altLang="zh-CN" sz="4800" b="1" dirty="0"/>
          </a:p>
        </p:txBody>
      </p:sp>
    </p:spTree>
    <p:extLst>
      <p:ext uri="{BB962C8B-B14F-4D97-AF65-F5344CB8AC3E}">
        <p14:creationId xmlns:p14="http://schemas.microsoft.com/office/powerpoint/2010/main" val="697373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099" y="286603"/>
            <a:ext cx="8596668" cy="1320800"/>
          </a:xfrm>
        </p:spPr>
        <p:txBody>
          <a:bodyPr/>
          <a:lstStyle/>
          <a:p>
            <a:r>
              <a:rPr lang="en-US" altLang="zh-CN" dirty="0" smtClean="0"/>
              <a:t>6.5.1 </a:t>
            </a:r>
            <a:r>
              <a:rPr lang="en-US" altLang="zh-CN" dirty="0"/>
              <a:t>SQLite</a:t>
            </a:r>
            <a:r>
              <a:rPr lang="zh-CN" altLang="zh-CN" dirty="0" smtClean="0"/>
              <a:t>数据库</a:t>
            </a:r>
            <a:r>
              <a:rPr lang="zh-CN" altLang="en-US" dirty="0"/>
              <a:t>简介</a:t>
            </a:r>
            <a:endParaRPr lang="zh-CN" altLang="zh-CN" b="1" dirty="0"/>
          </a:p>
        </p:txBody>
      </p:sp>
      <p:sp>
        <p:nvSpPr>
          <p:cNvPr id="3" name="内容占位符 2"/>
          <p:cNvSpPr>
            <a:spLocks noGrp="1"/>
          </p:cNvSpPr>
          <p:nvPr>
            <p:ph idx="1"/>
          </p:nvPr>
        </p:nvSpPr>
        <p:spPr>
          <a:xfrm>
            <a:off x="595448" y="1164885"/>
            <a:ext cx="9438564" cy="5379217"/>
          </a:xfrm>
        </p:spPr>
        <p:txBody>
          <a:bodyPr>
            <a:noAutofit/>
          </a:bodyPr>
          <a:lstStyle/>
          <a:p>
            <a:pPr algn="just">
              <a:lnSpc>
                <a:spcPct val="120000"/>
              </a:lnSpc>
              <a:buFont typeface="Wingdings" panose="05000000000000000000" pitchFamily="2" charset="2"/>
              <a:buChar char="Ø"/>
            </a:pPr>
            <a:r>
              <a:rPr lang="en-US" altLang="zh-CN" sz="2400" dirty="0"/>
              <a:t>SQLite</a:t>
            </a:r>
            <a:r>
              <a:rPr lang="zh-CN" altLang="en-US" sz="2400" dirty="0"/>
              <a:t>是一个开源的嵌入式关系数据库，它在</a:t>
            </a:r>
            <a:r>
              <a:rPr lang="en-US" altLang="zh-CN" sz="2400" dirty="0"/>
              <a:t>2000</a:t>
            </a:r>
            <a:r>
              <a:rPr lang="zh-CN" altLang="en-US" sz="2400" dirty="0"/>
              <a:t>年由</a:t>
            </a:r>
            <a:r>
              <a:rPr lang="en-US" altLang="zh-CN" sz="2400" dirty="0"/>
              <a:t>D. Richard </a:t>
            </a:r>
            <a:r>
              <a:rPr lang="en-US" altLang="zh-CN" sz="2400" dirty="0" err="1"/>
              <a:t>Hipp</a:t>
            </a:r>
            <a:r>
              <a:rPr lang="zh-CN" altLang="en-US" sz="2400" dirty="0"/>
              <a:t>发布，是用</a:t>
            </a:r>
            <a:r>
              <a:rPr lang="en-US" altLang="zh-CN" sz="2400" dirty="0"/>
              <a:t>C</a:t>
            </a:r>
            <a:r>
              <a:rPr lang="zh-CN" altLang="en-US" sz="2400" dirty="0"/>
              <a:t>语言编写的开源嵌入式数据库引擎。</a:t>
            </a:r>
            <a:endParaRPr lang="en-US" altLang="zh-CN" sz="2400" dirty="0"/>
          </a:p>
          <a:p>
            <a:pPr algn="just">
              <a:lnSpc>
                <a:spcPct val="120000"/>
              </a:lnSpc>
              <a:buFont typeface="Wingdings" panose="05000000000000000000" pitchFamily="2" charset="2"/>
              <a:buChar char="Ø"/>
            </a:pPr>
            <a:r>
              <a:rPr lang="en-US" altLang="zh-CN" sz="2400" dirty="0" smtClean="0"/>
              <a:t>SQLite</a:t>
            </a:r>
            <a:r>
              <a:rPr lang="zh-CN" altLang="zh-CN" sz="2400" dirty="0" smtClean="0"/>
              <a:t>数据库的设计目标是嵌入式的，而且目前已经在很多嵌入式产品中使用了它，它占用资源非常的低，在嵌入式设备中，</a:t>
            </a:r>
            <a:r>
              <a:rPr lang="zh-CN" altLang="en-US" sz="2400" dirty="0" smtClean="0"/>
              <a:t>仅需</a:t>
            </a:r>
            <a:r>
              <a:rPr lang="zh-CN" altLang="zh-CN" sz="2400" dirty="0" smtClean="0"/>
              <a:t>要几百</a:t>
            </a:r>
            <a:r>
              <a:rPr lang="en-US" altLang="zh-CN" sz="2400" dirty="0" smtClean="0"/>
              <a:t>K</a:t>
            </a:r>
            <a:r>
              <a:rPr lang="zh-CN" altLang="zh-CN" sz="2400" dirty="0" smtClean="0"/>
              <a:t>的内存就够了。</a:t>
            </a:r>
            <a:endParaRPr lang="en-US" altLang="zh-CN" sz="2400" dirty="0" smtClean="0"/>
          </a:p>
          <a:p>
            <a:pPr algn="just">
              <a:lnSpc>
                <a:spcPct val="120000"/>
              </a:lnSpc>
              <a:buFont typeface="Wingdings" panose="05000000000000000000" pitchFamily="2" charset="2"/>
              <a:buChar char="Ø"/>
            </a:pPr>
            <a:r>
              <a:rPr lang="en-US" altLang="zh-CN" sz="2400" dirty="0" smtClean="0"/>
              <a:t>SQLite</a:t>
            </a:r>
            <a:r>
              <a:rPr lang="zh-CN" altLang="en-US" sz="2400" dirty="0" smtClean="0"/>
              <a:t>减少</a:t>
            </a:r>
            <a:r>
              <a:rPr lang="zh-CN" altLang="en-US" sz="2400" dirty="0"/>
              <a:t>应用程序管理数据的开销</a:t>
            </a:r>
            <a:r>
              <a:rPr lang="zh-CN" altLang="en-US" sz="2400" dirty="0" smtClean="0"/>
              <a:t>，可移植性</a:t>
            </a:r>
            <a:r>
              <a:rPr lang="zh-CN" altLang="en-US" sz="2400" dirty="0"/>
              <a:t>好，很容易</a:t>
            </a:r>
            <a:r>
              <a:rPr lang="zh-CN" altLang="en-US" sz="2400" dirty="0" smtClean="0"/>
              <a:t>使用。</a:t>
            </a:r>
            <a:r>
              <a:rPr lang="zh-CN" altLang="en-US" sz="2400" dirty="0"/>
              <a:t>它支持大多数的</a:t>
            </a:r>
            <a:r>
              <a:rPr lang="en-US" altLang="zh-CN" sz="2400" dirty="0"/>
              <a:t>SQL92</a:t>
            </a:r>
            <a:r>
              <a:rPr lang="zh-CN" altLang="en-US" sz="2400" dirty="0"/>
              <a:t>标准，并且可以在所有主要的操作系统上运行。</a:t>
            </a:r>
            <a:r>
              <a:rPr lang="zh-CN" altLang="zh-CN" sz="2400" dirty="0" smtClean="0"/>
              <a:t>比</a:t>
            </a:r>
            <a:r>
              <a:rPr lang="zh-CN" altLang="zh-CN" sz="2400" dirty="0"/>
              <a:t>起</a:t>
            </a:r>
            <a:r>
              <a:rPr lang="en-US" altLang="zh-CN" sz="2400" dirty="0" err="1"/>
              <a:t>Mysql</a:t>
            </a:r>
            <a:r>
              <a:rPr lang="zh-CN" altLang="zh-CN" sz="2400" dirty="0"/>
              <a:t>、</a:t>
            </a:r>
            <a:r>
              <a:rPr lang="en-US" altLang="zh-CN" sz="2400" dirty="0"/>
              <a:t>PostgreSQL</a:t>
            </a:r>
            <a:r>
              <a:rPr lang="zh-CN" altLang="zh-CN" sz="2400" dirty="0"/>
              <a:t>这两款开源的世界著名数据库管理系统来讲，它的处理速度比他们都快</a:t>
            </a:r>
            <a:r>
              <a:rPr lang="zh-CN" altLang="zh-CN" sz="2400" dirty="0" smtClean="0"/>
              <a:t>。</a:t>
            </a:r>
            <a:endParaRPr lang="zh-CN" altLang="zh-CN" sz="2400" dirty="0"/>
          </a:p>
        </p:txBody>
      </p:sp>
    </p:spTree>
    <p:extLst>
      <p:ext uri="{BB962C8B-B14F-4D97-AF65-F5344CB8AC3E}">
        <p14:creationId xmlns:p14="http://schemas.microsoft.com/office/powerpoint/2010/main" val="382201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5370" y="204717"/>
            <a:ext cx="8596668" cy="1320800"/>
          </a:xfrm>
        </p:spPr>
        <p:txBody>
          <a:bodyPr/>
          <a:lstStyle/>
          <a:p>
            <a:r>
              <a:rPr lang="en-US" altLang="zh-CN" dirty="0" smtClean="0">
                <a:latin typeface="+mn-ea"/>
                <a:ea typeface="+mn-ea"/>
              </a:rPr>
              <a:t>6.5.2  </a:t>
            </a:r>
            <a:r>
              <a:rPr lang="en-US" altLang="zh-CN" dirty="0">
                <a:latin typeface="+mn-ea"/>
                <a:ea typeface="+mn-ea"/>
              </a:rPr>
              <a:t>SQLite</a:t>
            </a:r>
            <a:r>
              <a:rPr lang="zh-CN" altLang="zh-CN" dirty="0" smtClean="0">
                <a:latin typeface="+mn-ea"/>
                <a:ea typeface="+mn-ea"/>
              </a:rPr>
              <a:t>数据库</a:t>
            </a:r>
            <a:r>
              <a:rPr lang="zh-CN" altLang="en-US" dirty="0" smtClean="0">
                <a:latin typeface="+mn-ea"/>
                <a:ea typeface="+mn-ea"/>
              </a:rPr>
              <a:t>的工作原理</a:t>
            </a:r>
            <a:endParaRPr lang="zh-CN" altLang="zh-CN" b="1" dirty="0">
              <a:latin typeface="+mn-ea"/>
              <a:ea typeface="+mn-ea"/>
            </a:endParaRPr>
          </a:p>
        </p:txBody>
      </p:sp>
      <p:sp>
        <p:nvSpPr>
          <p:cNvPr id="3" name="内容占位符 2"/>
          <p:cNvSpPr>
            <a:spLocks noGrp="1"/>
          </p:cNvSpPr>
          <p:nvPr>
            <p:ph idx="1"/>
          </p:nvPr>
        </p:nvSpPr>
        <p:spPr>
          <a:xfrm>
            <a:off x="715370" y="1055703"/>
            <a:ext cx="9247495" cy="5379217"/>
          </a:xfrm>
        </p:spPr>
        <p:txBody>
          <a:bodyPr>
            <a:noAutofit/>
          </a:bodyPr>
          <a:lstStyle/>
          <a:p>
            <a:pPr marL="0" indent="0">
              <a:lnSpc>
                <a:spcPct val="130000"/>
              </a:lnSpc>
              <a:buNone/>
            </a:pPr>
            <a:r>
              <a:rPr lang="zh-CN" altLang="en-US" sz="2400" dirty="0" smtClean="0"/>
              <a:t>与</a:t>
            </a:r>
            <a:r>
              <a:rPr lang="zh-CN" altLang="zh-CN" sz="2400" dirty="0" smtClean="0"/>
              <a:t>客户</a:t>
            </a:r>
            <a:r>
              <a:rPr lang="en-US" altLang="zh-CN" sz="2400" dirty="0"/>
              <a:t>-</a:t>
            </a:r>
            <a:r>
              <a:rPr lang="zh-CN" altLang="zh-CN" sz="2400" dirty="0"/>
              <a:t>服务器</a:t>
            </a:r>
            <a:r>
              <a:rPr lang="zh-CN" altLang="zh-CN" sz="2400" dirty="0" smtClean="0"/>
              <a:t>范例</a:t>
            </a:r>
            <a:r>
              <a:rPr lang="zh-CN" altLang="en-US" sz="2400" dirty="0" smtClean="0"/>
              <a:t>不同</a:t>
            </a:r>
            <a:r>
              <a:rPr lang="zh-CN" altLang="zh-CN" sz="2400" dirty="0" smtClean="0"/>
              <a:t>，</a:t>
            </a:r>
            <a:r>
              <a:rPr lang="en-US" altLang="zh-CN" sz="2400" dirty="0"/>
              <a:t>SQLite</a:t>
            </a:r>
            <a:r>
              <a:rPr lang="zh-CN" altLang="zh-CN" sz="2400" dirty="0"/>
              <a:t>引擎不是一个程序与之通信的独立进程，而是</a:t>
            </a:r>
            <a:r>
              <a:rPr lang="zh-CN" altLang="zh-CN" sz="2400" dirty="0">
                <a:solidFill>
                  <a:srgbClr val="5B42EE"/>
                </a:solidFill>
              </a:rPr>
              <a:t>连接到程序中</a:t>
            </a:r>
            <a:r>
              <a:rPr lang="zh-CN" altLang="zh-CN" sz="2400" dirty="0"/>
              <a:t>成为它的一个主要部分，所以主要的通信协议是在编程语言内的直接</a:t>
            </a:r>
            <a:r>
              <a:rPr lang="en-US" altLang="zh-CN" sz="2400" dirty="0"/>
              <a:t>API</a:t>
            </a:r>
            <a:r>
              <a:rPr lang="zh-CN" altLang="zh-CN" sz="2400" dirty="0"/>
              <a:t>调用。这在消耗总量、延迟时间和整体简单性上有积极的作用。整个数据库</a:t>
            </a:r>
            <a:r>
              <a:rPr lang="en-US" altLang="zh-CN" sz="2400" dirty="0"/>
              <a:t>(</a:t>
            </a:r>
            <a:r>
              <a:rPr lang="zh-CN" altLang="zh-CN" sz="2400" dirty="0"/>
              <a:t>定义、表、索引和数据本身</a:t>
            </a:r>
            <a:r>
              <a:rPr lang="en-US" altLang="zh-CN" sz="2400" dirty="0"/>
              <a:t>)</a:t>
            </a:r>
            <a:r>
              <a:rPr lang="zh-CN" altLang="zh-CN" sz="2400" dirty="0"/>
              <a:t>都在宿主主机上存储在一个单一的文件中，它简单的设计是通过在开始一个事务的时候锁定整个数据文件而完成的。</a:t>
            </a:r>
          </a:p>
        </p:txBody>
      </p:sp>
    </p:spTree>
    <p:extLst>
      <p:ext uri="{BB962C8B-B14F-4D97-AF65-F5344CB8AC3E}">
        <p14:creationId xmlns:p14="http://schemas.microsoft.com/office/powerpoint/2010/main" val="1267905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254758"/>
            <a:ext cx="8596668" cy="1320800"/>
          </a:xfrm>
        </p:spPr>
        <p:txBody>
          <a:bodyPr/>
          <a:lstStyle/>
          <a:p>
            <a:r>
              <a:rPr lang="en-US" altLang="zh-CN" dirty="0" smtClean="0">
                <a:latin typeface="+mn-ea"/>
                <a:ea typeface="+mn-ea"/>
              </a:rPr>
              <a:t>6.5.3  </a:t>
            </a:r>
            <a:r>
              <a:rPr lang="en-US" altLang="zh-CN" dirty="0">
                <a:latin typeface="+mn-ea"/>
                <a:ea typeface="+mn-ea"/>
              </a:rPr>
              <a:t>SQLite</a:t>
            </a:r>
            <a:r>
              <a:rPr lang="zh-CN" altLang="zh-CN" dirty="0" smtClean="0">
                <a:latin typeface="+mn-ea"/>
                <a:ea typeface="+mn-ea"/>
              </a:rPr>
              <a:t>数据库</a:t>
            </a:r>
            <a:r>
              <a:rPr lang="zh-CN" altLang="en-US" dirty="0" smtClean="0">
                <a:latin typeface="+mn-ea"/>
                <a:ea typeface="+mn-ea"/>
              </a:rPr>
              <a:t>的数据类型</a:t>
            </a:r>
            <a:endParaRPr lang="zh-CN" altLang="zh-CN" b="1" dirty="0">
              <a:latin typeface="+mn-ea"/>
              <a:ea typeface="+mn-ea"/>
            </a:endParaRPr>
          </a:p>
        </p:txBody>
      </p:sp>
      <p:sp>
        <p:nvSpPr>
          <p:cNvPr id="3" name="内容占位符 2"/>
          <p:cNvSpPr>
            <a:spLocks noGrp="1"/>
          </p:cNvSpPr>
          <p:nvPr>
            <p:ph idx="1"/>
          </p:nvPr>
        </p:nvSpPr>
        <p:spPr>
          <a:xfrm>
            <a:off x="677333" y="1123941"/>
            <a:ext cx="11182571" cy="5158499"/>
          </a:xfrm>
        </p:spPr>
        <p:txBody>
          <a:bodyPr>
            <a:noAutofit/>
          </a:bodyPr>
          <a:lstStyle/>
          <a:p>
            <a:pPr marL="0" indent="0">
              <a:lnSpc>
                <a:spcPct val="120000"/>
              </a:lnSpc>
              <a:buNone/>
            </a:pPr>
            <a:r>
              <a:rPr lang="en-US" altLang="zh-CN" sz="2000" b="1" dirty="0" smtClean="0">
                <a:solidFill>
                  <a:srgbClr val="5B42EE"/>
                </a:solidFill>
              </a:rPr>
              <a:t>NULL</a:t>
            </a:r>
            <a:r>
              <a:rPr lang="en-US" altLang="zh-CN" sz="2400" dirty="0"/>
              <a:t>: </a:t>
            </a:r>
            <a:r>
              <a:rPr lang="zh-CN" altLang="en-US" sz="2400" dirty="0"/>
              <a:t>这个值为空值 </a:t>
            </a:r>
            <a:br>
              <a:rPr lang="zh-CN" altLang="en-US" sz="2400" dirty="0"/>
            </a:br>
            <a:r>
              <a:rPr lang="en-US" altLang="zh-CN" sz="2000" b="1" dirty="0">
                <a:solidFill>
                  <a:srgbClr val="5B42EE"/>
                </a:solidFill>
              </a:rPr>
              <a:t>VARCHAR(n)</a:t>
            </a:r>
            <a:r>
              <a:rPr lang="zh-CN" altLang="en-US" sz="2400" dirty="0"/>
              <a:t>：长度不固定且其最大长度为 </a:t>
            </a:r>
            <a:r>
              <a:rPr lang="en-US" altLang="zh-CN" sz="2400" dirty="0"/>
              <a:t>n </a:t>
            </a:r>
            <a:r>
              <a:rPr lang="zh-CN" altLang="en-US" sz="2400" dirty="0"/>
              <a:t>的字</a:t>
            </a:r>
            <a:r>
              <a:rPr lang="zh-CN" altLang="en-US" sz="2400" dirty="0" smtClean="0"/>
              <a:t>串；</a:t>
            </a:r>
            <a:endParaRPr lang="en-US" altLang="zh-CN" sz="2400" dirty="0" smtClean="0"/>
          </a:p>
          <a:p>
            <a:pPr marL="0" indent="0">
              <a:lnSpc>
                <a:spcPct val="120000"/>
              </a:lnSpc>
              <a:buNone/>
            </a:pPr>
            <a:r>
              <a:rPr lang="en-US" altLang="zh-CN" sz="2000" b="1" dirty="0" smtClean="0">
                <a:solidFill>
                  <a:srgbClr val="5B42EE"/>
                </a:solidFill>
              </a:rPr>
              <a:t>CHAR(n</a:t>
            </a:r>
            <a:r>
              <a:rPr lang="en-US" altLang="zh-CN" sz="2000" b="1" dirty="0">
                <a:solidFill>
                  <a:srgbClr val="5B42EE"/>
                </a:solidFill>
              </a:rPr>
              <a:t>)</a:t>
            </a:r>
            <a:r>
              <a:rPr lang="zh-CN" altLang="en-US" sz="2400" dirty="0"/>
              <a:t>：长度固定为</a:t>
            </a:r>
            <a:r>
              <a:rPr lang="en-US" altLang="zh-CN" sz="2400" dirty="0"/>
              <a:t>n</a:t>
            </a:r>
            <a:r>
              <a:rPr lang="zh-CN" altLang="en-US" sz="2400" dirty="0"/>
              <a:t>的字</a:t>
            </a:r>
            <a:r>
              <a:rPr lang="zh-CN" altLang="en-US" sz="2400" dirty="0" smtClean="0"/>
              <a:t>串；</a:t>
            </a:r>
            <a:r>
              <a:rPr lang="zh-CN" altLang="en-US" sz="2400" dirty="0"/>
              <a:t> </a:t>
            </a:r>
            <a:br>
              <a:rPr lang="zh-CN" altLang="en-US" sz="2400" dirty="0"/>
            </a:br>
            <a:r>
              <a:rPr lang="en-US" altLang="zh-CN" sz="2000" b="1" dirty="0">
                <a:solidFill>
                  <a:srgbClr val="5B42EE"/>
                </a:solidFill>
              </a:rPr>
              <a:t>INTEGER</a:t>
            </a:r>
            <a:r>
              <a:rPr lang="en-US" altLang="zh-CN" sz="2400" b="1" dirty="0"/>
              <a:t>:</a:t>
            </a:r>
            <a:r>
              <a:rPr lang="zh-CN" altLang="en-US" sz="2400" dirty="0"/>
              <a:t> 值被标识为</a:t>
            </a:r>
            <a:r>
              <a:rPr lang="zh-CN" altLang="en-US" sz="2400" dirty="0" smtClean="0"/>
              <a:t>整数；</a:t>
            </a:r>
            <a:r>
              <a:rPr lang="en-US" altLang="zh-CN" sz="2400" dirty="0"/>
              <a:t> </a:t>
            </a:r>
            <a:r>
              <a:rPr lang="zh-CN" altLang="en-US" sz="2400" dirty="0"/>
              <a:t/>
            </a:r>
            <a:br>
              <a:rPr lang="zh-CN" altLang="en-US" sz="2400" dirty="0"/>
            </a:br>
            <a:r>
              <a:rPr lang="en-US" altLang="zh-CN" sz="2000" b="1" dirty="0">
                <a:solidFill>
                  <a:srgbClr val="5B42EE"/>
                </a:solidFill>
              </a:rPr>
              <a:t>REAL</a:t>
            </a:r>
            <a:r>
              <a:rPr lang="en-US" altLang="zh-CN" sz="2400" dirty="0"/>
              <a:t>: </a:t>
            </a:r>
            <a:r>
              <a:rPr lang="zh-CN" altLang="en-US" sz="2400" dirty="0"/>
              <a:t>所有值都是浮动的数值</a:t>
            </a:r>
            <a:r>
              <a:rPr lang="en-US" altLang="zh-CN" sz="2400" dirty="0"/>
              <a:t>,</a:t>
            </a:r>
            <a:r>
              <a:rPr lang="zh-CN" altLang="en-US" sz="2400" dirty="0"/>
              <a:t>被存储为</a:t>
            </a:r>
            <a:r>
              <a:rPr lang="en-US" altLang="zh-CN" sz="2400" dirty="0"/>
              <a:t>8</a:t>
            </a:r>
            <a:r>
              <a:rPr lang="zh-CN" altLang="en-US" sz="2400" dirty="0"/>
              <a:t>字节的</a:t>
            </a:r>
            <a:r>
              <a:rPr lang="en-US" altLang="zh-CN" sz="2400" dirty="0"/>
              <a:t>IEEE</a:t>
            </a:r>
            <a:r>
              <a:rPr lang="zh-CN" altLang="en-US" sz="2400" dirty="0"/>
              <a:t>浮动标记序号</a:t>
            </a:r>
            <a:r>
              <a:rPr lang="en-US" altLang="zh-CN" sz="2400" dirty="0"/>
              <a:t>. </a:t>
            </a:r>
            <a:r>
              <a:rPr lang="zh-CN" altLang="en-US" sz="2400" dirty="0"/>
              <a:t/>
            </a:r>
            <a:br>
              <a:rPr lang="zh-CN" altLang="en-US" sz="2400" dirty="0"/>
            </a:br>
            <a:r>
              <a:rPr lang="en-US" altLang="zh-CN" sz="2000" b="1" dirty="0">
                <a:solidFill>
                  <a:srgbClr val="5B42EE"/>
                </a:solidFill>
              </a:rPr>
              <a:t>TEXT: </a:t>
            </a:r>
            <a:r>
              <a:rPr lang="zh-CN" altLang="en-US" sz="2400" dirty="0"/>
              <a:t>值为文本字符串</a:t>
            </a:r>
            <a:r>
              <a:rPr lang="en-US" altLang="zh-CN" sz="2400" dirty="0"/>
              <a:t>,</a:t>
            </a:r>
            <a:r>
              <a:rPr lang="zh-CN" altLang="en-US" sz="2400" dirty="0"/>
              <a:t>使用数据库编码</a:t>
            </a:r>
            <a:r>
              <a:rPr lang="zh-CN" altLang="en-US" sz="2400" dirty="0" smtClean="0"/>
              <a:t>存储；</a:t>
            </a:r>
            <a:r>
              <a:rPr lang="en-US" altLang="zh-CN" sz="2400" dirty="0"/>
              <a:t> </a:t>
            </a:r>
            <a:r>
              <a:rPr lang="zh-CN" altLang="en-US" sz="2400" dirty="0"/>
              <a:t/>
            </a:r>
            <a:br>
              <a:rPr lang="zh-CN" altLang="en-US" sz="2400" dirty="0"/>
            </a:br>
            <a:r>
              <a:rPr lang="en-US" altLang="zh-CN" sz="2000" b="1" dirty="0">
                <a:solidFill>
                  <a:srgbClr val="5B42EE"/>
                </a:solidFill>
              </a:rPr>
              <a:t>BLOB</a:t>
            </a:r>
            <a:r>
              <a:rPr lang="en-US" altLang="zh-CN" sz="2400" dirty="0"/>
              <a:t>: </a:t>
            </a:r>
            <a:r>
              <a:rPr lang="zh-CN" altLang="en-US" sz="2400" dirty="0"/>
              <a:t>值是</a:t>
            </a:r>
            <a:r>
              <a:rPr lang="en-US" altLang="zh-CN" sz="2400" dirty="0"/>
              <a:t>BLOB</a:t>
            </a:r>
            <a:r>
              <a:rPr lang="zh-CN" altLang="en-US" sz="2400" dirty="0"/>
              <a:t>数据块，以输入的数据格式进行存储。如何输入就如何存储</a:t>
            </a:r>
            <a:r>
              <a:rPr lang="en-US" altLang="zh-CN" sz="2400" dirty="0"/>
              <a:t>,</a:t>
            </a:r>
            <a:r>
              <a:rPr lang="zh-CN" altLang="en-US" sz="2400" dirty="0"/>
              <a:t>不</a:t>
            </a:r>
            <a:r>
              <a:rPr lang="zh-CN" altLang="en-US" sz="2400" dirty="0" smtClean="0"/>
              <a:t>改变</a:t>
            </a:r>
            <a:r>
              <a:rPr lang="zh-CN" altLang="en-US" sz="2400" dirty="0"/>
              <a:t>格式。 </a:t>
            </a:r>
            <a:br>
              <a:rPr lang="zh-CN" altLang="en-US" sz="2400" dirty="0"/>
            </a:br>
            <a:r>
              <a:rPr lang="en-US" altLang="zh-CN" sz="2000" b="1" dirty="0">
                <a:solidFill>
                  <a:srgbClr val="5B42EE"/>
                </a:solidFill>
              </a:rPr>
              <a:t>DATA</a:t>
            </a:r>
            <a:r>
              <a:rPr lang="zh-CN" altLang="en-US" sz="2400" dirty="0"/>
              <a:t> ：包含了 年份、月份、日期。 </a:t>
            </a:r>
            <a:br>
              <a:rPr lang="zh-CN" altLang="en-US" sz="2400" dirty="0"/>
            </a:br>
            <a:r>
              <a:rPr lang="en-US" altLang="zh-CN" sz="2000" b="1" dirty="0">
                <a:solidFill>
                  <a:srgbClr val="5B42EE"/>
                </a:solidFill>
              </a:rPr>
              <a:t>TIME</a:t>
            </a:r>
            <a:r>
              <a:rPr lang="zh-CN" altLang="en-US" sz="2400" dirty="0"/>
              <a:t>： 包含了 小时、分钟、秒。</a:t>
            </a:r>
            <a:endParaRPr lang="zh-CN" altLang="zh-CN" sz="2400" dirty="0"/>
          </a:p>
        </p:txBody>
      </p:sp>
    </p:spTree>
    <p:extLst>
      <p:ext uri="{BB962C8B-B14F-4D97-AF65-F5344CB8AC3E}">
        <p14:creationId xmlns:p14="http://schemas.microsoft.com/office/powerpoint/2010/main" val="2339748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8152" y="0"/>
            <a:ext cx="8596668" cy="1320800"/>
          </a:xfrm>
        </p:spPr>
        <p:txBody>
          <a:bodyPr/>
          <a:lstStyle/>
          <a:p>
            <a:r>
              <a:rPr lang="en-US" altLang="zh-CN" dirty="0" smtClean="0"/>
              <a:t>6.5.4  </a:t>
            </a:r>
            <a:r>
              <a:rPr lang="en-US" altLang="zh-CN" dirty="0"/>
              <a:t>SQLite</a:t>
            </a:r>
            <a:r>
              <a:rPr lang="zh-CN" altLang="zh-CN" dirty="0" smtClean="0"/>
              <a:t>数据库</a:t>
            </a:r>
            <a:r>
              <a:rPr lang="zh-CN" altLang="en-US" dirty="0" smtClean="0"/>
              <a:t>的类和接口</a:t>
            </a:r>
            <a:endParaRPr lang="zh-CN" altLang="zh-CN" b="1" dirty="0"/>
          </a:p>
        </p:txBody>
      </p:sp>
      <p:sp>
        <p:nvSpPr>
          <p:cNvPr id="3" name="内容占位符 2"/>
          <p:cNvSpPr>
            <a:spLocks noGrp="1"/>
          </p:cNvSpPr>
          <p:nvPr>
            <p:ph idx="1"/>
          </p:nvPr>
        </p:nvSpPr>
        <p:spPr>
          <a:xfrm>
            <a:off x="568152" y="850986"/>
            <a:ext cx="11278105" cy="5904656"/>
          </a:xfrm>
        </p:spPr>
        <p:txBody>
          <a:bodyPr>
            <a:noAutofit/>
          </a:bodyPr>
          <a:lstStyle/>
          <a:p>
            <a:pPr marL="0" lvl="0" indent="0">
              <a:lnSpc>
                <a:spcPct val="120000"/>
              </a:lnSpc>
              <a:buNone/>
            </a:pPr>
            <a:r>
              <a:rPr lang="zh-CN" altLang="zh-CN" sz="2400" dirty="0"/>
              <a:t>为了在</a:t>
            </a:r>
            <a:r>
              <a:rPr lang="en-US" altLang="zh-CN" sz="2400" dirty="0"/>
              <a:t>Android</a:t>
            </a:r>
            <a:r>
              <a:rPr lang="zh-CN" altLang="zh-CN" sz="2400" dirty="0"/>
              <a:t>中更方便的使用了</a:t>
            </a:r>
            <a:r>
              <a:rPr lang="en-US" altLang="zh-CN" sz="2400" dirty="0"/>
              <a:t>SQLite</a:t>
            </a:r>
            <a:r>
              <a:rPr lang="zh-CN" altLang="zh-CN" sz="2400" dirty="0"/>
              <a:t>数据库，</a:t>
            </a:r>
            <a:r>
              <a:rPr lang="en-US" altLang="zh-CN" sz="2400" dirty="0"/>
              <a:t>Android SDK</a:t>
            </a:r>
            <a:r>
              <a:rPr lang="zh-CN" altLang="zh-CN" sz="2400" dirty="0"/>
              <a:t>提供了许多对数据库操作的类和</a:t>
            </a:r>
            <a:r>
              <a:rPr lang="zh-CN" altLang="zh-CN" sz="2400" dirty="0" smtClean="0"/>
              <a:t>接口</a:t>
            </a:r>
            <a:r>
              <a:rPr lang="zh-CN" altLang="en-US" sz="2400" dirty="0" smtClean="0"/>
              <a:t>：</a:t>
            </a:r>
            <a:endParaRPr lang="en-US" altLang="zh-CN" sz="2400" b="1" dirty="0" smtClean="0"/>
          </a:p>
          <a:p>
            <a:pPr marL="0" lvl="0" indent="0">
              <a:lnSpc>
                <a:spcPct val="120000"/>
              </a:lnSpc>
              <a:buNone/>
            </a:pPr>
            <a:r>
              <a:rPr lang="zh-CN" altLang="en-US" sz="2400" b="1" dirty="0" smtClean="0">
                <a:solidFill>
                  <a:srgbClr val="5B42EE"/>
                </a:solidFill>
              </a:rPr>
              <a:t>（</a:t>
            </a:r>
            <a:r>
              <a:rPr lang="en-US" altLang="zh-CN" sz="2400" b="1" dirty="0" smtClean="0">
                <a:solidFill>
                  <a:srgbClr val="5B42EE"/>
                </a:solidFill>
              </a:rPr>
              <a:t>1</a:t>
            </a:r>
            <a:r>
              <a:rPr lang="zh-CN" altLang="en-US" sz="2400" b="1" dirty="0" smtClean="0">
                <a:solidFill>
                  <a:srgbClr val="5B42EE"/>
                </a:solidFill>
              </a:rPr>
              <a:t>）</a:t>
            </a:r>
            <a:r>
              <a:rPr lang="en-US" altLang="zh-CN" sz="2400" b="1" dirty="0" err="1" smtClean="0">
                <a:solidFill>
                  <a:srgbClr val="5B42EE"/>
                </a:solidFill>
              </a:rPr>
              <a:t>SQLiteOpenHelper</a:t>
            </a:r>
            <a:r>
              <a:rPr lang="zh-CN" altLang="zh-CN" sz="2400" b="1" dirty="0" smtClean="0">
                <a:solidFill>
                  <a:srgbClr val="5B42EE"/>
                </a:solidFill>
              </a:rPr>
              <a:t>类</a:t>
            </a:r>
            <a:endParaRPr lang="en-US" altLang="zh-CN" sz="2400" b="1" dirty="0" smtClean="0">
              <a:solidFill>
                <a:srgbClr val="5B42EE"/>
              </a:solidFill>
            </a:endParaRPr>
          </a:p>
          <a:p>
            <a:pPr marL="0" lvl="0" indent="0">
              <a:lnSpc>
                <a:spcPct val="120000"/>
              </a:lnSpc>
              <a:buNone/>
            </a:pPr>
            <a:r>
              <a:rPr lang="en-US" altLang="zh-CN" sz="2400" dirty="0" smtClean="0"/>
              <a:t>    </a:t>
            </a:r>
            <a:r>
              <a:rPr lang="en-US" altLang="zh-CN" sz="2400" dirty="0" err="1" smtClean="0"/>
              <a:t>SQLiteOpenHelper</a:t>
            </a:r>
            <a:r>
              <a:rPr lang="zh-CN" altLang="zh-CN" sz="2400" dirty="0"/>
              <a:t>是</a:t>
            </a:r>
            <a:r>
              <a:rPr lang="en-US" altLang="zh-CN" sz="2400" dirty="0" err="1"/>
              <a:t>SQLiteDatabse</a:t>
            </a:r>
            <a:r>
              <a:rPr lang="zh-CN" altLang="zh-CN" sz="2400" dirty="0"/>
              <a:t>的一个帮助类，用来管理数据的创建和版本更新。一般的用法是定义一个类继承</a:t>
            </a:r>
            <a:r>
              <a:rPr lang="en-US" altLang="zh-CN" sz="2400" dirty="0" err="1"/>
              <a:t>SQLiteOpenHelper</a:t>
            </a:r>
            <a:r>
              <a:rPr lang="zh-CN" altLang="zh-CN" sz="2400" dirty="0"/>
              <a:t>，并实现两个回调方法，</a:t>
            </a:r>
            <a:r>
              <a:rPr lang="en-US" altLang="zh-CN" sz="2400" dirty="0" err="1">
                <a:solidFill>
                  <a:srgbClr val="5B42EE"/>
                </a:solidFill>
              </a:rPr>
              <a:t>OnCreate</a:t>
            </a:r>
            <a:r>
              <a:rPr lang="en-US" altLang="zh-CN" sz="2400" dirty="0">
                <a:solidFill>
                  <a:srgbClr val="5B42EE"/>
                </a:solidFill>
              </a:rPr>
              <a:t>(</a:t>
            </a:r>
            <a:r>
              <a:rPr lang="en-US" altLang="zh-CN" sz="2400" dirty="0" err="1">
                <a:solidFill>
                  <a:srgbClr val="5B42EE"/>
                </a:solidFill>
              </a:rPr>
              <a:t>SQLiteDatabase</a:t>
            </a:r>
            <a:r>
              <a:rPr lang="en-US" altLang="zh-CN" sz="2400" dirty="0">
                <a:solidFill>
                  <a:srgbClr val="5B42EE"/>
                </a:solidFill>
              </a:rPr>
              <a:t> </a:t>
            </a:r>
            <a:r>
              <a:rPr lang="en-US" altLang="zh-CN" sz="2400" dirty="0" err="1">
                <a:solidFill>
                  <a:srgbClr val="5B42EE"/>
                </a:solidFill>
              </a:rPr>
              <a:t>db</a:t>
            </a:r>
            <a:r>
              <a:rPr lang="en-US" altLang="zh-CN" sz="2400" dirty="0">
                <a:solidFill>
                  <a:srgbClr val="5B42EE"/>
                </a:solidFill>
              </a:rPr>
              <a:t>)</a:t>
            </a:r>
            <a:r>
              <a:rPr lang="zh-CN" altLang="zh-CN" sz="2400" dirty="0"/>
              <a:t>和</a:t>
            </a:r>
            <a:r>
              <a:rPr lang="en-US" altLang="zh-CN" sz="2400" dirty="0" err="1">
                <a:solidFill>
                  <a:srgbClr val="5B42EE"/>
                </a:solidFill>
              </a:rPr>
              <a:t>onUpgrade</a:t>
            </a:r>
            <a:r>
              <a:rPr lang="en-US" altLang="zh-CN" sz="2400" dirty="0">
                <a:solidFill>
                  <a:srgbClr val="5B42EE"/>
                </a:solidFill>
              </a:rPr>
              <a:t>(</a:t>
            </a:r>
            <a:r>
              <a:rPr lang="en-US" altLang="zh-CN" sz="2400" dirty="0" err="1">
                <a:solidFill>
                  <a:srgbClr val="5B42EE"/>
                </a:solidFill>
              </a:rPr>
              <a:t>SQLiteDatabse</a:t>
            </a:r>
            <a:r>
              <a:rPr lang="en-US" altLang="zh-CN" sz="2400" dirty="0">
                <a:solidFill>
                  <a:srgbClr val="5B42EE"/>
                </a:solidFill>
              </a:rPr>
              <a:t>, </a:t>
            </a:r>
            <a:r>
              <a:rPr lang="en-US" altLang="zh-CN" sz="2400" dirty="0" err="1">
                <a:solidFill>
                  <a:srgbClr val="5B42EE"/>
                </a:solidFill>
              </a:rPr>
              <a:t>int</a:t>
            </a:r>
            <a:r>
              <a:rPr lang="en-US" altLang="zh-CN" sz="2400" dirty="0">
                <a:solidFill>
                  <a:srgbClr val="5B42EE"/>
                </a:solidFill>
              </a:rPr>
              <a:t> </a:t>
            </a:r>
            <a:r>
              <a:rPr lang="en-US" altLang="zh-CN" sz="2400" dirty="0" err="1">
                <a:solidFill>
                  <a:srgbClr val="5B42EE"/>
                </a:solidFill>
              </a:rPr>
              <a:t>oldVersion</a:t>
            </a:r>
            <a:r>
              <a:rPr lang="en-US" altLang="zh-CN" sz="2400" dirty="0">
                <a:solidFill>
                  <a:srgbClr val="5B42EE"/>
                </a:solidFill>
              </a:rPr>
              <a:t>, </a:t>
            </a:r>
            <a:r>
              <a:rPr lang="en-US" altLang="zh-CN" sz="2400" dirty="0" err="1">
                <a:solidFill>
                  <a:srgbClr val="5B42EE"/>
                </a:solidFill>
              </a:rPr>
              <a:t>int</a:t>
            </a:r>
            <a:r>
              <a:rPr lang="en-US" altLang="zh-CN" sz="2400" dirty="0">
                <a:solidFill>
                  <a:srgbClr val="5B42EE"/>
                </a:solidFill>
              </a:rPr>
              <a:t> </a:t>
            </a:r>
            <a:r>
              <a:rPr lang="en-US" altLang="zh-CN" sz="2400" dirty="0" err="1">
                <a:solidFill>
                  <a:srgbClr val="5B42EE"/>
                </a:solidFill>
              </a:rPr>
              <a:t>newVersion</a:t>
            </a:r>
            <a:r>
              <a:rPr lang="en-US" altLang="zh-CN" sz="2400" dirty="0">
                <a:solidFill>
                  <a:srgbClr val="5B42EE"/>
                </a:solidFill>
              </a:rPr>
              <a:t>)</a:t>
            </a:r>
            <a:r>
              <a:rPr lang="zh-CN" altLang="zh-CN" sz="2400" dirty="0"/>
              <a:t>来创建和更新数据库。</a:t>
            </a:r>
            <a:endParaRPr lang="en-US" altLang="zh-CN" sz="2400" b="1" dirty="0" smtClean="0"/>
          </a:p>
          <a:p>
            <a:pPr>
              <a:lnSpc>
                <a:spcPct val="120000"/>
              </a:lnSpc>
            </a:pPr>
            <a:r>
              <a:rPr lang="en-US" altLang="zh-CN" sz="2400" dirty="0" err="1">
                <a:solidFill>
                  <a:srgbClr val="5B42EE"/>
                </a:solidFill>
              </a:rPr>
              <a:t>onCreate</a:t>
            </a:r>
            <a:r>
              <a:rPr lang="en-US" altLang="zh-CN" sz="2400" dirty="0">
                <a:solidFill>
                  <a:srgbClr val="5B42EE"/>
                </a:solidFill>
              </a:rPr>
              <a:t>()</a:t>
            </a:r>
            <a:r>
              <a:rPr lang="zh-CN" altLang="zh-CN" sz="2400" dirty="0"/>
              <a:t>方法在初次生成数据库时才会被调用，在</a:t>
            </a:r>
            <a:r>
              <a:rPr lang="en-US" altLang="zh-CN" sz="2400" dirty="0" err="1"/>
              <a:t>onCreate</a:t>
            </a:r>
            <a:r>
              <a:rPr lang="en-US" altLang="zh-CN" sz="2400" dirty="0"/>
              <a:t>()</a:t>
            </a:r>
            <a:r>
              <a:rPr lang="zh-CN" altLang="zh-CN" sz="2400" dirty="0"/>
              <a:t>方法里可以生成数据库表结构及添加一些应用使用到的初始化数据。</a:t>
            </a:r>
          </a:p>
          <a:p>
            <a:pPr>
              <a:lnSpc>
                <a:spcPct val="120000"/>
              </a:lnSpc>
            </a:pPr>
            <a:r>
              <a:rPr lang="en-US" altLang="zh-CN" sz="2400" dirty="0" err="1">
                <a:solidFill>
                  <a:srgbClr val="5B42EE"/>
                </a:solidFill>
              </a:rPr>
              <a:t>onUpgrade</a:t>
            </a:r>
            <a:r>
              <a:rPr lang="en-US" altLang="zh-CN" sz="2400" dirty="0">
                <a:solidFill>
                  <a:srgbClr val="5B42EE"/>
                </a:solidFill>
              </a:rPr>
              <a:t>()</a:t>
            </a:r>
            <a:r>
              <a:rPr lang="zh-CN" altLang="zh-CN" sz="2400" dirty="0"/>
              <a:t>方法在数据库的版本发生变化时会被调用，一般在软件升级时才需改变版本号，而数据库的版本是由程序员控制的</a:t>
            </a:r>
            <a:r>
              <a:rPr lang="zh-CN" altLang="zh-CN" sz="2400" dirty="0" smtClean="0"/>
              <a:t>。</a:t>
            </a:r>
            <a:endParaRPr lang="en-US" altLang="zh-CN" sz="2400" dirty="0" smtClean="0"/>
          </a:p>
          <a:p>
            <a:pPr marL="0" lvl="0" indent="0">
              <a:lnSpc>
                <a:spcPct val="120000"/>
              </a:lnSpc>
              <a:buNone/>
            </a:pPr>
            <a:endParaRPr lang="zh-CN" altLang="zh-CN" sz="2400" dirty="0"/>
          </a:p>
        </p:txBody>
      </p:sp>
    </p:spTree>
    <p:extLst>
      <p:ext uri="{BB962C8B-B14F-4D97-AF65-F5344CB8AC3E}">
        <p14:creationId xmlns:p14="http://schemas.microsoft.com/office/powerpoint/2010/main" val="345773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6.5.4  SQLite</a:t>
            </a:r>
            <a:r>
              <a:rPr lang="zh-CN" altLang="zh-CN" dirty="0"/>
              <a:t>数据库</a:t>
            </a:r>
            <a:r>
              <a:rPr lang="zh-CN" altLang="en-US" dirty="0"/>
              <a:t>的类和接口</a:t>
            </a:r>
            <a:endParaRPr lang="zh-CN" altLang="zh-CN" b="1" dirty="0"/>
          </a:p>
        </p:txBody>
      </p:sp>
      <p:sp>
        <p:nvSpPr>
          <p:cNvPr id="3" name="内容占位符 2"/>
          <p:cNvSpPr>
            <a:spLocks noGrp="1"/>
          </p:cNvSpPr>
          <p:nvPr>
            <p:ph idx="1"/>
          </p:nvPr>
        </p:nvSpPr>
        <p:spPr>
          <a:xfrm>
            <a:off x="442415" y="1424192"/>
            <a:ext cx="10515600" cy="5158499"/>
          </a:xfrm>
        </p:spPr>
        <p:txBody>
          <a:bodyPr>
            <a:noAutofit/>
          </a:bodyPr>
          <a:lstStyle/>
          <a:p>
            <a:pPr marL="0" lvl="0" indent="0">
              <a:lnSpc>
                <a:spcPct val="130000"/>
              </a:lnSpc>
              <a:buNone/>
            </a:pPr>
            <a:r>
              <a:rPr lang="zh-CN" altLang="en-US" sz="2800" b="1" dirty="0" smtClean="0">
                <a:solidFill>
                  <a:srgbClr val="5B42EE"/>
                </a:solidFill>
              </a:rPr>
              <a:t>（</a:t>
            </a:r>
            <a:r>
              <a:rPr lang="en-US" altLang="zh-CN" sz="2800" b="1" dirty="0" smtClean="0">
                <a:solidFill>
                  <a:srgbClr val="5B42EE"/>
                </a:solidFill>
              </a:rPr>
              <a:t>2</a:t>
            </a:r>
            <a:r>
              <a:rPr lang="zh-CN" altLang="en-US" sz="2800" b="1" dirty="0" smtClean="0">
                <a:solidFill>
                  <a:srgbClr val="5B42EE"/>
                </a:solidFill>
              </a:rPr>
              <a:t>）</a:t>
            </a:r>
            <a:r>
              <a:rPr lang="en-US" altLang="zh-CN" sz="2800" b="1" dirty="0" err="1" smtClean="0">
                <a:solidFill>
                  <a:srgbClr val="5B42EE"/>
                </a:solidFill>
              </a:rPr>
              <a:t>SQLiteDatabase</a:t>
            </a:r>
            <a:r>
              <a:rPr lang="zh-CN" altLang="zh-CN" sz="2800" b="1" dirty="0" smtClean="0">
                <a:solidFill>
                  <a:srgbClr val="5B42EE"/>
                </a:solidFill>
              </a:rPr>
              <a:t>类</a:t>
            </a:r>
            <a:endParaRPr lang="en-US" altLang="zh-CN" sz="2800" b="1" dirty="0" smtClean="0">
              <a:solidFill>
                <a:srgbClr val="5B42EE"/>
              </a:solidFill>
            </a:endParaRPr>
          </a:p>
          <a:p>
            <a:pPr lvl="0">
              <a:lnSpc>
                <a:spcPct val="130000"/>
              </a:lnSpc>
              <a:buFont typeface="Wingdings" panose="05000000000000000000" pitchFamily="2" charset="2"/>
              <a:buChar char="Ø"/>
            </a:pPr>
            <a:r>
              <a:rPr lang="en-US" altLang="zh-CN" sz="2400" dirty="0" smtClean="0"/>
              <a:t>Android</a:t>
            </a:r>
            <a:r>
              <a:rPr lang="zh-CN" altLang="zh-CN" sz="2400" dirty="0"/>
              <a:t>提供了一个名为</a:t>
            </a:r>
            <a:r>
              <a:rPr lang="en-US" altLang="zh-CN" sz="2400" dirty="0" err="1">
                <a:solidFill>
                  <a:srgbClr val="5B42EE"/>
                </a:solidFill>
              </a:rPr>
              <a:t>SQLiteDatabase</a:t>
            </a:r>
            <a:r>
              <a:rPr lang="zh-CN" altLang="zh-CN" sz="2400" dirty="0"/>
              <a:t>的类（</a:t>
            </a:r>
            <a:r>
              <a:rPr lang="en-US" altLang="zh-CN" sz="2400" dirty="0" err="1"/>
              <a:t>SQLiteOpenHelper</a:t>
            </a:r>
            <a:r>
              <a:rPr lang="zh-CN" altLang="zh-CN" sz="2400" dirty="0"/>
              <a:t>类中的</a:t>
            </a:r>
            <a:r>
              <a:rPr lang="en-US" altLang="zh-CN" sz="2400" dirty="0"/>
              <a:t> </a:t>
            </a:r>
            <a:r>
              <a:rPr lang="en-US" altLang="zh-CN" sz="2400" dirty="0" err="1">
                <a:solidFill>
                  <a:srgbClr val="5B42EE"/>
                </a:solidFill>
              </a:rPr>
              <a:t>getWritableDatabase</a:t>
            </a:r>
            <a:r>
              <a:rPr lang="en-US" altLang="zh-CN" sz="2400" dirty="0">
                <a:solidFill>
                  <a:srgbClr val="5B42EE"/>
                </a:solidFill>
              </a:rPr>
              <a:t>()</a:t>
            </a:r>
            <a:r>
              <a:rPr lang="zh-CN" altLang="zh-CN" sz="2400" dirty="0"/>
              <a:t>和</a:t>
            </a:r>
            <a:r>
              <a:rPr lang="en-US" altLang="zh-CN" sz="2400" dirty="0" err="1">
                <a:solidFill>
                  <a:srgbClr val="5B42EE"/>
                </a:solidFill>
              </a:rPr>
              <a:t>getReadableDatabase</a:t>
            </a:r>
            <a:r>
              <a:rPr lang="en-US" altLang="zh-CN" sz="2400" dirty="0">
                <a:solidFill>
                  <a:srgbClr val="5B42EE"/>
                </a:solidFill>
              </a:rPr>
              <a:t>()</a:t>
            </a:r>
            <a:r>
              <a:rPr lang="zh-CN" altLang="zh-CN" sz="2400" dirty="0"/>
              <a:t>方法返回这个类的对象）</a:t>
            </a:r>
            <a:r>
              <a:rPr lang="en-US" altLang="zh-CN" sz="2400" dirty="0"/>
              <a:t>, </a:t>
            </a:r>
            <a:endParaRPr lang="en-US" altLang="zh-CN" sz="2400" dirty="0" smtClean="0"/>
          </a:p>
          <a:p>
            <a:pPr lvl="0">
              <a:lnSpc>
                <a:spcPct val="130000"/>
              </a:lnSpc>
              <a:buFont typeface="Wingdings" panose="05000000000000000000" pitchFamily="2" charset="2"/>
              <a:buChar char="Ø"/>
            </a:pPr>
            <a:r>
              <a:rPr lang="zh-CN" altLang="zh-CN" sz="2400" dirty="0" smtClean="0"/>
              <a:t>使用</a:t>
            </a:r>
            <a:r>
              <a:rPr lang="en-US" altLang="zh-CN" sz="2400" dirty="0" err="1">
                <a:solidFill>
                  <a:srgbClr val="5B42EE"/>
                </a:solidFill>
              </a:rPr>
              <a:t>SQLiteDatabase</a:t>
            </a:r>
            <a:r>
              <a:rPr lang="zh-CN" altLang="zh-CN" sz="2400" dirty="0" smtClean="0"/>
              <a:t>类</a:t>
            </a:r>
            <a:r>
              <a:rPr lang="zh-CN" altLang="zh-CN" sz="2400" dirty="0"/>
              <a:t>可以完成对数据进行添加</a:t>
            </a:r>
            <a:r>
              <a:rPr lang="en-US" altLang="zh-CN" sz="2400" dirty="0"/>
              <a:t>(Create)</a:t>
            </a:r>
            <a:r>
              <a:rPr lang="zh-CN" altLang="zh-CN" sz="2400" dirty="0"/>
              <a:t>、查询</a:t>
            </a:r>
            <a:r>
              <a:rPr lang="en-US" altLang="zh-CN" sz="2400" dirty="0"/>
              <a:t>(Retrieve)</a:t>
            </a:r>
            <a:r>
              <a:rPr lang="zh-CN" altLang="zh-CN" sz="2400" dirty="0"/>
              <a:t>、更新</a:t>
            </a:r>
            <a:r>
              <a:rPr lang="en-US" altLang="zh-CN" sz="2400" dirty="0"/>
              <a:t>(Update)</a:t>
            </a:r>
            <a:r>
              <a:rPr lang="zh-CN" altLang="zh-CN" sz="2400" dirty="0"/>
              <a:t>和删除</a:t>
            </a:r>
            <a:r>
              <a:rPr lang="en-US" altLang="zh-CN" sz="2400" dirty="0"/>
              <a:t>(Delete)</a:t>
            </a:r>
            <a:r>
              <a:rPr lang="zh-CN" altLang="zh-CN" sz="2400" dirty="0" smtClean="0"/>
              <a:t>操作</a:t>
            </a:r>
            <a:r>
              <a:rPr lang="zh-CN" altLang="en-US" sz="2400" dirty="0" smtClean="0"/>
              <a:t>。</a:t>
            </a:r>
            <a:endParaRPr lang="en-US" altLang="zh-CN" sz="2400" dirty="0" smtClean="0"/>
          </a:p>
          <a:p>
            <a:pPr marL="0" lvl="0" indent="0">
              <a:lnSpc>
                <a:spcPct val="130000"/>
              </a:lnSpc>
              <a:buNone/>
            </a:pPr>
            <a:endParaRPr lang="en-US" altLang="zh-CN" sz="2800" b="1" dirty="0" smtClean="0">
              <a:solidFill>
                <a:srgbClr val="5B42EE"/>
              </a:solidFill>
            </a:endParaRPr>
          </a:p>
          <a:p>
            <a:pPr marL="0" lvl="0" indent="0">
              <a:lnSpc>
                <a:spcPct val="130000"/>
              </a:lnSpc>
              <a:buNone/>
            </a:pPr>
            <a:endParaRPr lang="zh-CN" altLang="zh-CN" sz="2400" dirty="0"/>
          </a:p>
        </p:txBody>
      </p:sp>
    </p:spTree>
    <p:extLst>
      <p:ext uri="{BB962C8B-B14F-4D97-AF65-F5344CB8AC3E}">
        <p14:creationId xmlns:p14="http://schemas.microsoft.com/office/powerpoint/2010/main" val="421709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6.5.4  SQLite</a:t>
            </a:r>
            <a:r>
              <a:rPr lang="zh-CN" altLang="zh-CN" dirty="0"/>
              <a:t>数据库</a:t>
            </a:r>
            <a:r>
              <a:rPr lang="zh-CN" altLang="en-US" dirty="0"/>
              <a:t>的类和接口</a:t>
            </a:r>
            <a:endParaRPr lang="zh-CN" altLang="zh-CN" b="1" dirty="0"/>
          </a:p>
        </p:txBody>
      </p:sp>
      <p:sp>
        <p:nvSpPr>
          <p:cNvPr id="3" name="内容占位符 2"/>
          <p:cNvSpPr>
            <a:spLocks noGrp="1"/>
          </p:cNvSpPr>
          <p:nvPr>
            <p:ph idx="1"/>
          </p:nvPr>
        </p:nvSpPr>
        <p:spPr>
          <a:xfrm>
            <a:off x="677334" y="1383249"/>
            <a:ext cx="10515600" cy="5158499"/>
          </a:xfrm>
        </p:spPr>
        <p:txBody>
          <a:bodyPr>
            <a:noAutofit/>
          </a:bodyPr>
          <a:lstStyle/>
          <a:p>
            <a:pPr marL="0" lvl="0" indent="0">
              <a:buNone/>
            </a:pPr>
            <a:r>
              <a:rPr lang="zh-CN" altLang="en-US" sz="2400" b="1" dirty="0" smtClean="0">
                <a:solidFill>
                  <a:srgbClr val="5B42EE"/>
                </a:solidFill>
              </a:rPr>
              <a:t>（</a:t>
            </a:r>
            <a:r>
              <a:rPr lang="en-US" altLang="zh-CN" sz="2400" b="1" dirty="0" smtClean="0">
                <a:solidFill>
                  <a:srgbClr val="5B42EE"/>
                </a:solidFill>
              </a:rPr>
              <a:t>2</a:t>
            </a:r>
            <a:r>
              <a:rPr lang="zh-CN" altLang="en-US" sz="2400" b="1" dirty="0" smtClean="0">
                <a:solidFill>
                  <a:srgbClr val="5B42EE"/>
                </a:solidFill>
              </a:rPr>
              <a:t>）</a:t>
            </a:r>
            <a:r>
              <a:rPr lang="en-US" altLang="zh-CN" sz="2400" b="1" dirty="0" err="1" smtClean="0">
                <a:solidFill>
                  <a:srgbClr val="5B42EE"/>
                </a:solidFill>
              </a:rPr>
              <a:t>SQLiteDatabase</a:t>
            </a:r>
            <a:r>
              <a:rPr lang="zh-CN" altLang="zh-CN" sz="2400" b="1" dirty="0" smtClean="0">
                <a:solidFill>
                  <a:srgbClr val="5B42EE"/>
                </a:solidFill>
              </a:rPr>
              <a:t>类</a:t>
            </a:r>
            <a:endParaRPr lang="en-US" altLang="zh-CN" sz="2400" b="1" dirty="0" smtClean="0">
              <a:solidFill>
                <a:srgbClr val="5B42EE"/>
              </a:solidFill>
            </a:endParaRPr>
          </a:p>
          <a:p>
            <a:pPr marL="0" indent="0">
              <a:buNone/>
            </a:pPr>
            <a:r>
              <a:rPr lang="en-US" altLang="zh-CN" dirty="0" err="1"/>
              <a:t>SQLiteDatabase</a:t>
            </a:r>
            <a:r>
              <a:rPr lang="zh-CN" altLang="zh-CN" dirty="0"/>
              <a:t>类的常用方法</a:t>
            </a:r>
            <a:r>
              <a:rPr lang="zh-CN" altLang="zh-CN" dirty="0" smtClean="0"/>
              <a:t>如下</a:t>
            </a:r>
            <a:r>
              <a:rPr lang="zh-CN" altLang="en-US" dirty="0" smtClean="0"/>
              <a:t>：</a:t>
            </a:r>
            <a:endParaRPr lang="en-US" altLang="zh-CN" dirty="0" smtClean="0"/>
          </a:p>
          <a:p>
            <a:r>
              <a:rPr lang="en-US" altLang="zh-CN" dirty="0" smtClean="0"/>
              <a:t>long</a:t>
            </a:r>
            <a:r>
              <a:rPr lang="en-US" altLang="zh-CN" dirty="0" smtClean="0">
                <a:solidFill>
                  <a:srgbClr val="5B42EE"/>
                </a:solidFill>
              </a:rPr>
              <a:t> </a:t>
            </a:r>
            <a:r>
              <a:rPr lang="en-US" altLang="zh-CN" dirty="0">
                <a:solidFill>
                  <a:srgbClr val="5B42EE"/>
                </a:solidFill>
              </a:rPr>
              <a:t>insert</a:t>
            </a:r>
            <a:r>
              <a:rPr lang="en-US" altLang="zh-CN" dirty="0"/>
              <a:t>(String </a:t>
            </a:r>
            <a:r>
              <a:rPr lang="en-US" altLang="zh-CN" dirty="0" err="1"/>
              <a:t>table,String</a:t>
            </a:r>
            <a:r>
              <a:rPr lang="en-US" altLang="zh-CN" dirty="0"/>
              <a:t> </a:t>
            </a:r>
            <a:r>
              <a:rPr lang="en-US" altLang="zh-CN" dirty="0" err="1"/>
              <a:t>nullColumnHack,ContentValues</a:t>
            </a:r>
            <a:r>
              <a:rPr lang="en-US" altLang="zh-CN" dirty="0"/>
              <a:t> values)</a:t>
            </a:r>
            <a:r>
              <a:rPr lang="zh-CN" altLang="zh-CN" dirty="0"/>
              <a:t>：</a:t>
            </a:r>
            <a:r>
              <a:rPr lang="en-US" altLang="zh-CN" dirty="0"/>
              <a:t>table</a:t>
            </a:r>
            <a:r>
              <a:rPr lang="zh-CN" altLang="zh-CN" dirty="0"/>
              <a:t>：代表想插入数据的表名；</a:t>
            </a:r>
            <a:r>
              <a:rPr lang="en-US" altLang="zh-CN" dirty="0" err="1"/>
              <a:t>nullColumnHack</a:t>
            </a:r>
            <a:r>
              <a:rPr lang="zh-CN" altLang="zh-CN" dirty="0"/>
              <a:t>：代表强行插入</a:t>
            </a:r>
            <a:r>
              <a:rPr lang="en-US" altLang="zh-CN" dirty="0"/>
              <a:t>null</a:t>
            </a:r>
            <a:r>
              <a:rPr lang="zh-CN" altLang="zh-CN" dirty="0"/>
              <a:t>值的数据列的列名；</a:t>
            </a:r>
            <a:r>
              <a:rPr lang="en-US" altLang="zh-CN" dirty="0"/>
              <a:t>values</a:t>
            </a:r>
            <a:r>
              <a:rPr lang="zh-CN" altLang="zh-CN" dirty="0"/>
              <a:t>：代表一行记录的数据</a:t>
            </a:r>
            <a:r>
              <a:rPr lang="zh-CN" altLang="zh-CN" dirty="0" smtClean="0"/>
              <a:t>。</a:t>
            </a:r>
            <a:endParaRPr lang="en-US" altLang="zh-CN" dirty="0" smtClean="0"/>
          </a:p>
          <a:p>
            <a:pPr lvl="0"/>
            <a:r>
              <a:rPr lang="en-US" altLang="zh-CN" dirty="0" smtClean="0">
                <a:solidFill>
                  <a:srgbClr val="5B42EE"/>
                </a:solidFill>
              </a:rPr>
              <a:t>update</a:t>
            </a:r>
            <a:r>
              <a:rPr lang="en-US" altLang="zh-CN" dirty="0" smtClean="0"/>
              <a:t>(String </a:t>
            </a:r>
            <a:r>
              <a:rPr lang="en-US" altLang="zh-CN" dirty="0" err="1" smtClean="0"/>
              <a:t>table,ContentValues</a:t>
            </a:r>
            <a:r>
              <a:rPr lang="en-US" altLang="zh-CN" dirty="0" smtClean="0"/>
              <a:t> </a:t>
            </a:r>
            <a:r>
              <a:rPr lang="en-US" altLang="zh-CN" dirty="0" err="1" smtClean="0"/>
              <a:t>values,String</a:t>
            </a:r>
            <a:r>
              <a:rPr lang="en-US" altLang="zh-CN" dirty="0" smtClean="0"/>
              <a:t> </a:t>
            </a:r>
            <a:r>
              <a:rPr lang="en-US" altLang="zh-CN" dirty="0" err="1" smtClean="0"/>
              <a:t>whereClause,String</a:t>
            </a:r>
            <a:r>
              <a:rPr lang="en-US" altLang="zh-CN" dirty="0"/>
              <a:t>[] </a:t>
            </a:r>
            <a:r>
              <a:rPr lang="en-US" altLang="zh-CN" dirty="0" err="1"/>
              <a:t>whereArgs</a:t>
            </a:r>
            <a:r>
              <a:rPr lang="en-US" altLang="zh-CN" dirty="0"/>
              <a:t>)</a:t>
            </a:r>
            <a:r>
              <a:rPr lang="zh-CN" altLang="zh-CN" dirty="0"/>
              <a:t>：修改满足条件的数据。</a:t>
            </a:r>
          </a:p>
          <a:p>
            <a:pPr lvl="0"/>
            <a:r>
              <a:rPr lang="en-US" altLang="zh-CN" dirty="0">
                <a:solidFill>
                  <a:srgbClr val="5B42EE"/>
                </a:solidFill>
              </a:rPr>
              <a:t>delete</a:t>
            </a:r>
            <a:r>
              <a:rPr lang="en-US" altLang="zh-CN" dirty="0"/>
              <a:t>(String </a:t>
            </a:r>
            <a:r>
              <a:rPr lang="en-US" altLang="zh-CN" dirty="0" err="1"/>
              <a:t>table,String</a:t>
            </a:r>
            <a:r>
              <a:rPr lang="en-US" altLang="zh-CN" dirty="0"/>
              <a:t> </a:t>
            </a:r>
            <a:r>
              <a:rPr lang="en-US" altLang="zh-CN" dirty="0" err="1"/>
              <a:t>whereClause,String</a:t>
            </a:r>
            <a:r>
              <a:rPr lang="en-US" altLang="zh-CN" dirty="0"/>
              <a:t>[] </a:t>
            </a:r>
            <a:r>
              <a:rPr lang="en-US" altLang="zh-CN" dirty="0" err="1"/>
              <a:t>whereArgs</a:t>
            </a:r>
            <a:r>
              <a:rPr lang="en-US" altLang="zh-CN" dirty="0"/>
              <a:t>)</a:t>
            </a:r>
            <a:r>
              <a:rPr lang="zh-CN" altLang="zh-CN" dirty="0"/>
              <a:t>：删除满足特定条件的数据。</a:t>
            </a:r>
          </a:p>
          <a:p>
            <a:pPr lvl="0"/>
            <a:r>
              <a:rPr lang="en-US" altLang="zh-CN" dirty="0" err="1" smtClean="0">
                <a:solidFill>
                  <a:srgbClr val="5B42EE"/>
                </a:solidFill>
              </a:rPr>
              <a:t>exceSQL</a:t>
            </a:r>
            <a:r>
              <a:rPr lang="en-US" altLang="zh-CN" dirty="0" smtClean="0"/>
              <a:t>(String </a:t>
            </a:r>
            <a:r>
              <a:rPr lang="en-US" altLang="zh-CN" dirty="0" err="1"/>
              <a:t>sql,Object</a:t>
            </a:r>
            <a:r>
              <a:rPr lang="en-US" altLang="zh-CN" dirty="0"/>
              <a:t>[] </a:t>
            </a:r>
            <a:r>
              <a:rPr lang="en-US" altLang="zh-CN" dirty="0" err="1"/>
              <a:t>bindArgs</a:t>
            </a:r>
            <a:r>
              <a:rPr lang="en-US" altLang="zh-CN" dirty="0"/>
              <a:t>)</a:t>
            </a:r>
            <a:r>
              <a:rPr lang="zh-CN" altLang="zh-CN" b="1" dirty="0"/>
              <a:t>：</a:t>
            </a:r>
            <a:r>
              <a:rPr lang="zh-CN" altLang="zh-CN" dirty="0"/>
              <a:t>执行一</a:t>
            </a:r>
            <a:r>
              <a:rPr lang="zh-CN" altLang="zh-CN" dirty="0" smtClean="0"/>
              <a:t>条</a:t>
            </a:r>
            <a:r>
              <a:rPr lang="zh-CN" altLang="en-US" dirty="0" smtClean="0"/>
              <a:t>带</a:t>
            </a:r>
            <a:r>
              <a:rPr lang="zh-CN" altLang="zh-CN" dirty="0" smtClean="0"/>
              <a:t>占</a:t>
            </a:r>
            <a:r>
              <a:rPr lang="zh-CN" altLang="zh-CN" dirty="0"/>
              <a:t>位符</a:t>
            </a:r>
            <a:r>
              <a:rPr lang="en-US" altLang="zh-CN" dirty="0"/>
              <a:t>SQL</a:t>
            </a:r>
            <a:r>
              <a:rPr lang="zh-CN" altLang="zh-CN" dirty="0"/>
              <a:t>语句</a:t>
            </a:r>
            <a:r>
              <a:rPr lang="zh-CN" altLang="zh-CN" dirty="0" smtClean="0"/>
              <a:t>。</a:t>
            </a:r>
            <a:endParaRPr lang="en-US" altLang="zh-CN" dirty="0" smtClean="0"/>
          </a:p>
          <a:p>
            <a:r>
              <a:rPr lang="en-US" altLang="zh-CN" dirty="0" err="1">
                <a:solidFill>
                  <a:srgbClr val="5B42EE"/>
                </a:solidFill>
              </a:rPr>
              <a:t>exceSQL</a:t>
            </a:r>
            <a:r>
              <a:rPr lang="en-US" altLang="zh-CN" dirty="0"/>
              <a:t>(String </a:t>
            </a:r>
            <a:r>
              <a:rPr lang="en-US" altLang="zh-CN" dirty="0" err="1" smtClean="0"/>
              <a:t>sql</a:t>
            </a:r>
            <a:r>
              <a:rPr lang="en-US" altLang="zh-CN" dirty="0" smtClean="0"/>
              <a:t>)</a:t>
            </a:r>
            <a:r>
              <a:rPr lang="zh-CN" altLang="zh-CN" b="1" dirty="0"/>
              <a:t>：</a:t>
            </a:r>
            <a:r>
              <a:rPr lang="zh-CN" altLang="zh-CN" dirty="0" smtClean="0"/>
              <a:t>执行</a:t>
            </a:r>
            <a:r>
              <a:rPr lang="en-US" altLang="zh-CN" dirty="0" smtClean="0"/>
              <a:t>SQL</a:t>
            </a:r>
            <a:r>
              <a:rPr lang="zh-CN" altLang="zh-CN" dirty="0"/>
              <a:t>语句</a:t>
            </a:r>
            <a:r>
              <a:rPr lang="zh-CN" altLang="zh-CN" dirty="0" smtClean="0"/>
              <a:t>。</a:t>
            </a:r>
            <a:endParaRPr lang="zh-CN" altLang="zh-CN" dirty="0"/>
          </a:p>
          <a:p>
            <a:pPr lvl="0"/>
            <a:r>
              <a:rPr lang="en-US" altLang="zh-CN" dirty="0">
                <a:solidFill>
                  <a:srgbClr val="5B42EE"/>
                </a:solidFill>
              </a:rPr>
              <a:t>close</a:t>
            </a:r>
            <a:r>
              <a:rPr lang="en-US" altLang="zh-CN" dirty="0"/>
              <a:t>()</a:t>
            </a:r>
            <a:r>
              <a:rPr lang="zh-CN" altLang="zh-CN" b="1" dirty="0"/>
              <a:t>：</a:t>
            </a:r>
            <a:r>
              <a:rPr lang="zh-CN" altLang="zh-CN" dirty="0"/>
              <a:t>关闭数据库。</a:t>
            </a:r>
          </a:p>
          <a:p>
            <a:pPr lvl="0"/>
            <a:r>
              <a:rPr lang="en-US" altLang="zh-CN" dirty="0" smtClean="0"/>
              <a:t>Cursor </a:t>
            </a:r>
            <a:r>
              <a:rPr lang="en-US" altLang="zh-CN" dirty="0" smtClean="0">
                <a:solidFill>
                  <a:srgbClr val="5B42EE"/>
                </a:solidFill>
              </a:rPr>
              <a:t>query</a:t>
            </a:r>
            <a:r>
              <a:rPr lang="en-US" altLang="zh-CN" dirty="0" smtClean="0"/>
              <a:t>(</a:t>
            </a:r>
            <a:r>
              <a:rPr lang="en-US" altLang="zh-CN" dirty="0" err="1" smtClean="0"/>
              <a:t>boolean</a:t>
            </a:r>
            <a:r>
              <a:rPr lang="en-US" altLang="zh-CN" dirty="0" smtClean="0"/>
              <a:t> </a:t>
            </a:r>
            <a:r>
              <a:rPr lang="en-US" altLang="zh-CN" dirty="0" err="1"/>
              <a:t>distinct,String</a:t>
            </a:r>
            <a:r>
              <a:rPr lang="en-US" altLang="zh-CN" dirty="0"/>
              <a:t> </a:t>
            </a:r>
            <a:r>
              <a:rPr lang="en-US" altLang="zh-CN" dirty="0" err="1"/>
              <a:t>table,String</a:t>
            </a:r>
            <a:r>
              <a:rPr lang="en-US" altLang="zh-CN" dirty="0"/>
              <a:t>[] columns,</a:t>
            </a:r>
            <a:endParaRPr lang="zh-CN" altLang="zh-CN" dirty="0"/>
          </a:p>
          <a:p>
            <a:pPr marL="0" indent="0">
              <a:buNone/>
            </a:pPr>
            <a:r>
              <a:rPr lang="en-US" altLang="zh-CN" dirty="0" smtClean="0"/>
              <a:t>      String </a:t>
            </a:r>
            <a:r>
              <a:rPr lang="en-US" altLang="zh-CN" dirty="0" err="1"/>
              <a:t>selection,String</a:t>
            </a:r>
            <a:r>
              <a:rPr lang="en-US" altLang="zh-CN" dirty="0"/>
              <a:t>[] </a:t>
            </a:r>
            <a:r>
              <a:rPr lang="en-US" altLang="zh-CN" dirty="0" err="1"/>
              <a:t>selectionArgs,String</a:t>
            </a:r>
            <a:r>
              <a:rPr lang="en-US" altLang="zh-CN" dirty="0"/>
              <a:t> </a:t>
            </a:r>
            <a:r>
              <a:rPr lang="en-US" altLang="zh-CN" dirty="0" err="1"/>
              <a:t>groupBy,String</a:t>
            </a:r>
            <a:r>
              <a:rPr lang="en-US" altLang="zh-CN" dirty="0"/>
              <a:t> </a:t>
            </a:r>
            <a:r>
              <a:rPr lang="en-US" altLang="zh-CN" dirty="0" err="1"/>
              <a:t>having,String</a:t>
            </a:r>
            <a:r>
              <a:rPr lang="en-US" altLang="zh-CN" dirty="0"/>
              <a:t> </a:t>
            </a:r>
            <a:r>
              <a:rPr lang="en-US" altLang="zh-CN" dirty="0" err="1"/>
              <a:t>orderBy,String</a:t>
            </a:r>
            <a:r>
              <a:rPr lang="en-US" altLang="zh-CN" dirty="0"/>
              <a:t> limit)</a:t>
            </a:r>
            <a:r>
              <a:rPr lang="zh-CN" altLang="zh-CN" dirty="0" smtClean="0"/>
              <a:t>：</a:t>
            </a:r>
            <a:r>
              <a:rPr lang="en-US" altLang="zh-CN" dirty="0" smtClean="0"/>
              <a:t>    </a:t>
            </a:r>
          </a:p>
          <a:p>
            <a:pPr marL="0" indent="0">
              <a:buNone/>
            </a:pPr>
            <a:r>
              <a:rPr lang="zh-CN" altLang="zh-CN" dirty="0" smtClean="0"/>
              <a:t>该</a:t>
            </a:r>
            <a:r>
              <a:rPr lang="zh-CN" altLang="zh-CN" dirty="0"/>
              <a:t>方法用于查询数据。</a:t>
            </a:r>
          </a:p>
          <a:p>
            <a:pPr marL="0" lvl="0" indent="0">
              <a:buNone/>
            </a:pPr>
            <a:endParaRPr lang="en-US" altLang="zh-CN" b="1" dirty="0" smtClean="0">
              <a:solidFill>
                <a:srgbClr val="5B42EE"/>
              </a:solidFill>
            </a:endParaRPr>
          </a:p>
          <a:p>
            <a:pPr marL="0" lvl="0" indent="0">
              <a:buNone/>
            </a:pPr>
            <a:endParaRPr lang="zh-CN" altLang="zh-CN" dirty="0"/>
          </a:p>
        </p:txBody>
      </p:sp>
    </p:spTree>
    <p:extLst>
      <p:ext uri="{BB962C8B-B14F-4D97-AF65-F5344CB8AC3E}">
        <p14:creationId xmlns:p14="http://schemas.microsoft.com/office/powerpoint/2010/main" val="415518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095" y="0"/>
            <a:ext cx="8596668" cy="1320800"/>
          </a:xfrm>
        </p:spPr>
        <p:txBody>
          <a:bodyPr/>
          <a:lstStyle/>
          <a:p>
            <a:r>
              <a:rPr lang="en-US" altLang="zh-CN" dirty="0"/>
              <a:t>6.5.4  SQLite</a:t>
            </a:r>
            <a:r>
              <a:rPr lang="zh-CN" altLang="zh-CN" dirty="0"/>
              <a:t>数据库</a:t>
            </a:r>
            <a:r>
              <a:rPr lang="zh-CN" altLang="en-US" dirty="0"/>
              <a:t>的类和接口</a:t>
            </a:r>
            <a:endParaRPr lang="zh-CN" altLang="zh-CN" b="1" dirty="0"/>
          </a:p>
        </p:txBody>
      </p:sp>
      <p:sp>
        <p:nvSpPr>
          <p:cNvPr id="3" name="内容占位符 2"/>
          <p:cNvSpPr>
            <a:spLocks noGrp="1"/>
          </p:cNvSpPr>
          <p:nvPr>
            <p:ph idx="1"/>
          </p:nvPr>
        </p:nvSpPr>
        <p:spPr>
          <a:xfrm>
            <a:off x="609095" y="850986"/>
            <a:ext cx="10515600" cy="5904656"/>
          </a:xfrm>
        </p:spPr>
        <p:txBody>
          <a:bodyPr>
            <a:noAutofit/>
          </a:bodyPr>
          <a:lstStyle/>
          <a:p>
            <a:pPr marL="0" indent="0">
              <a:buNone/>
            </a:pPr>
            <a:r>
              <a:rPr lang="zh-CN" altLang="en-US" sz="2400" b="1" dirty="0" smtClean="0">
                <a:solidFill>
                  <a:srgbClr val="5B42EE"/>
                </a:solidFill>
              </a:rPr>
              <a:t>（</a:t>
            </a:r>
            <a:r>
              <a:rPr lang="en-US" altLang="zh-CN" sz="2400" b="1" dirty="0" smtClean="0">
                <a:solidFill>
                  <a:srgbClr val="5B42EE"/>
                </a:solidFill>
              </a:rPr>
              <a:t>3</a:t>
            </a:r>
            <a:r>
              <a:rPr lang="zh-CN" altLang="en-US" sz="2400" b="1" dirty="0" smtClean="0">
                <a:solidFill>
                  <a:srgbClr val="5B42EE"/>
                </a:solidFill>
              </a:rPr>
              <a:t>）</a:t>
            </a:r>
            <a:r>
              <a:rPr lang="en-US" altLang="zh-CN" sz="2400" b="1" dirty="0" smtClean="0">
                <a:solidFill>
                  <a:srgbClr val="5B42EE"/>
                </a:solidFill>
              </a:rPr>
              <a:t>Cursor</a:t>
            </a:r>
            <a:r>
              <a:rPr lang="zh-CN" altLang="zh-CN" sz="2400" b="1" dirty="0" smtClean="0">
                <a:solidFill>
                  <a:srgbClr val="5B42EE"/>
                </a:solidFill>
              </a:rPr>
              <a:t>接口</a:t>
            </a:r>
            <a:endParaRPr lang="en-US" altLang="zh-CN" sz="2400" b="1" dirty="0" smtClean="0">
              <a:solidFill>
                <a:srgbClr val="5B42EE"/>
              </a:solidFill>
            </a:endParaRPr>
          </a:p>
          <a:p>
            <a:pPr marL="0" indent="0">
              <a:buNone/>
            </a:pPr>
            <a:r>
              <a:rPr lang="en-US" altLang="zh-CN" sz="2000" dirty="0"/>
              <a:t>Cursor</a:t>
            </a:r>
            <a:r>
              <a:rPr lang="zh-CN" altLang="zh-CN" sz="2000" dirty="0"/>
              <a:t>是一个游标接口，在数据库中作为返回值，相当于结果集</a:t>
            </a:r>
            <a:r>
              <a:rPr lang="en-US" altLang="zh-CN" sz="2000" dirty="0" err="1"/>
              <a:t>ResultSet</a:t>
            </a:r>
            <a:r>
              <a:rPr lang="zh-CN" altLang="zh-CN" sz="2000" dirty="0"/>
              <a:t>。</a:t>
            </a:r>
            <a:r>
              <a:rPr lang="en-US" altLang="zh-CN" sz="2000" dirty="0"/>
              <a:t>Cursor</a:t>
            </a:r>
            <a:r>
              <a:rPr lang="zh-CN" altLang="zh-CN" sz="2000" dirty="0" smtClean="0"/>
              <a:t>的常用</a:t>
            </a:r>
            <a:r>
              <a:rPr lang="zh-CN" altLang="zh-CN" sz="2000" dirty="0"/>
              <a:t>方法</a:t>
            </a:r>
            <a:r>
              <a:rPr lang="zh-CN" altLang="zh-CN" sz="2000" dirty="0" smtClean="0"/>
              <a:t>如下</a:t>
            </a:r>
            <a:r>
              <a:rPr lang="zh-CN" altLang="en-US" sz="2000" dirty="0" smtClean="0"/>
              <a:t>：</a:t>
            </a:r>
            <a:endParaRPr lang="en-US" altLang="zh-CN" sz="2000" dirty="0" smtClean="0"/>
          </a:p>
          <a:p>
            <a:pPr>
              <a:buFont typeface="Wingdings" panose="05000000000000000000" pitchFamily="2" charset="2"/>
              <a:buChar char="l"/>
            </a:pPr>
            <a:r>
              <a:rPr lang="en-US" altLang="zh-CN" sz="2000" dirty="0" err="1" smtClean="0"/>
              <a:t>moveToFirst</a:t>
            </a:r>
            <a:r>
              <a:rPr lang="en-US" altLang="zh-CN" sz="2000" dirty="0"/>
              <a:t>()</a:t>
            </a:r>
            <a:r>
              <a:rPr lang="zh-CN" altLang="zh-CN" sz="2000" dirty="0"/>
              <a:t>：移动光标到第一行。</a:t>
            </a:r>
          </a:p>
          <a:p>
            <a:pPr lvl="0">
              <a:buFont typeface="Wingdings" panose="05000000000000000000" pitchFamily="2" charset="2"/>
              <a:buChar char="l"/>
            </a:pPr>
            <a:r>
              <a:rPr lang="en-US" altLang="zh-CN" sz="2000" dirty="0" err="1"/>
              <a:t>moveToLast</a:t>
            </a:r>
            <a:r>
              <a:rPr lang="en-US" altLang="zh-CN" sz="2000" dirty="0"/>
              <a:t>()</a:t>
            </a:r>
            <a:r>
              <a:rPr lang="zh-CN" altLang="zh-CN" sz="2000" dirty="0"/>
              <a:t>：移动光标到最后一行。</a:t>
            </a:r>
          </a:p>
          <a:p>
            <a:pPr lvl="0">
              <a:buFont typeface="Wingdings" panose="05000000000000000000" pitchFamily="2" charset="2"/>
              <a:buChar char="l"/>
            </a:pPr>
            <a:r>
              <a:rPr lang="en-US" altLang="zh-CN" sz="2000" dirty="0" err="1"/>
              <a:t>moveToNext</a:t>
            </a:r>
            <a:r>
              <a:rPr lang="en-US" altLang="zh-CN" sz="2000" dirty="0"/>
              <a:t>()</a:t>
            </a:r>
            <a:r>
              <a:rPr lang="zh-CN" altLang="zh-CN" sz="2000" dirty="0"/>
              <a:t>：移动光标到下一行。</a:t>
            </a:r>
          </a:p>
          <a:p>
            <a:pPr lvl="0">
              <a:buFont typeface="Wingdings" panose="05000000000000000000" pitchFamily="2" charset="2"/>
              <a:buChar char="l"/>
            </a:pPr>
            <a:r>
              <a:rPr lang="en-US" altLang="zh-CN" sz="2000" dirty="0" err="1"/>
              <a:t>moveToPosition</a:t>
            </a:r>
            <a:r>
              <a:rPr lang="en-US" altLang="zh-CN" sz="2000" dirty="0"/>
              <a:t>(</a:t>
            </a:r>
            <a:r>
              <a:rPr lang="en-US" altLang="zh-CN" sz="2000" dirty="0" err="1"/>
              <a:t>int</a:t>
            </a:r>
            <a:r>
              <a:rPr lang="en-US" altLang="zh-CN" sz="2000" dirty="0"/>
              <a:t> position)</a:t>
            </a:r>
            <a:r>
              <a:rPr lang="zh-CN" altLang="zh-CN" sz="2000" dirty="0"/>
              <a:t>：移动光标到一个绝对的位置。</a:t>
            </a:r>
          </a:p>
          <a:p>
            <a:pPr lvl="0">
              <a:buFont typeface="Wingdings" panose="05000000000000000000" pitchFamily="2" charset="2"/>
              <a:buChar char="l"/>
            </a:pPr>
            <a:r>
              <a:rPr lang="en-US" altLang="zh-CN" sz="2000" dirty="0" err="1"/>
              <a:t>moveToPrevious</a:t>
            </a:r>
            <a:r>
              <a:rPr lang="en-US" altLang="zh-CN" sz="2000" dirty="0"/>
              <a:t>()</a:t>
            </a:r>
            <a:r>
              <a:rPr lang="zh-CN" altLang="zh-CN" sz="2000" dirty="0"/>
              <a:t>：移动光标到上一行。</a:t>
            </a:r>
          </a:p>
          <a:p>
            <a:pPr lvl="0">
              <a:buFont typeface="Wingdings" panose="05000000000000000000" pitchFamily="2" charset="2"/>
              <a:buChar char="l"/>
            </a:pPr>
            <a:r>
              <a:rPr lang="en-US" altLang="zh-CN" sz="2000" dirty="0" err="1"/>
              <a:t>getColumnCount</a:t>
            </a:r>
            <a:r>
              <a:rPr lang="en-US" altLang="zh-CN" sz="2000" dirty="0"/>
              <a:t>()</a:t>
            </a:r>
            <a:r>
              <a:rPr lang="zh-CN" altLang="zh-CN" sz="2000" dirty="0"/>
              <a:t>：返回所有列的总数。</a:t>
            </a:r>
          </a:p>
          <a:p>
            <a:pPr lvl="0">
              <a:buFont typeface="Wingdings" panose="05000000000000000000" pitchFamily="2" charset="2"/>
              <a:buChar char="l"/>
            </a:pPr>
            <a:r>
              <a:rPr lang="en-US" altLang="zh-CN" sz="2000" dirty="0" err="1"/>
              <a:t>getColumnIndex</a:t>
            </a:r>
            <a:r>
              <a:rPr lang="en-US" altLang="zh-CN" sz="2000" dirty="0"/>
              <a:t>(String </a:t>
            </a:r>
            <a:r>
              <a:rPr lang="en-US" altLang="zh-CN" sz="2000" dirty="0" err="1"/>
              <a:t>columnName</a:t>
            </a:r>
            <a:r>
              <a:rPr lang="en-US" altLang="zh-CN" sz="2000" dirty="0"/>
              <a:t>)</a:t>
            </a:r>
            <a:r>
              <a:rPr lang="zh-CN" altLang="zh-CN" sz="2000" dirty="0"/>
              <a:t>：返回指定列的名称，如果不存在返回</a:t>
            </a:r>
            <a:r>
              <a:rPr lang="en-US" altLang="zh-CN" sz="2000" dirty="0"/>
              <a:t>-1</a:t>
            </a:r>
            <a:r>
              <a:rPr lang="zh-CN" altLang="zh-CN" sz="2000" dirty="0"/>
              <a:t>。</a:t>
            </a:r>
          </a:p>
          <a:p>
            <a:pPr lvl="0">
              <a:buFont typeface="Wingdings" panose="05000000000000000000" pitchFamily="2" charset="2"/>
              <a:buChar char="l"/>
            </a:pPr>
            <a:r>
              <a:rPr lang="en-US" altLang="zh-CN" sz="2000" dirty="0" err="1"/>
              <a:t>getColumnName</a:t>
            </a:r>
            <a:r>
              <a:rPr lang="en-US" altLang="zh-CN" sz="2000" dirty="0"/>
              <a:t>(</a:t>
            </a:r>
            <a:r>
              <a:rPr lang="en-US" altLang="zh-CN" sz="2000" dirty="0" err="1"/>
              <a:t>int</a:t>
            </a:r>
            <a:r>
              <a:rPr lang="en-US" altLang="zh-CN" sz="2000" dirty="0"/>
              <a:t> </a:t>
            </a:r>
            <a:r>
              <a:rPr lang="en-US" altLang="zh-CN" sz="2000" dirty="0" err="1"/>
              <a:t>columnIndex</a:t>
            </a:r>
            <a:r>
              <a:rPr lang="en-US" altLang="zh-CN" sz="2000" dirty="0"/>
              <a:t>)</a:t>
            </a:r>
            <a:r>
              <a:rPr lang="zh-CN" altLang="zh-CN" sz="2000" dirty="0"/>
              <a:t>：从给定的索引返回列名。</a:t>
            </a:r>
          </a:p>
          <a:p>
            <a:pPr>
              <a:buFont typeface="Wingdings" panose="05000000000000000000" pitchFamily="2" charset="2"/>
              <a:buChar char="l"/>
            </a:pPr>
            <a:r>
              <a:rPr lang="en-US" altLang="zh-CN" sz="2000" dirty="0" err="1"/>
              <a:t>getColumnNames</a:t>
            </a:r>
            <a:r>
              <a:rPr lang="en-US" altLang="zh-CN" sz="2000" dirty="0"/>
              <a:t>()</a:t>
            </a:r>
            <a:r>
              <a:rPr lang="zh-CN" altLang="zh-CN" sz="2000" dirty="0"/>
              <a:t>：返回一个字符串数组的列名。</a:t>
            </a:r>
          </a:p>
          <a:p>
            <a:pPr>
              <a:buFont typeface="Wingdings" panose="05000000000000000000" pitchFamily="2" charset="2"/>
              <a:buChar char="l"/>
            </a:pPr>
            <a:r>
              <a:rPr lang="en-US" altLang="zh-CN" sz="2000" dirty="0" err="1"/>
              <a:t>getCount</a:t>
            </a:r>
            <a:r>
              <a:rPr lang="en-US" altLang="zh-CN" sz="2000" dirty="0"/>
              <a:t>() </a:t>
            </a:r>
            <a:r>
              <a:rPr lang="zh-CN" altLang="zh-CN" sz="2000" dirty="0"/>
              <a:t>：返回</a:t>
            </a:r>
            <a:r>
              <a:rPr lang="en-US" altLang="zh-CN" sz="2000" dirty="0"/>
              <a:t>Cursor </a:t>
            </a:r>
            <a:r>
              <a:rPr lang="zh-CN" altLang="zh-CN" sz="2000" dirty="0"/>
              <a:t>中的行数。</a:t>
            </a:r>
          </a:p>
          <a:p>
            <a:pPr marL="0" indent="0">
              <a:buNone/>
            </a:pPr>
            <a:endParaRPr lang="zh-CN" altLang="zh-CN" sz="2400" dirty="0">
              <a:solidFill>
                <a:srgbClr val="5B42EE"/>
              </a:solidFill>
            </a:endParaRPr>
          </a:p>
          <a:p>
            <a:pPr lvl="0"/>
            <a:endParaRPr lang="zh-CN" altLang="zh-CN" sz="2400" dirty="0"/>
          </a:p>
        </p:txBody>
      </p:sp>
    </p:spTree>
    <p:extLst>
      <p:ext uri="{BB962C8B-B14F-4D97-AF65-F5344CB8AC3E}">
        <p14:creationId xmlns:p14="http://schemas.microsoft.com/office/powerpoint/2010/main" val="340032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1069</TotalTime>
  <Words>1380</Words>
  <Application>Microsoft Office PowerPoint</Application>
  <PresentationFormat>宽屏</PresentationFormat>
  <Paragraphs>108</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等线</vt:lpstr>
      <vt:lpstr>方正姚体</vt:lpstr>
      <vt:lpstr>华文新魏</vt:lpstr>
      <vt:lpstr>宋体</vt:lpstr>
      <vt:lpstr>Arial</vt:lpstr>
      <vt:lpstr>Consolas</vt:lpstr>
      <vt:lpstr>Times New Roman</vt:lpstr>
      <vt:lpstr>Trebuchet MS</vt:lpstr>
      <vt:lpstr>Wingdings</vt:lpstr>
      <vt:lpstr>Wingdings 3</vt:lpstr>
      <vt:lpstr>平面</vt:lpstr>
      <vt:lpstr>第六章 Android数据存储</vt:lpstr>
      <vt:lpstr>6.5  SQLite数据库</vt:lpstr>
      <vt:lpstr>6.5.1 SQLite数据库简介</vt:lpstr>
      <vt:lpstr>6.5.2  SQLite数据库的工作原理</vt:lpstr>
      <vt:lpstr>6.5.3  SQLite数据库的数据类型</vt:lpstr>
      <vt:lpstr>6.5.4  SQLite数据库的类和接口</vt:lpstr>
      <vt:lpstr>6.5.4  SQLite数据库的类和接口</vt:lpstr>
      <vt:lpstr>6.5.4  SQLite数据库的类和接口</vt:lpstr>
      <vt:lpstr>6.5.4  SQLite数据库的类和接口</vt:lpstr>
      <vt:lpstr>6.5.5  SQLite数据库的操作</vt:lpstr>
      <vt:lpstr>6.5.5  SQLite数据库的操作</vt:lpstr>
      <vt:lpstr>6.5.5  SQLite数据库的操作</vt:lpstr>
      <vt:lpstr>6.5.5  SQLite数据库的操作</vt:lpstr>
      <vt:lpstr>6.5.6 实例：使用SQLite数据库展示用户信息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和JSON</dc:title>
  <dc:creator>江西理工大学</dc:creator>
  <cp:lastModifiedBy>江西理工大学</cp:lastModifiedBy>
  <cp:revision>122</cp:revision>
  <dcterms:created xsi:type="dcterms:W3CDTF">2018-04-27T05:00:04Z</dcterms:created>
  <dcterms:modified xsi:type="dcterms:W3CDTF">2018-08-23T07:30:49Z</dcterms:modified>
</cp:coreProperties>
</file>