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7" r:id="rId4"/>
    <p:sldId id="280" r:id="rId5"/>
    <p:sldId id="291" r:id="rId6"/>
    <p:sldId id="281" r:id="rId7"/>
    <p:sldId id="282" r:id="rId8"/>
    <p:sldId id="283" r:id="rId9"/>
    <p:sldId id="289" r:id="rId10"/>
    <p:sldId id="292" r:id="rId11"/>
    <p:sldId id="29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7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44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26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4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6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3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9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0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9074-75FA-4FE5-AFFE-73F61CC6A4FC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</a:t>
            </a:r>
            <a:r>
              <a:rPr lang="en-US" altLang="zh-CN" dirty="0"/>
              <a:t>Android</a:t>
            </a:r>
            <a:r>
              <a:rPr lang="zh-CN" altLang="zh-CN" dirty="0"/>
              <a:t>数据存储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322" y="144334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6.6.5  </a:t>
            </a:r>
            <a:r>
              <a:rPr lang="en-US" altLang="zh-CN" b="1" dirty="0"/>
              <a:t>Java</a:t>
            </a:r>
            <a:r>
              <a:rPr lang="zh-CN" altLang="zh-CN" b="1" dirty="0"/>
              <a:t>对</a:t>
            </a:r>
            <a:r>
              <a:rPr lang="en-US" altLang="zh-CN" b="1" dirty="0"/>
              <a:t>JSON</a:t>
            </a:r>
            <a:r>
              <a:rPr lang="zh-CN" altLang="zh-CN" b="1" dirty="0"/>
              <a:t>的支持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736" y="920740"/>
            <a:ext cx="8747987" cy="59372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>
                <a:solidFill>
                  <a:srgbClr val="5B42EE"/>
                </a:solidFill>
              </a:rPr>
              <a:t>Gson</a:t>
            </a:r>
            <a:r>
              <a:rPr lang="zh-CN" altLang="en-US" sz="2400" dirty="0" smtClean="0">
                <a:solidFill>
                  <a:srgbClr val="5B42EE"/>
                </a:solidFill>
              </a:rPr>
              <a:t>的</a:t>
            </a:r>
            <a:r>
              <a:rPr lang="en-US" altLang="zh-CN" sz="2400" dirty="0" err="1" smtClean="0">
                <a:solidFill>
                  <a:srgbClr val="5B42EE"/>
                </a:solidFill>
              </a:rPr>
              <a:t>JSONReader</a:t>
            </a:r>
            <a:r>
              <a:rPr lang="zh-CN" altLang="en-US" sz="2400" dirty="0" smtClean="0"/>
              <a:t>也可以实现</a:t>
            </a:r>
            <a:r>
              <a:rPr lang="en-US" altLang="zh-CN" sz="2400" dirty="0" smtClean="0"/>
              <a:t>JSON</a:t>
            </a:r>
            <a:r>
              <a:rPr lang="zh-CN" altLang="en-US" sz="2400" dirty="0" smtClean="0"/>
              <a:t>的解析，</a:t>
            </a:r>
            <a:r>
              <a:rPr lang="en-US" altLang="zh-CN" sz="2400" dirty="0" err="1" smtClean="0"/>
              <a:t>gson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org.json</a:t>
            </a:r>
            <a:r>
              <a:rPr lang="zh-CN" altLang="en-US" sz="2400" dirty="0" smtClean="0"/>
              <a:t>是不同公司开发的，</a:t>
            </a:r>
            <a:r>
              <a:rPr lang="zh-CN" altLang="en-US" sz="2400" dirty="0"/>
              <a:t>在</a:t>
            </a:r>
            <a:r>
              <a:rPr lang="en-US" altLang="zh-CN" sz="2400" dirty="0"/>
              <a:t>android</a:t>
            </a:r>
            <a:r>
              <a:rPr lang="zh-CN" altLang="en-US" sz="2400" dirty="0"/>
              <a:t>应用中</a:t>
            </a:r>
            <a:r>
              <a:rPr lang="zh-CN" altLang="en-US" sz="2400" dirty="0" smtClean="0"/>
              <a:t>如果使用</a:t>
            </a:r>
            <a:r>
              <a:rPr lang="en-US" altLang="zh-CN" sz="2400" dirty="0" err="1"/>
              <a:t>gson</a:t>
            </a:r>
            <a:r>
              <a:rPr lang="zh-CN" altLang="en-US" sz="2400" dirty="0"/>
              <a:t>的话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5B42EE"/>
                </a:solidFill>
              </a:rPr>
              <a:t>需要导</a:t>
            </a:r>
            <a:r>
              <a:rPr lang="zh-CN" altLang="en-US" sz="2400" dirty="0">
                <a:solidFill>
                  <a:srgbClr val="5B42EE"/>
                </a:solidFill>
              </a:rPr>
              <a:t>入</a:t>
            </a:r>
            <a:r>
              <a:rPr lang="en-US" altLang="zh-CN" sz="2400" dirty="0" err="1">
                <a:solidFill>
                  <a:srgbClr val="5B42EE"/>
                </a:solidFill>
              </a:rPr>
              <a:t>gson</a:t>
            </a:r>
            <a:r>
              <a:rPr lang="zh-CN" altLang="en-US" sz="2400" dirty="0">
                <a:solidFill>
                  <a:srgbClr val="5B42EE"/>
                </a:solidFill>
              </a:rPr>
              <a:t>用到的开发包</a:t>
            </a:r>
            <a:r>
              <a:rPr lang="zh-CN" altLang="en-US" sz="2400" dirty="0"/>
              <a:t>，如果使用</a:t>
            </a:r>
            <a:r>
              <a:rPr lang="en-US" altLang="zh-CN" sz="2400" dirty="0" err="1"/>
              <a:t>org.json</a:t>
            </a:r>
            <a:r>
              <a:rPr lang="zh-CN" altLang="en-US" sz="2400" dirty="0"/>
              <a:t>的话</a:t>
            </a:r>
            <a:r>
              <a:rPr lang="zh-CN" altLang="en-US" sz="2400" dirty="0" smtClean="0"/>
              <a:t>，它已经</a:t>
            </a:r>
            <a:r>
              <a:rPr lang="zh-CN" altLang="en-US" sz="2400" dirty="0"/>
              <a:t>嵌入到</a:t>
            </a:r>
            <a:r>
              <a:rPr lang="en-US" altLang="zh-CN" sz="2400" dirty="0"/>
              <a:t>android</a:t>
            </a:r>
            <a:r>
              <a:rPr lang="zh-CN" altLang="en-US" sz="2400" dirty="0"/>
              <a:t>的开发包中了。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zh-CN" sz="2400" dirty="0"/>
          </a:p>
          <a:p>
            <a:pPr marL="723900" indent="-723900">
              <a:lnSpc>
                <a:spcPct val="120000"/>
              </a:lnSpc>
              <a:buNone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473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6.6.6  </a:t>
            </a:r>
            <a:r>
              <a:rPr lang="en-US" altLang="zh-CN" dirty="0"/>
              <a:t>JSON</a:t>
            </a:r>
            <a:r>
              <a:rPr lang="zh-CN" altLang="zh-CN" dirty="0"/>
              <a:t>解析</a:t>
            </a:r>
            <a:r>
              <a:rPr lang="zh-CN" altLang="zh-CN" dirty="0" smtClean="0"/>
              <a:t>案例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Gson</a:t>
            </a:r>
            <a:r>
              <a:rPr lang="zh-CN" altLang="en-US" dirty="0" smtClean="0"/>
              <a:t>包</a:t>
            </a:r>
            <a:r>
              <a:rPr lang="en-US" altLang="zh-CN" dirty="0" smtClean="0"/>
              <a:t>)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zh-CN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561" y="2128932"/>
            <a:ext cx="11332696" cy="4797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JsonParser parser=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JsonParser();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B42E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JsonObject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object=(JsonObject)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parser.parse(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"F: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2018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SouceCode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abc.json"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"cat="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+object.get(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).getAsString());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"pop="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+object.get(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"pop"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).getAsBoolean());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B42E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JsonArray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array=object.get(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"languages"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).getAsJsonArray();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;i&lt;array.size();i++){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"---------------"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JsonObject subObject=array.get(i).getAsJsonObject();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"id="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+subObject.get(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).getAsInt());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"name="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+subObject.get(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).getAsString());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"ide="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+subObject.get(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).getAsString());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3561" y="660400"/>
            <a:ext cx="989462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com.google.gson.JsonArray;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com.google.gson.JsonIOException;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com.google.gson.JsonObject;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com.google.gson.JsonParser;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com.google.gson.JsonSyntaxException;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9798" y="7020"/>
            <a:ext cx="419018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“cat”: “it”</a:t>
            </a:r>
            <a:endParaRPr lang="en-US" altLang="zh-CN" sz="1400" dirty="0"/>
          </a:p>
          <a:p>
            <a:r>
              <a:rPr lang="en-US" altLang="zh-CN" sz="1400" dirty="0" smtClean="0"/>
              <a:t>     </a:t>
            </a:r>
            <a:r>
              <a:rPr lang="en-US" altLang="zh-CN" sz="1400" dirty="0"/>
              <a:t>"languages":[</a:t>
            </a:r>
            <a:endParaRPr lang="zh-CN" altLang="zh-CN" sz="1400" dirty="0"/>
          </a:p>
          <a:p>
            <a:pPr indent="725488"/>
            <a:r>
              <a:rPr lang="en-US" altLang="zh-CN" sz="1400" dirty="0" smtClean="0"/>
              <a:t>  {"</a:t>
            </a:r>
            <a:r>
              <a:rPr lang="en-US" altLang="zh-CN" sz="1400" dirty="0"/>
              <a:t>id":1,"ide":"Eclipse","name":"Java"},</a:t>
            </a:r>
            <a:endParaRPr lang="zh-CN" altLang="zh-CN" sz="1400" dirty="0"/>
          </a:p>
          <a:p>
            <a:pPr indent="725488"/>
            <a:r>
              <a:rPr lang="en-US" altLang="zh-CN" sz="1400" dirty="0" smtClean="0"/>
              <a:t> </a:t>
            </a:r>
            <a:r>
              <a:rPr lang="en-US" altLang="zh-CN" sz="1400" dirty="0"/>
              <a:t>{"id":2,"ide":"Xcode","name":"Swift"},</a:t>
            </a:r>
            <a:endParaRPr lang="zh-CN" altLang="zh-CN" sz="1400" dirty="0"/>
          </a:p>
          <a:p>
            <a:pPr indent="725488"/>
            <a:r>
              <a:rPr lang="en-US" altLang="zh-CN" sz="1400" dirty="0" smtClean="0"/>
              <a:t> </a:t>
            </a:r>
            <a:r>
              <a:rPr lang="en-US" altLang="zh-CN" sz="1400" dirty="0"/>
              <a:t>{"id":3,"ide":"Visual </a:t>
            </a:r>
            <a:r>
              <a:rPr lang="en-US" altLang="zh-CN" sz="1400" dirty="0" err="1"/>
              <a:t>Studio","name":"C</a:t>
            </a:r>
            <a:r>
              <a:rPr lang="en-US" altLang="zh-CN" sz="1400" dirty="0"/>
              <a:t>#"}</a:t>
            </a:r>
            <a:endParaRPr lang="zh-CN" altLang="zh-CN" sz="1400" dirty="0"/>
          </a:p>
          <a:p>
            <a:pPr indent="265113"/>
            <a:r>
              <a:rPr lang="en-US" altLang="zh-CN" sz="1400" dirty="0" smtClean="0"/>
              <a:t>],</a:t>
            </a:r>
          </a:p>
          <a:p>
            <a:pPr indent="265113"/>
            <a:r>
              <a:rPr lang="en-US" altLang="zh-CN" sz="1400" dirty="0" smtClean="0"/>
              <a:t>  </a:t>
            </a:r>
            <a:r>
              <a:rPr lang="en-US" altLang="zh-CN" sz="1400" dirty="0"/>
              <a:t>"pop": true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52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1619029" y="229706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>
                <a:solidFill>
                  <a:srgbClr val="92D050"/>
                </a:solidFill>
              </a:rPr>
              <a:t>6.6  JSON </a:t>
            </a:r>
            <a:endParaRPr lang="zh-CN" altLang="en-US" sz="5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154" y="24566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6.6.1  JSON</a:t>
            </a:r>
            <a:r>
              <a:rPr lang="zh-CN" altLang="en-US" dirty="0" smtClean="0"/>
              <a:t>简介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322" y="1320800"/>
            <a:ext cx="10440537" cy="515849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JSON</a:t>
            </a:r>
            <a:r>
              <a:rPr lang="zh-CN" altLang="zh-CN" sz="2400" dirty="0"/>
              <a:t>的全称是</a:t>
            </a:r>
            <a:r>
              <a:rPr lang="en-US" altLang="zh-CN" sz="2400" dirty="0"/>
              <a:t>JavaScript Object </a:t>
            </a:r>
            <a:r>
              <a:rPr lang="en-US" altLang="zh-CN" sz="2400" dirty="0" smtClean="0"/>
              <a:t>Notation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Javascript</a:t>
            </a:r>
            <a:r>
              <a:rPr lang="zh-CN" altLang="en-US" sz="2400" dirty="0"/>
              <a:t>对象表示法</a:t>
            </a:r>
            <a:r>
              <a:rPr lang="zh-CN" altLang="en-US" sz="2400" dirty="0" smtClean="0"/>
              <a:t>），它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一种轻量级的数据</a:t>
            </a:r>
            <a:r>
              <a:rPr lang="zh-CN" altLang="zh-CN" sz="2400" dirty="0" smtClean="0"/>
              <a:t>交换</a:t>
            </a:r>
            <a:r>
              <a:rPr lang="zh-CN" altLang="en-US" sz="2400" dirty="0" smtClean="0"/>
              <a:t>格式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以文字为基础</a:t>
            </a:r>
            <a:r>
              <a:rPr lang="zh-CN" altLang="zh-CN" sz="2400" dirty="0" smtClean="0"/>
              <a:t>，易于</a:t>
            </a:r>
            <a:r>
              <a:rPr lang="zh-CN" altLang="zh-CN" sz="2400" dirty="0"/>
              <a:t>让人阅读，同</a:t>
            </a:r>
            <a:r>
              <a:rPr lang="zh-CN" altLang="zh-CN" sz="2400" dirty="0" smtClean="0"/>
              <a:t>时方便机器</a:t>
            </a:r>
            <a:r>
              <a:rPr lang="zh-CN" altLang="zh-CN" sz="2400" dirty="0"/>
              <a:t>进行解析和生成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zh-CN" sz="2400" dirty="0"/>
              <a:t>简单地</a:t>
            </a:r>
            <a:r>
              <a:rPr lang="zh-CN" altLang="zh-CN" sz="2400" dirty="0" smtClean="0"/>
              <a:t>说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JSON</a:t>
            </a:r>
            <a:r>
              <a:rPr lang="zh-CN" altLang="zh-CN" sz="2400" dirty="0" smtClean="0"/>
              <a:t>就是</a:t>
            </a:r>
            <a:r>
              <a:rPr lang="en-US" altLang="zh-CN" sz="2400" dirty="0" err="1" smtClean="0"/>
              <a:t>Javascript</a:t>
            </a:r>
            <a:r>
              <a:rPr lang="zh-CN" altLang="zh-CN" sz="2400" dirty="0" smtClean="0"/>
              <a:t>中</a:t>
            </a:r>
            <a:r>
              <a:rPr lang="zh-CN" altLang="zh-CN" sz="2400" dirty="0"/>
              <a:t>的对象和数组</a:t>
            </a:r>
            <a:r>
              <a:rPr lang="zh-CN" altLang="zh-CN" sz="2400" dirty="0" smtClean="0"/>
              <a:t>，通过</a:t>
            </a:r>
            <a:r>
              <a:rPr lang="zh-CN" altLang="zh-CN" sz="2400" dirty="0"/>
              <a:t>对象和数组</a:t>
            </a:r>
            <a:r>
              <a:rPr lang="zh-CN" altLang="zh-CN" sz="2400" dirty="0" smtClean="0"/>
              <a:t>这</a:t>
            </a:r>
            <a:r>
              <a:rPr lang="zh-CN" altLang="zh-CN" sz="2400" dirty="0"/>
              <a:t>两种结构可以表示各种</a:t>
            </a:r>
            <a:r>
              <a:rPr lang="zh-CN" altLang="zh-CN" sz="2400" dirty="0" smtClean="0"/>
              <a:t>复杂</a:t>
            </a:r>
            <a:r>
              <a:rPr lang="zh-CN" altLang="zh-CN" sz="2400" dirty="0" smtClean="0"/>
              <a:t>结构</a:t>
            </a:r>
            <a:r>
              <a:rPr lang="zh-CN" altLang="en-US" sz="2400" dirty="0" smtClean="0"/>
              <a:t>数据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JSON</a:t>
            </a:r>
            <a:r>
              <a:rPr lang="zh-CN" altLang="zh-CN" sz="2400" dirty="0" smtClean="0"/>
              <a:t>可以</a:t>
            </a:r>
            <a:r>
              <a:rPr lang="zh-CN" altLang="zh-CN" sz="2400" dirty="0"/>
              <a:t>将</a:t>
            </a:r>
            <a:r>
              <a:rPr lang="en-US" altLang="zh-CN" sz="2400" dirty="0"/>
              <a:t>JavaScript </a:t>
            </a:r>
            <a:r>
              <a:rPr lang="zh-CN" altLang="zh-CN" sz="2400" dirty="0"/>
              <a:t>对象中表示的一组数据转换为字符串，然后就可以在函数之间轻松地传递这个字符串，或者在</a:t>
            </a:r>
            <a:r>
              <a:rPr lang="zh-CN" altLang="zh-CN" sz="2400" dirty="0">
                <a:solidFill>
                  <a:srgbClr val="5B42EE"/>
                </a:solidFill>
              </a:rPr>
              <a:t>异步应用程序中将字符串从</a:t>
            </a:r>
            <a:r>
              <a:rPr lang="en-US" altLang="zh-CN" sz="2400" dirty="0">
                <a:solidFill>
                  <a:srgbClr val="5B42EE"/>
                </a:solidFill>
              </a:rPr>
              <a:t>Web</a:t>
            </a:r>
            <a:r>
              <a:rPr lang="zh-CN" altLang="zh-CN" sz="2400" dirty="0">
                <a:solidFill>
                  <a:srgbClr val="5B42EE"/>
                </a:solidFill>
              </a:rPr>
              <a:t>客户机传递给服务器端程序</a:t>
            </a:r>
            <a:r>
              <a:rPr lang="zh-CN" altLang="zh-CN" sz="2400" dirty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9951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322" y="163773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6.6.2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的基础结构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152" y="1042537"/>
            <a:ext cx="10515600" cy="6013355"/>
          </a:xfrm>
        </p:spPr>
        <p:txBody>
          <a:bodyPr>
            <a:noAutofit/>
          </a:bodyPr>
          <a:lstStyle/>
          <a:p>
            <a:pPr marL="723900" indent="-723900">
              <a:buNone/>
            </a:pPr>
            <a:r>
              <a:rPr lang="zh-CN" altLang="zh-CN" sz="2400" dirty="0">
                <a:solidFill>
                  <a:srgbClr val="5B42EE"/>
                </a:solidFill>
              </a:rPr>
              <a:t>（</a:t>
            </a:r>
            <a:r>
              <a:rPr lang="en-US" altLang="zh-CN" sz="2400" dirty="0">
                <a:solidFill>
                  <a:srgbClr val="5B42EE"/>
                </a:solidFill>
              </a:rPr>
              <a:t>1</a:t>
            </a:r>
            <a:r>
              <a:rPr lang="zh-CN" altLang="zh-CN" sz="2400" dirty="0" smtClean="0">
                <a:solidFill>
                  <a:srgbClr val="5B42EE"/>
                </a:solidFill>
              </a:rPr>
              <a:t>）对象</a:t>
            </a:r>
            <a:r>
              <a:rPr lang="zh-CN" altLang="zh-CN" sz="2400" dirty="0" smtClean="0"/>
              <a:t>：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类似，表示</a:t>
            </a:r>
            <a:r>
              <a:rPr lang="zh-CN" altLang="zh-CN" sz="2400" dirty="0" smtClean="0"/>
              <a:t>为</a:t>
            </a:r>
            <a:r>
              <a:rPr lang="en-US" altLang="zh-CN" sz="2400" dirty="0" smtClean="0"/>
              <a:t>“{ }”</a:t>
            </a:r>
            <a:r>
              <a:rPr lang="zh-CN" altLang="zh-CN" sz="2400" dirty="0" smtClean="0"/>
              <a:t>扩起来的内容，数据结构为</a:t>
            </a:r>
            <a:endParaRPr lang="en-US" altLang="zh-CN" sz="2400" dirty="0" smtClean="0"/>
          </a:p>
          <a:p>
            <a:pPr marL="723900" indent="-72390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{key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value,  key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value,...}</a:t>
            </a:r>
            <a:r>
              <a:rPr lang="zh-CN" altLang="zh-CN" sz="2400" dirty="0" smtClean="0"/>
              <a:t>的键值对的结构，在面向对象的语言中，</a:t>
            </a:r>
            <a:r>
              <a:rPr lang="en-US" altLang="zh-CN" sz="2400" dirty="0" smtClean="0"/>
              <a:t>key</a:t>
            </a:r>
            <a:r>
              <a:rPr lang="zh-CN" altLang="zh-CN" sz="2400" dirty="0" smtClean="0"/>
              <a:t>为对象的属性，</a:t>
            </a:r>
            <a:r>
              <a:rPr lang="en-US" altLang="zh-CN" sz="2400" dirty="0" smtClean="0"/>
              <a:t>value</a:t>
            </a:r>
            <a:r>
              <a:rPr lang="zh-CN" altLang="zh-CN" sz="2400" dirty="0" smtClean="0"/>
              <a:t>为对应的属性值。</a:t>
            </a:r>
            <a:endParaRPr lang="en-US" altLang="zh-CN" sz="2400" dirty="0" smtClean="0"/>
          </a:p>
          <a:p>
            <a:pPr marL="804863" indent="-804863">
              <a:buNone/>
            </a:pPr>
            <a:r>
              <a:rPr lang="zh-CN" altLang="zh-CN" sz="2400" dirty="0" smtClean="0">
                <a:solidFill>
                  <a:srgbClr val="5B42EE"/>
                </a:solidFill>
              </a:rPr>
              <a:t>（</a:t>
            </a:r>
            <a:r>
              <a:rPr lang="en-US" altLang="zh-CN" sz="2400" dirty="0" smtClean="0">
                <a:solidFill>
                  <a:srgbClr val="5B42EE"/>
                </a:solidFill>
              </a:rPr>
              <a:t>2</a:t>
            </a:r>
            <a:r>
              <a:rPr lang="zh-CN" altLang="zh-CN" sz="2400" dirty="0" smtClean="0">
                <a:solidFill>
                  <a:srgbClr val="5B42EE"/>
                </a:solidFill>
              </a:rPr>
              <a:t>）数组</a:t>
            </a:r>
            <a:r>
              <a:rPr lang="zh-CN" altLang="zh-CN" sz="2400" dirty="0" smtClean="0"/>
              <a:t>：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类似，</a:t>
            </a:r>
            <a:r>
              <a:rPr lang="zh-CN" altLang="zh-CN" sz="2400" dirty="0" smtClean="0"/>
              <a:t>数组</a:t>
            </a:r>
            <a:r>
              <a:rPr lang="zh-CN" altLang="en-US" sz="2400" dirty="0" smtClean="0"/>
              <a:t>表示为</a:t>
            </a:r>
            <a:r>
              <a:rPr lang="zh-CN" altLang="zh-CN" sz="2400" dirty="0" smtClean="0"/>
              <a:t> </a:t>
            </a:r>
            <a:r>
              <a:rPr lang="en-US" altLang="zh-CN" sz="2400" dirty="0" smtClean="0"/>
              <a:t>“[ ]”</a:t>
            </a:r>
            <a:r>
              <a:rPr lang="zh-CN" altLang="zh-CN" sz="2400" dirty="0" smtClean="0"/>
              <a:t>扩起来的内容，数据结构为</a:t>
            </a:r>
            <a:r>
              <a:rPr lang="en-US" altLang="zh-CN" sz="2400" dirty="0" smtClean="0"/>
              <a:t> ["java","</a:t>
            </a:r>
            <a:r>
              <a:rPr lang="en-US" altLang="zh-CN" sz="2400" dirty="0" err="1" smtClean="0"/>
              <a:t>javascript</a:t>
            </a:r>
            <a:r>
              <a:rPr lang="en-US" altLang="zh-CN" sz="2400" dirty="0" smtClean="0"/>
              <a:t>","</a:t>
            </a:r>
            <a:r>
              <a:rPr lang="en-US" altLang="zh-CN" sz="2400" dirty="0" err="1" smtClean="0"/>
              <a:t>vb</a:t>
            </a:r>
            <a:r>
              <a:rPr lang="en-US" altLang="zh-CN" sz="2400" dirty="0" smtClean="0"/>
              <a:t>",...]</a:t>
            </a:r>
            <a:r>
              <a:rPr lang="zh-CN" altLang="zh-CN" sz="2400" dirty="0" smtClean="0"/>
              <a:t>，取值方式和所有语言中一样，使用索引获取，字段值的类型可以是 数字、字符串、数组、对象几种。</a:t>
            </a:r>
            <a:endParaRPr lang="en-US" altLang="zh-CN" sz="2400" dirty="0" smtClean="0"/>
          </a:p>
          <a:p>
            <a:pPr marL="804863" indent="-804863">
              <a:buNone/>
            </a:pPr>
            <a:r>
              <a:rPr lang="zh-CN" altLang="en-US" sz="2400" dirty="0" smtClean="0">
                <a:solidFill>
                  <a:srgbClr val="5B42EE"/>
                </a:solidFill>
              </a:rPr>
              <a:t>举例：</a:t>
            </a:r>
            <a:endParaRPr lang="zh-CN" altLang="zh-CN" sz="2400" dirty="0" smtClean="0">
              <a:solidFill>
                <a:srgbClr val="5B42EE"/>
              </a:solidFill>
            </a:endParaRPr>
          </a:p>
          <a:p>
            <a:pPr marL="804863" indent="-804863">
              <a:spcBef>
                <a:spcPts val="0"/>
              </a:spcBef>
              <a:buNone/>
            </a:pPr>
            <a:r>
              <a:rPr lang="en-US" altLang="zh-CN" dirty="0" smtClean="0"/>
              <a:t>          {</a:t>
            </a:r>
            <a:endParaRPr lang="zh-CN" altLang="zh-CN" dirty="0" smtClean="0"/>
          </a:p>
          <a:p>
            <a:pPr marL="0" indent="725488">
              <a:spcBef>
                <a:spcPts val="0"/>
              </a:spcBef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cat":"it</a:t>
            </a:r>
            <a:r>
              <a:rPr lang="en-US" altLang="zh-CN" dirty="0" smtClean="0"/>
              <a:t>",</a:t>
            </a:r>
            <a:endParaRPr lang="zh-CN" altLang="zh-CN" dirty="0" smtClean="0"/>
          </a:p>
          <a:p>
            <a:pPr marL="0" indent="725488">
              <a:spcBef>
                <a:spcPts val="0"/>
              </a:spcBef>
              <a:buNone/>
            </a:pPr>
            <a:r>
              <a:rPr lang="en-US" altLang="zh-CN" dirty="0" smtClean="0"/>
              <a:t>    "languages":[</a:t>
            </a:r>
            <a:endParaRPr lang="zh-CN" altLang="zh-CN" dirty="0" smtClean="0"/>
          </a:p>
          <a:p>
            <a:pPr marL="0" indent="725488">
              <a:spcBef>
                <a:spcPts val="0"/>
              </a:spcBef>
              <a:buNone/>
            </a:pPr>
            <a:r>
              <a:rPr lang="en-US" altLang="zh-CN" dirty="0" smtClean="0"/>
              <a:t>        {"id":1,"ide":"Eclipse","name":"Java"},</a:t>
            </a:r>
            <a:endParaRPr lang="zh-CN" altLang="zh-CN" dirty="0" smtClean="0"/>
          </a:p>
          <a:p>
            <a:pPr marL="0" indent="725488">
              <a:spcBef>
                <a:spcPts val="0"/>
              </a:spcBef>
              <a:buNone/>
            </a:pPr>
            <a:r>
              <a:rPr lang="en-US" altLang="zh-CN" dirty="0" smtClean="0"/>
              <a:t>        {"id":2,"ide":"Xcode","name":"Swift"},</a:t>
            </a:r>
            <a:endParaRPr lang="zh-CN" altLang="zh-CN" dirty="0" smtClean="0"/>
          </a:p>
          <a:p>
            <a:pPr marL="0" indent="725488">
              <a:spcBef>
                <a:spcPts val="0"/>
              </a:spcBef>
              <a:buNone/>
            </a:pPr>
            <a:r>
              <a:rPr lang="en-US" altLang="zh-CN" dirty="0" smtClean="0"/>
              <a:t>        {"id":3,"ide":"Visual </a:t>
            </a:r>
            <a:r>
              <a:rPr lang="en-US" altLang="zh-CN" dirty="0" err="1" smtClean="0"/>
              <a:t>Studio","name":"C</a:t>
            </a:r>
            <a:r>
              <a:rPr lang="en-US" altLang="zh-CN" dirty="0" smtClean="0"/>
              <a:t>#"}</a:t>
            </a:r>
            <a:endParaRPr lang="zh-CN" altLang="zh-CN" dirty="0" smtClean="0"/>
          </a:p>
          <a:p>
            <a:pPr marL="0" indent="725488">
              <a:spcBef>
                <a:spcPts val="0"/>
              </a:spcBef>
              <a:buNone/>
            </a:pPr>
            <a:r>
              <a:rPr lang="en-US" altLang="zh-CN" dirty="0" smtClean="0"/>
              <a:t>    ],</a:t>
            </a:r>
            <a:endParaRPr lang="zh-CN" altLang="zh-CN" dirty="0" smtClean="0"/>
          </a:p>
          <a:p>
            <a:pPr marL="0" indent="725488">
              <a:spcBef>
                <a:spcPts val="0"/>
              </a:spcBef>
              <a:buNone/>
            </a:pPr>
            <a:r>
              <a:rPr lang="en-US" altLang="zh-CN" dirty="0" smtClean="0"/>
              <a:t>    "pop": true</a:t>
            </a:r>
            <a:endParaRPr lang="zh-CN" altLang="zh-CN" dirty="0" smtClean="0"/>
          </a:p>
          <a:p>
            <a:pPr marL="0" indent="725488">
              <a:spcBef>
                <a:spcPts val="0"/>
              </a:spcBef>
              <a:buNone/>
            </a:pPr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07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322" y="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6.6.2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的比较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744" y="844645"/>
            <a:ext cx="10515600" cy="6013355"/>
          </a:xfrm>
        </p:spPr>
        <p:txBody>
          <a:bodyPr>
            <a:noAutofit/>
          </a:bodyPr>
          <a:lstStyle/>
          <a:p>
            <a:pPr marL="723900" indent="-723900">
              <a:buNone/>
            </a:pPr>
            <a:r>
              <a:rPr lang="zh-CN" altLang="en-US" sz="2400" dirty="0" smtClean="0">
                <a:solidFill>
                  <a:srgbClr val="5B42EE"/>
                </a:solidFill>
              </a:rPr>
              <a:t>与</a:t>
            </a:r>
            <a:r>
              <a:rPr lang="en-US" altLang="zh-CN" sz="2400" dirty="0" err="1">
                <a:solidFill>
                  <a:srgbClr val="5B42EE"/>
                </a:solidFill>
              </a:rPr>
              <a:t>Javascript</a:t>
            </a:r>
            <a:r>
              <a:rPr lang="zh-CN" altLang="en-US" sz="2400" dirty="0">
                <a:solidFill>
                  <a:srgbClr val="5B42EE"/>
                </a:solidFill>
              </a:rPr>
              <a:t>的区别</a:t>
            </a:r>
            <a:r>
              <a:rPr lang="zh-CN" altLang="en-US" sz="2400" dirty="0" smtClean="0">
                <a:solidFill>
                  <a:srgbClr val="5B42EE"/>
                </a:solidFill>
              </a:rPr>
              <a:t>：</a:t>
            </a:r>
            <a:endParaRPr lang="en-US" altLang="zh-CN" sz="2400" dirty="0" smtClean="0">
              <a:solidFill>
                <a:srgbClr val="5B42EE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/>
              <a:t>　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JSON</a:t>
            </a:r>
            <a:r>
              <a:rPr lang="zh-CN" altLang="en-US" sz="2400" dirty="0"/>
              <a:t>中没有变量声明（</a:t>
            </a:r>
            <a:r>
              <a:rPr lang="en-US" altLang="zh-CN" sz="2400" dirty="0"/>
              <a:t>JSON</a:t>
            </a:r>
            <a:r>
              <a:rPr lang="zh-CN" altLang="en-US" sz="2400" dirty="0"/>
              <a:t>中没有变量这个概念）；</a:t>
            </a:r>
          </a:p>
          <a:p>
            <a:pPr marL="0" indent="0">
              <a:buNone/>
            </a:pPr>
            <a:r>
              <a:rPr lang="zh-CN" altLang="en-US" sz="2400" dirty="0"/>
              <a:t>　　　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JSON</a:t>
            </a:r>
            <a:r>
              <a:rPr lang="zh-CN" altLang="en-US" sz="2400" dirty="0"/>
              <a:t>中没有末尾的分号；</a:t>
            </a:r>
          </a:p>
          <a:p>
            <a:pPr marL="0" indent="0">
              <a:buNone/>
            </a:pPr>
            <a:r>
              <a:rPr lang="zh-CN" altLang="en-US" sz="2400" dirty="0"/>
              <a:t>　　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JSON</a:t>
            </a:r>
            <a:r>
              <a:rPr lang="zh-CN" altLang="en-US" sz="2400" dirty="0"/>
              <a:t>的属性上面要加双引号，而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中可加可不加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 4. JSON</a:t>
            </a:r>
            <a:r>
              <a:rPr lang="zh-CN" altLang="en-US" sz="2400" dirty="0"/>
              <a:t>不支持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中特殊的值</a:t>
            </a:r>
            <a:r>
              <a:rPr lang="en-US" altLang="zh-CN" sz="2400" dirty="0"/>
              <a:t>undefined</a:t>
            </a:r>
          </a:p>
          <a:p>
            <a:pPr marL="0" indent="0">
              <a:buNone/>
            </a:pPr>
            <a:r>
              <a:rPr lang="zh-CN" altLang="en-US" sz="2400" dirty="0"/>
              <a:t>　　　</a:t>
            </a:r>
            <a:r>
              <a:rPr lang="en-US" altLang="zh-CN" sz="2400" dirty="0" smtClean="0"/>
              <a:t>5. JSON</a:t>
            </a:r>
            <a:r>
              <a:rPr lang="zh-CN" altLang="en-US" sz="2400" dirty="0"/>
              <a:t>也不支持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中的</a:t>
            </a:r>
            <a:r>
              <a:rPr lang="en-US" altLang="zh-CN" sz="2400" dirty="0"/>
              <a:t>function</a:t>
            </a:r>
          </a:p>
          <a:p>
            <a:pPr marL="723900" indent="-723900">
              <a:buNone/>
            </a:pPr>
            <a:r>
              <a:rPr lang="en-US" altLang="zh-CN" sz="2400" dirty="0" smtClean="0">
                <a:solidFill>
                  <a:srgbClr val="5B42EE"/>
                </a:solidFill>
              </a:rPr>
              <a:t>  </a:t>
            </a:r>
          </a:p>
          <a:p>
            <a:pPr marL="723900" indent="-723900">
              <a:buNone/>
            </a:pPr>
            <a:r>
              <a:rPr lang="en-US" altLang="zh-CN" sz="2400" dirty="0">
                <a:solidFill>
                  <a:srgbClr val="5B42EE"/>
                </a:solidFill>
              </a:rPr>
              <a:t> </a:t>
            </a:r>
            <a:r>
              <a:rPr lang="en-US" altLang="zh-CN" sz="2400" dirty="0" smtClean="0">
                <a:solidFill>
                  <a:srgbClr val="5B42EE"/>
                </a:solidFill>
              </a:rPr>
              <a:t>     JSON</a:t>
            </a:r>
            <a:r>
              <a:rPr lang="zh-CN" altLang="en-US" sz="2400" dirty="0" smtClean="0">
                <a:solidFill>
                  <a:srgbClr val="5B42EE"/>
                </a:solidFill>
              </a:rPr>
              <a:t>中的对象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{"name":"foodoir","age":21}</a:t>
            </a:r>
          </a:p>
          <a:p>
            <a:pPr marL="723900" indent="-723900">
              <a:buNone/>
            </a:pPr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5B42EE"/>
                </a:solidFill>
              </a:rPr>
              <a:t>在</a:t>
            </a:r>
            <a:r>
              <a:rPr lang="en-US" altLang="zh-CN" sz="2400" dirty="0" err="1">
                <a:solidFill>
                  <a:srgbClr val="5B42EE"/>
                </a:solidFill>
              </a:rPr>
              <a:t>Javascript</a:t>
            </a:r>
            <a:r>
              <a:rPr lang="zh-CN" altLang="en-US" sz="2400" dirty="0">
                <a:solidFill>
                  <a:srgbClr val="5B42EE"/>
                </a:solidFill>
              </a:rPr>
              <a:t>中的</a:t>
            </a:r>
            <a:r>
              <a:rPr lang="zh-CN" altLang="en-US" sz="2400" dirty="0" smtClean="0">
                <a:solidFill>
                  <a:srgbClr val="5B42EE"/>
                </a:solidFill>
              </a:rPr>
              <a:t>写法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723900" indent="-72390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 = {"name":"foodoir","age":21};</a:t>
            </a:r>
          </a:p>
          <a:p>
            <a:pPr marL="723900" indent="-723900">
              <a:buNone/>
            </a:pPr>
            <a:r>
              <a:rPr lang="zh-CN" altLang="en-US" sz="2400" dirty="0"/>
              <a:t>或是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 = {name:"foodoir",age:21};</a:t>
            </a:r>
            <a:endParaRPr lang="en-US" altLang="zh-CN" sz="2400" dirty="0">
              <a:solidFill>
                <a:srgbClr val="5B42EE"/>
              </a:solidFill>
            </a:endParaRPr>
          </a:p>
          <a:p>
            <a:pPr marL="723900" indent="-72390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533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630" y="355858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6.6.3</a:t>
            </a:r>
            <a:r>
              <a:rPr lang="zh-CN" altLang="zh-CN" b="1" dirty="0" smtClean="0"/>
              <a:t>使用</a:t>
            </a:r>
            <a:r>
              <a:rPr lang="en-US" altLang="zh-CN" b="1" dirty="0" smtClean="0"/>
              <a:t>JSON</a:t>
            </a:r>
            <a:r>
              <a:rPr lang="zh-CN" altLang="zh-CN" b="1" dirty="0" smtClean="0"/>
              <a:t>语法创建对象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322" y="1465134"/>
            <a:ext cx="10268170" cy="5158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使用</a:t>
            </a:r>
            <a:r>
              <a:rPr lang="en-US" altLang="zh-CN" sz="2400" dirty="0"/>
              <a:t>JSON</a:t>
            </a:r>
            <a:r>
              <a:rPr lang="zh-CN" altLang="zh-CN" sz="2400" dirty="0"/>
              <a:t>语法创建</a:t>
            </a:r>
            <a:r>
              <a:rPr lang="zh-CN" altLang="zh-CN" sz="2400" dirty="0" smtClean="0"/>
              <a:t>对象</a:t>
            </a:r>
            <a:r>
              <a:rPr lang="zh-CN" altLang="en-US" sz="2400" dirty="0" smtClean="0"/>
              <a:t>比较</a:t>
            </a:r>
            <a:r>
              <a:rPr lang="zh-CN" altLang="zh-CN" sz="2400" dirty="0" smtClean="0"/>
              <a:t>简单，</a:t>
            </a:r>
            <a:r>
              <a:rPr lang="zh-CN" altLang="zh-CN" sz="2400" dirty="0"/>
              <a:t>它直接</a:t>
            </a:r>
            <a:r>
              <a:rPr lang="zh-CN" altLang="zh-CN" sz="2400" dirty="0" smtClean="0"/>
              <a:t>获取</a:t>
            </a:r>
            <a:r>
              <a:rPr lang="zh-CN" altLang="en-US" sz="2400" dirty="0" smtClean="0"/>
              <a:t>各</a:t>
            </a:r>
            <a:r>
              <a:rPr lang="en-US" altLang="zh-CN" sz="2400" dirty="0" smtClean="0"/>
              <a:t>JavaScript</a:t>
            </a:r>
            <a:r>
              <a:rPr lang="zh-CN" altLang="zh-CN" sz="2400" dirty="0" smtClean="0"/>
              <a:t>对象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对于旧</a:t>
            </a:r>
            <a:r>
              <a:rPr lang="zh-CN" altLang="zh-CN" sz="2400" dirty="0"/>
              <a:t>版本的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来说，</a:t>
            </a:r>
            <a:r>
              <a:rPr lang="en-US" altLang="zh-CN" sz="2400" dirty="0"/>
              <a:t>JSON</a:t>
            </a:r>
            <a:r>
              <a:rPr lang="zh-CN" altLang="zh-CN" sz="2400" dirty="0"/>
              <a:t>使用它创建对象的方式</a:t>
            </a:r>
            <a:r>
              <a:rPr lang="zh-CN" altLang="zh-CN" sz="2400" dirty="0" smtClean="0"/>
              <a:t>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723900" indent="-723900">
              <a:buNone/>
            </a:pPr>
            <a:endParaRPr lang="zh-CN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86947"/>
              </p:ext>
            </p:extLst>
          </p:nvPr>
        </p:nvGraphicFramePr>
        <p:xfrm>
          <a:off x="1127387" y="2335026"/>
          <a:ext cx="4236183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6183"/>
              </a:tblGrid>
              <a:tr h="20186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//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定义一个函数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function user(</a:t>
                      </a: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name,age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){</a:t>
                      </a: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	this.name=name;</a:t>
                      </a: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	</a:t>
                      </a: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this.age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=age;</a:t>
                      </a: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}</a:t>
                      </a: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//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创建一个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user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对象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var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ur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=new user("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小明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","12");</a:t>
                      </a: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//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输出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user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实例</a:t>
                      </a:r>
                      <a:r>
                        <a:rPr lang="zh-CN" sz="18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的</a:t>
                      </a:r>
                      <a:r>
                        <a:rPr lang="zh-CN" altLang="en-US" sz="18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姓名和年龄</a:t>
                      </a:r>
                      <a:endParaRPr lang="en-US" altLang="zh-CN" sz="1800" b="0" kern="100" dirty="0" smtClean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alert(ur.name);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alert(</a:t>
                      </a:r>
                      <a:r>
                        <a:rPr lang="en-US" altLang="zh-CN" sz="1800" b="0" kern="100" dirty="0" err="1" smtClean="0">
                          <a:solidFill>
                            <a:srgbClr val="5B42EE"/>
                          </a:solidFill>
                          <a:effectLst/>
                        </a:rPr>
                        <a:t>ur.age</a:t>
                      </a:r>
                      <a:r>
                        <a:rPr lang="en-US" altLang="zh-CN" sz="18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);</a:t>
                      </a:r>
                      <a:endParaRPr lang="zh-CN" altLang="zh-CN" sz="1800" b="0" kern="100" dirty="0" smtClean="0">
                        <a:solidFill>
                          <a:srgbClr val="5B42EE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2062" y="5159771"/>
            <a:ext cx="7287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JS1.2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版本以后，创建对象有了一种更快捷的</a:t>
            </a:r>
            <a:r>
              <a:rPr lang="zh-CN" altLang="zh-CN" sz="2400" dirty="0" smtClean="0">
                <a:latin typeface="+mn-ea"/>
                <a:cs typeface="Times New Roman" panose="02020603050405020304" pitchFamily="18" charset="0"/>
              </a:rPr>
              <a:t>语法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63776"/>
              </p:ext>
            </p:extLst>
          </p:nvPr>
        </p:nvGraphicFramePr>
        <p:xfrm>
          <a:off x="1127387" y="5621436"/>
          <a:ext cx="5267960" cy="658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796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var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ur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={"name":'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小明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',"age",'12'};</a:t>
                      </a: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alert(</a:t>
                      </a: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ur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);</a:t>
                      </a: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946" y="259834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6.6.4  </a:t>
            </a:r>
            <a:r>
              <a:rPr lang="zh-CN" altLang="zh-CN" b="1" dirty="0" smtClean="0"/>
              <a:t>使用</a:t>
            </a:r>
            <a:r>
              <a:rPr lang="en-US" altLang="zh-CN" b="1" dirty="0"/>
              <a:t>JSON</a:t>
            </a:r>
            <a:r>
              <a:rPr lang="zh-CN" altLang="zh-CN" b="1" dirty="0"/>
              <a:t>语法创建数组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322" y="1465134"/>
            <a:ext cx="10268170" cy="5158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使用</a:t>
            </a:r>
            <a:r>
              <a:rPr lang="en-US" altLang="zh-CN" sz="2400" dirty="0"/>
              <a:t>JSON</a:t>
            </a:r>
            <a:r>
              <a:rPr lang="zh-CN" altLang="zh-CN" sz="2400" dirty="0"/>
              <a:t>语法创建数组也是非常常见的事，在早期</a:t>
            </a:r>
            <a:r>
              <a:rPr lang="en-US" altLang="zh-CN" sz="2400" dirty="0"/>
              <a:t>JS</a:t>
            </a:r>
            <a:r>
              <a:rPr lang="zh-CN" altLang="zh-CN" sz="2400" dirty="0"/>
              <a:t>语法中，开发者通过如下所示的方式创建数组：</a:t>
            </a:r>
            <a:endParaRPr lang="en-US" altLang="zh-CN" sz="2400" dirty="0" smtClean="0"/>
          </a:p>
          <a:p>
            <a:pPr marL="723900" indent="-723900">
              <a:buNone/>
            </a:pPr>
            <a:endParaRPr lang="zh-CN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45833"/>
              </p:ext>
            </p:extLst>
          </p:nvPr>
        </p:nvGraphicFramePr>
        <p:xfrm>
          <a:off x="1127387" y="2335026"/>
          <a:ext cx="3117067" cy="2018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7067"/>
              </a:tblGrid>
              <a:tr h="2018610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首先创建数组对象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=new Array();</a:t>
                      </a:r>
                      <a:endParaRPr lang="zh-CN" altLang="zh-CN" sz="2000" b="0" kern="1200" dirty="0" smtClean="0">
                        <a:solidFill>
                          <a:srgbClr val="5B42E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为数组元素赋值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[0]='1';</a:t>
                      </a:r>
                      <a:endParaRPr lang="zh-CN" altLang="zh-CN" sz="2000" b="0" kern="1200" dirty="0" smtClean="0">
                        <a:solidFill>
                          <a:srgbClr val="5B42E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]=‘2';</a:t>
                      </a:r>
                      <a:endParaRPr lang="zh-CN" sz="2000" b="0" kern="100" dirty="0">
                        <a:solidFill>
                          <a:srgbClr val="5B42EE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2062" y="4294718"/>
            <a:ext cx="796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/>
              <a:t>但如果使用</a:t>
            </a:r>
            <a:r>
              <a:rPr lang="en-US" altLang="zh-CN" sz="2400" dirty="0"/>
              <a:t>JSON</a:t>
            </a:r>
            <a:r>
              <a:rPr lang="zh-CN" altLang="zh-CN" sz="2400" dirty="0"/>
              <a:t>语法时，则可以通过如下方式创建数组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76616"/>
              </p:ext>
            </p:extLst>
          </p:nvPr>
        </p:nvGraphicFramePr>
        <p:xfrm>
          <a:off x="1127387" y="4934850"/>
          <a:ext cx="5267960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796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语法创建数组</a:t>
                      </a:r>
                    </a:p>
                    <a:p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=['1','2'];</a:t>
                      </a:r>
                      <a:endParaRPr lang="zh-CN" sz="2000" b="0" kern="100" dirty="0">
                        <a:solidFill>
                          <a:srgbClr val="5B42EE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322" y="144334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6.6.5  </a:t>
            </a:r>
            <a:r>
              <a:rPr lang="en-US" altLang="zh-CN" b="1" dirty="0"/>
              <a:t>Java</a:t>
            </a:r>
            <a:r>
              <a:rPr lang="zh-CN" altLang="zh-CN" b="1" dirty="0"/>
              <a:t>对</a:t>
            </a:r>
            <a:r>
              <a:rPr lang="en-US" altLang="zh-CN" b="1" dirty="0"/>
              <a:t>JSON</a:t>
            </a:r>
            <a:r>
              <a:rPr lang="zh-CN" altLang="zh-CN" b="1" dirty="0"/>
              <a:t>的支持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322" y="1465134"/>
            <a:ext cx="10268170" cy="59372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Java</a:t>
            </a:r>
            <a:r>
              <a:rPr lang="zh-CN" altLang="zh-CN" sz="2400" dirty="0"/>
              <a:t>的</a:t>
            </a:r>
            <a:r>
              <a:rPr lang="en-US" altLang="zh-CN" sz="2400" dirty="0"/>
              <a:t>JSON</a:t>
            </a:r>
            <a:r>
              <a:rPr lang="zh-CN" altLang="zh-CN" sz="2400" dirty="0"/>
              <a:t>支持主要依赖于</a:t>
            </a:r>
            <a:r>
              <a:rPr lang="en-US" altLang="zh-CN" sz="2400" dirty="0" err="1">
                <a:solidFill>
                  <a:srgbClr val="5B42EE"/>
                </a:solidFill>
              </a:rPr>
              <a:t>JSONArray</a:t>
            </a:r>
            <a:r>
              <a:rPr lang="zh-CN" altLang="zh-CN" sz="2400" dirty="0"/>
              <a:t>、</a:t>
            </a:r>
            <a:r>
              <a:rPr lang="en-US" altLang="zh-CN" sz="2400" dirty="0" err="1">
                <a:solidFill>
                  <a:srgbClr val="5B42EE"/>
                </a:solidFill>
              </a:rPr>
              <a:t>JSONObject</a:t>
            </a:r>
            <a:r>
              <a:rPr lang="zh-CN" altLang="zh-CN" sz="2400" dirty="0"/>
              <a:t>两个类。其中</a:t>
            </a:r>
            <a:r>
              <a:rPr lang="en-US" altLang="zh-CN" sz="2400" dirty="0" err="1"/>
              <a:t>JSONArray</a:t>
            </a:r>
            <a:r>
              <a:rPr lang="zh-CN" altLang="zh-CN" sz="2400" dirty="0"/>
              <a:t>代表一个数组，它可</a:t>
            </a:r>
            <a:r>
              <a:rPr lang="zh-CN" altLang="zh-CN" sz="2400" dirty="0" smtClean="0"/>
              <a:t>完成</a:t>
            </a:r>
            <a:r>
              <a:rPr lang="en-US" altLang="zh-CN" sz="2400" dirty="0" smtClean="0"/>
              <a:t>Java</a:t>
            </a:r>
            <a:r>
              <a:rPr lang="zh-CN" altLang="zh-CN" sz="2400" dirty="0"/>
              <a:t>集合（集合元素可以是对象）与</a:t>
            </a:r>
            <a:r>
              <a:rPr lang="en-US" altLang="zh-CN" sz="2400" dirty="0"/>
              <a:t>JSON</a:t>
            </a:r>
            <a:r>
              <a:rPr lang="zh-CN" altLang="zh-CN" sz="2400" dirty="0"/>
              <a:t>字符串之间的相互转换；</a:t>
            </a:r>
            <a:r>
              <a:rPr lang="en-US" altLang="zh-CN" sz="2400" dirty="0" err="1"/>
              <a:t>JSONObject</a:t>
            </a:r>
            <a:r>
              <a:rPr lang="zh-CN" altLang="zh-CN" sz="2400" dirty="0"/>
              <a:t>代表一个</a:t>
            </a:r>
            <a:r>
              <a:rPr lang="en-US" altLang="zh-CN" sz="2400" dirty="0"/>
              <a:t>JSON</a:t>
            </a:r>
            <a:r>
              <a:rPr lang="zh-CN" altLang="zh-CN" sz="2400" dirty="0"/>
              <a:t>对象，它可完成</a:t>
            </a:r>
            <a:r>
              <a:rPr lang="en-US" altLang="zh-CN" sz="2400" dirty="0"/>
              <a:t>Java</a:t>
            </a:r>
            <a:r>
              <a:rPr lang="zh-CN" altLang="zh-CN" sz="2400" dirty="0"/>
              <a:t>对象与</a:t>
            </a:r>
            <a:r>
              <a:rPr lang="en-US" altLang="zh-CN" sz="2400" dirty="0"/>
              <a:t>JSON</a:t>
            </a:r>
            <a:r>
              <a:rPr lang="zh-CN" altLang="zh-CN" sz="2400" dirty="0"/>
              <a:t>字符串之间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相互</a:t>
            </a:r>
            <a:r>
              <a:rPr lang="zh-CN" altLang="zh-CN" sz="2400" dirty="0" smtClean="0"/>
              <a:t>转换</a:t>
            </a:r>
            <a:r>
              <a:rPr lang="zh-CN" altLang="zh-CN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Android</a:t>
            </a:r>
            <a:r>
              <a:rPr lang="zh-CN" altLang="zh-CN" sz="2400" dirty="0"/>
              <a:t>系统中，内置了对</a:t>
            </a:r>
            <a:r>
              <a:rPr lang="en-US" altLang="zh-CN" sz="2400" dirty="0"/>
              <a:t>JSON</a:t>
            </a:r>
            <a:r>
              <a:rPr lang="zh-CN" altLang="zh-CN" sz="2400" dirty="0"/>
              <a:t>的支持，在</a:t>
            </a:r>
            <a:r>
              <a:rPr lang="en-US" altLang="zh-CN" sz="2400" dirty="0"/>
              <a:t>Android SDK</a:t>
            </a:r>
            <a:r>
              <a:rPr lang="zh-CN" altLang="zh-CN" sz="2400" dirty="0"/>
              <a:t>的</a:t>
            </a:r>
            <a:r>
              <a:rPr lang="en-US" altLang="zh-CN" sz="2400" dirty="0" err="1">
                <a:solidFill>
                  <a:srgbClr val="5B42EE"/>
                </a:solidFill>
              </a:rPr>
              <a:t>org.json</a:t>
            </a:r>
            <a:r>
              <a:rPr lang="zh-CN" altLang="zh-CN" sz="2400" dirty="0"/>
              <a:t>包下</a:t>
            </a:r>
            <a:r>
              <a:rPr lang="zh-CN" altLang="zh-CN" sz="2400" dirty="0"/>
              <a:t>提供了</a:t>
            </a:r>
            <a:r>
              <a:rPr lang="en-US" altLang="zh-CN" sz="2400" dirty="0" err="1"/>
              <a:t>JSONArray</a:t>
            </a:r>
            <a:r>
              <a:rPr lang="zh-CN" altLang="zh-CN" sz="2400" dirty="0"/>
              <a:t>、</a:t>
            </a:r>
            <a:r>
              <a:rPr lang="en-US" altLang="zh-CN" sz="2400" dirty="0" err="1" smtClean="0"/>
              <a:t>JSONObject</a:t>
            </a:r>
            <a:r>
              <a:rPr lang="zh-CN" altLang="zh-CN" sz="2400" dirty="0" smtClean="0"/>
              <a:t>等</a:t>
            </a:r>
            <a:r>
              <a:rPr lang="zh-CN" altLang="zh-CN" sz="2400" dirty="0"/>
              <a:t>类，通过这些类即可完成</a:t>
            </a:r>
            <a:r>
              <a:rPr lang="en-US" altLang="zh-CN" sz="2400" dirty="0"/>
              <a:t>JSON</a:t>
            </a:r>
            <a:r>
              <a:rPr lang="zh-CN" altLang="zh-CN" sz="2400" dirty="0"/>
              <a:t>字符串与</a:t>
            </a:r>
            <a:r>
              <a:rPr lang="en-US" altLang="zh-CN" sz="2400" dirty="0" err="1"/>
              <a:t>JSONArray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JSONObject</a:t>
            </a:r>
            <a:r>
              <a:rPr lang="zh-CN" altLang="zh-CN" sz="2400" dirty="0"/>
              <a:t>之间的转换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zh-CN" sz="2400" dirty="0"/>
          </a:p>
          <a:p>
            <a:pPr marL="723900" indent="-723900">
              <a:lnSpc>
                <a:spcPct val="120000"/>
              </a:lnSpc>
              <a:buNone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226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55967"/>
            <a:ext cx="8429231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4863" indent="-804863">
              <a:spcBef>
                <a:spcPts val="0"/>
              </a:spcBef>
              <a:buNone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org.json.JSONArray;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org.json.JSONException;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org.json.JSONObject;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MainActivity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AppCompatActivity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onCreate(Bundle savedInstanceState)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.onCreate(savedInstanceState);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setContentView(R.layout.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activity_main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InputStreamReader isr =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4863" indent="-804863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InputStreamReader(getAssets().open(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"abc.json"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BufferedReader br 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BufferedReader(isr);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String line;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StringBuilder bulider 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((line = br.readLine()) !=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bulider.append(line);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B42E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JSONObject root 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JSONObject(bulider.toString())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 = 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+root.getString(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B42E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JSONArray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array=root.getJSONArray(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"languages"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;i&lt;array.length(); i++)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JSONObject lan=array.getJSONObject(i);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"---------------------"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 = 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+lan.getInt(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System.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"ide = 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+lan.getString(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{</a:t>
            </a:r>
            <a:endParaRPr lang="zh-CN" altLang="zh-CN" sz="16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83458" y="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6.6.6  </a:t>
            </a:r>
            <a:r>
              <a:rPr lang="en-US" altLang="zh-CN" sz="2400" dirty="0"/>
              <a:t>JSON</a:t>
            </a:r>
            <a:r>
              <a:rPr lang="zh-CN" altLang="zh-CN" sz="2400" dirty="0"/>
              <a:t>解析</a:t>
            </a:r>
            <a:r>
              <a:rPr lang="zh-CN" altLang="zh-CN" sz="2400" dirty="0" smtClean="0"/>
              <a:t>案例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org.json</a:t>
            </a:r>
            <a:r>
              <a:rPr lang="zh-CN" altLang="en-US" sz="2400" dirty="0" smtClean="0"/>
              <a:t>包</a:t>
            </a:r>
            <a:r>
              <a:rPr lang="en-US" altLang="zh-CN" sz="2400" dirty="0" smtClean="0"/>
              <a:t>)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endParaRPr lang="zh-CN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809798" y="7020"/>
            <a:ext cx="419018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“cat”: “it”</a:t>
            </a:r>
            <a:endParaRPr lang="en-US" altLang="zh-CN" sz="1400" dirty="0"/>
          </a:p>
          <a:p>
            <a:r>
              <a:rPr lang="en-US" altLang="zh-CN" sz="1400" dirty="0" smtClean="0"/>
              <a:t>     </a:t>
            </a:r>
            <a:r>
              <a:rPr lang="en-US" altLang="zh-CN" sz="1400" dirty="0"/>
              <a:t>"languages":[</a:t>
            </a:r>
            <a:endParaRPr lang="zh-CN" altLang="zh-CN" sz="1400" dirty="0"/>
          </a:p>
          <a:p>
            <a:pPr indent="725488"/>
            <a:r>
              <a:rPr lang="en-US" altLang="zh-CN" sz="1400" dirty="0" smtClean="0"/>
              <a:t>  {"</a:t>
            </a:r>
            <a:r>
              <a:rPr lang="en-US" altLang="zh-CN" sz="1400" dirty="0"/>
              <a:t>id":1,"ide":"Eclipse","name":"Java"},</a:t>
            </a:r>
            <a:endParaRPr lang="zh-CN" altLang="zh-CN" sz="1400" dirty="0"/>
          </a:p>
          <a:p>
            <a:pPr indent="725488"/>
            <a:r>
              <a:rPr lang="en-US" altLang="zh-CN" sz="1400" dirty="0" smtClean="0"/>
              <a:t> </a:t>
            </a:r>
            <a:r>
              <a:rPr lang="en-US" altLang="zh-CN" sz="1400" dirty="0"/>
              <a:t>{"id":2,"ide":"Xcode","name":"Swift"},</a:t>
            </a:r>
            <a:endParaRPr lang="zh-CN" altLang="zh-CN" sz="1400" dirty="0"/>
          </a:p>
          <a:p>
            <a:pPr indent="725488"/>
            <a:r>
              <a:rPr lang="en-US" altLang="zh-CN" sz="1400" dirty="0" smtClean="0"/>
              <a:t> </a:t>
            </a:r>
            <a:r>
              <a:rPr lang="en-US" altLang="zh-CN" sz="1400" dirty="0"/>
              <a:t>{"id":3,"ide":"Visual </a:t>
            </a:r>
            <a:r>
              <a:rPr lang="en-US" altLang="zh-CN" sz="1400" dirty="0" err="1"/>
              <a:t>Studio","name":"C</a:t>
            </a:r>
            <a:r>
              <a:rPr lang="en-US" altLang="zh-CN" sz="1400" dirty="0"/>
              <a:t>#"}</a:t>
            </a:r>
            <a:endParaRPr lang="zh-CN" altLang="zh-CN" sz="1400" dirty="0"/>
          </a:p>
          <a:p>
            <a:pPr indent="265113"/>
            <a:r>
              <a:rPr lang="en-US" altLang="zh-CN" sz="1400" dirty="0" smtClean="0"/>
              <a:t>],</a:t>
            </a:r>
          </a:p>
          <a:p>
            <a:pPr indent="265113"/>
            <a:r>
              <a:rPr lang="en-US" altLang="zh-CN" sz="1400" dirty="0" smtClean="0"/>
              <a:t>  </a:t>
            </a:r>
            <a:r>
              <a:rPr lang="en-US" altLang="zh-CN" sz="1400" dirty="0"/>
              <a:t>"pop": true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95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830</TotalTime>
  <Words>811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方正姚体</vt:lpstr>
      <vt:lpstr>华文新魏</vt:lpstr>
      <vt:lpstr>宋体</vt:lpstr>
      <vt:lpstr>Arial</vt:lpstr>
      <vt:lpstr>Consolas</vt:lpstr>
      <vt:lpstr>Times New Roman</vt:lpstr>
      <vt:lpstr>Trebuchet MS</vt:lpstr>
      <vt:lpstr>Wingdings</vt:lpstr>
      <vt:lpstr>Wingdings 3</vt:lpstr>
      <vt:lpstr>平面</vt:lpstr>
      <vt:lpstr>第六章 Android数据存储</vt:lpstr>
      <vt:lpstr>PowerPoint 演示文稿</vt:lpstr>
      <vt:lpstr>6.6.1  JSON简介</vt:lpstr>
      <vt:lpstr>6.6.2 JSON的基础结构</vt:lpstr>
      <vt:lpstr>6.6.2 与JavaScript的比较</vt:lpstr>
      <vt:lpstr>6.6.3使用JSON语法创建对象</vt:lpstr>
      <vt:lpstr>6.6.4  使用JSON语法创建数组 </vt:lpstr>
      <vt:lpstr>6.6.5  Java对JSON的支持 </vt:lpstr>
      <vt:lpstr>6.6.6  JSON解析案例(使用org.json包) </vt:lpstr>
      <vt:lpstr>6.6.5  Java对JSON的支持 </vt:lpstr>
      <vt:lpstr>6.6.6  JSON解析案例(使用Gson包)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和JSON</dc:title>
  <dc:creator>江西理工大学</dc:creator>
  <cp:lastModifiedBy>江西理工大学</cp:lastModifiedBy>
  <cp:revision>116</cp:revision>
  <dcterms:created xsi:type="dcterms:W3CDTF">2018-04-27T05:00:04Z</dcterms:created>
  <dcterms:modified xsi:type="dcterms:W3CDTF">2018-08-23T02:19:29Z</dcterms:modified>
</cp:coreProperties>
</file>