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95" r:id="rId4"/>
    <p:sldId id="258" r:id="rId5"/>
    <p:sldId id="296" r:id="rId6"/>
    <p:sldId id="298" r:id="rId7"/>
    <p:sldId id="261" r:id="rId8"/>
    <p:sldId id="299" r:id="rId9"/>
    <p:sldId id="300" r:id="rId10"/>
    <p:sldId id="301" r:id="rId11"/>
    <p:sldId id="262" r:id="rId12"/>
    <p:sldId id="292" r:id="rId13"/>
    <p:sldId id="297" r:id="rId14"/>
    <p:sldId id="302" r:id="rId15"/>
    <p:sldId id="303" r:id="rId16"/>
    <p:sldId id="290"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61" d="100"/>
          <a:sy n="61" d="100"/>
        </p:scale>
        <p:origin x="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F1050295-BABC-427A-95FA-F6512D2F042C}"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1727BBF8-C90B-4253-B9DC-20AC36DD13CE}" type="slidenum">
              <a:rPr lang="zh-CN" altLang="en-US" smtClean="0"/>
              <a:pPr/>
              <a:t>‹#›</a:t>
            </a:fld>
            <a:endParaRPr lang="en-US" altLang="zh-CN"/>
          </a:p>
        </p:txBody>
      </p:sp>
    </p:spTree>
    <p:extLst>
      <p:ext uri="{BB962C8B-B14F-4D97-AF65-F5344CB8AC3E}">
        <p14:creationId xmlns:p14="http://schemas.microsoft.com/office/powerpoint/2010/main" val="180640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268B8C6-1C9A-4389-8EA2-6DD51BADC7F1}" type="slidenum">
              <a:rPr lang="zh-CN" altLang="en-US" smtClean="0"/>
              <a:pPr/>
              <a:t>‹#›</a:t>
            </a:fld>
            <a:endParaRPr lang="en-US" altLang="zh-CN"/>
          </a:p>
        </p:txBody>
      </p:sp>
    </p:spTree>
    <p:extLst>
      <p:ext uri="{BB962C8B-B14F-4D97-AF65-F5344CB8AC3E}">
        <p14:creationId xmlns:p14="http://schemas.microsoft.com/office/powerpoint/2010/main" val="415978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268B8C6-1C9A-4389-8EA2-6DD51BADC7F1}" type="slidenum">
              <a:rPr lang="zh-CN" altLang="en-US" smtClean="0"/>
              <a:pPr/>
              <a:t>‹#›</a:t>
            </a:fld>
            <a:endParaRPr lang="en-US" altLang="zh-C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656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268B8C6-1C9A-4389-8EA2-6DD51BADC7F1}" type="slidenum">
              <a:rPr lang="zh-CN" altLang="en-US" smtClean="0"/>
              <a:pPr/>
              <a:t>‹#›</a:t>
            </a:fld>
            <a:endParaRPr lang="en-US" altLang="zh-CN"/>
          </a:p>
        </p:txBody>
      </p:sp>
    </p:spTree>
    <p:extLst>
      <p:ext uri="{BB962C8B-B14F-4D97-AF65-F5344CB8AC3E}">
        <p14:creationId xmlns:p14="http://schemas.microsoft.com/office/powerpoint/2010/main" val="19111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268B8C6-1C9A-4389-8EA2-6DD51BADC7F1}" type="slidenum">
              <a:rPr lang="zh-CN" altLang="en-US" smtClean="0"/>
              <a:pPr/>
              <a:t>‹#›</a:t>
            </a:fld>
            <a:endParaRPr lang="en-US" altLang="zh-C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40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268B8C6-1C9A-4389-8EA2-6DD51BADC7F1}" type="slidenum">
              <a:rPr lang="zh-CN" altLang="en-US" smtClean="0"/>
              <a:pPr/>
              <a:t>‹#›</a:t>
            </a:fld>
            <a:endParaRPr lang="en-US" altLang="zh-CN"/>
          </a:p>
        </p:txBody>
      </p:sp>
    </p:spTree>
    <p:extLst>
      <p:ext uri="{BB962C8B-B14F-4D97-AF65-F5344CB8AC3E}">
        <p14:creationId xmlns:p14="http://schemas.microsoft.com/office/powerpoint/2010/main" val="201047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9ED0F99-9E79-48AF-84CD-76D1FED861B5}"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D8EDACE-8AE8-4526-A52C-52834B2B96B0}" type="slidenum">
              <a:rPr lang="zh-CN" altLang="en-US" smtClean="0"/>
              <a:pPr/>
              <a:t>‹#›</a:t>
            </a:fld>
            <a:endParaRPr lang="en-US" altLang="zh-CN"/>
          </a:p>
        </p:txBody>
      </p:sp>
    </p:spTree>
    <p:extLst>
      <p:ext uri="{BB962C8B-B14F-4D97-AF65-F5344CB8AC3E}">
        <p14:creationId xmlns:p14="http://schemas.microsoft.com/office/powerpoint/2010/main" val="2196117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23C7603E-903E-4213-B0F5-E95D5B788FE2}"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A58717C-0506-4C17-97C7-4D831D7E5B21}" type="slidenum">
              <a:rPr lang="zh-CN" altLang="en-US" smtClean="0"/>
              <a:pPr/>
              <a:t>‹#›</a:t>
            </a:fld>
            <a:endParaRPr lang="en-US" altLang="zh-CN"/>
          </a:p>
        </p:txBody>
      </p:sp>
    </p:spTree>
    <p:extLst>
      <p:ext uri="{BB962C8B-B14F-4D97-AF65-F5344CB8AC3E}">
        <p14:creationId xmlns:p14="http://schemas.microsoft.com/office/powerpoint/2010/main" val="148765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6795EB7D-A69A-4036-A153-8BAFB8177A0A}"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9B5537-8FAF-4C08-AE2E-CEF6D83FA618}" type="slidenum">
              <a:rPr lang="zh-CN" altLang="en-US" smtClean="0"/>
              <a:pPr/>
              <a:t>‹#›</a:t>
            </a:fld>
            <a:endParaRPr lang="en-US" altLang="zh-CN"/>
          </a:p>
        </p:txBody>
      </p:sp>
    </p:spTree>
    <p:extLst>
      <p:ext uri="{BB962C8B-B14F-4D97-AF65-F5344CB8AC3E}">
        <p14:creationId xmlns:p14="http://schemas.microsoft.com/office/powerpoint/2010/main" val="241727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F7DEE342-638C-40DE-A05D-B04368A822F6}" type="datetimeFigureOut">
              <a:rPr lang="zh-CN" altLang="en-US" smtClean="0"/>
              <a:pPr>
                <a:defRPr/>
              </a:pPr>
              <a:t>2018/8/20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D753EFD8-65DB-463D-8224-D470F6A7CD2F}" type="slidenum">
              <a:rPr lang="zh-CN" altLang="en-US" smtClean="0"/>
              <a:pPr/>
              <a:t>‹#›</a:t>
            </a:fld>
            <a:endParaRPr lang="en-US" altLang="zh-CN"/>
          </a:p>
        </p:txBody>
      </p:sp>
    </p:spTree>
    <p:extLst>
      <p:ext uri="{BB962C8B-B14F-4D97-AF65-F5344CB8AC3E}">
        <p14:creationId xmlns:p14="http://schemas.microsoft.com/office/powerpoint/2010/main" val="205302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C9EE9659-1408-49DA-8C18-2FE2D5B76F9F}" type="datetimeFigureOut">
              <a:rPr lang="zh-CN" altLang="en-US" smtClean="0"/>
              <a:pPr>
                <a:defRPr/>
              </a:pPr>
              <a:t>2018/8/20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0187A8C4-7CBA-4786-9158-BDBE44BE1A32}" type="slidenum">
              <a:rPr lang="zh-CN" altLang="en-US" smtClean="0"/>
              <a:pPr/>
              <a:t>‹#›</a:t>
            </a:fld>
            <a:endParaRPr lang="en-US" altLang="zh-CN"/>
          </a:p>
        </p:txBody>
      </p:sp>
    </p:spTree>
    <p:extLst>
      <p:ext uri="{BB962C8B-B14F-4D97-AF65-F5344CB8AC3E}">
        <p14:creationId xmlns:p14="http://schemas.microsoft.com/office/powerpoint/2010/main" val="141587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32D4A8AA-2FA5-43C9-9D8B-4449E23BD31E}" type="datetimeFigureOut">
              <a:rPr lang="zh-CN" altLang="en-US" smtClean="0"/>
              <a:pPr>
                <a:defRPr/>
              </a:pPr>
              <a:t>2018/8/20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7D89C0E-A643-47FD-9257-6B723E43C3F4}" type="slidenum">
              <a:rPr lang="zh-CN" altLang="en-US" smtClean="0"/>
              <a:pPr/>
              <a:t>‹#›</a:t>
            </a:fld>
            <a:endParaRPr lang="en-US" altLang="zh-CN"/>
          </a:p>
        </p:txBody>
      </p:sp>
    </p:spTree>
    <p:extLst>
      <p:ext uri="{BB962C8B-B14F-4D97-AF65-F5344CB8AC3E}">
        <p14:creationId xmlns:p14="http://schemas.microsoft.com/office/powerpoint/2010/main" val="311853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49A540CB-2C3E-4A9D-93DD-C83D0DA42EF8}" type="datetimeFigureOut">
              <a:rPr lang="zh-CN" altLang="en-US" smtClean="0"/>
              <a:pPr>
                <a:defRPr/>
              </a:pPr>
              <a:t>2018/8/20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3A3662BE-761A-45FE-B78E-13326ED2550B}" type="slidenum">
              <a:rPr lang="zh-CN" altLang="en-US" smtClean="0"/>
              <a:pPr/>
              <a:t>‹#›</a:t>
            </a:fld>
            <a:endParaRPr lang="en-US" altLang="zh-CN"/>
          </a:p>
        </p:txBody>
      </p:sp>
    </p:spTree>
    <p:extLst>
      <p:ext uri="{BB962C8B-B14F-4D97-AF65-F5344CB8AC3E}">
        <p14:creationId xmlns:p14="http://schemas.microsoft.com/office/powerpoint/2010/main" val="385046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01FE508-2881-4C3F-8690-9DE287D5EF22}" type="datetimeFigureOut">
              <a:rPr lang="zh-CN" altLang="en-US" smtClean="0"/>
              <a:pPr>
                <a:defRPr/>
              </a:pPr>
              <a:t>2018/8/20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89ECBF69-6C0D-4842-A0AF-5F907EA13FEF}" type="slidenum">
              <a:rPr lang="zh-CN" altLang="en-US" smtClean="0"/>
              <a:pPr/>
              <a:t>‹#›</a:t>
            </a:fld>
            <a:endParaRPr lang="en-US" altLang="zh-CN"/>
          </a:p>
        </p:txBody>
      </p:sp>
    </p:spTree>
    <p:extLst>
      <p:ext uri="{BB962C8B-B14F-4D97-AF65-F5344CB8AC3E}">
        <p14:creationId xmlns:p14="http://schemas.microsoft.com/office/powerpoint/2010/main" val="18530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EADDE4B1-816F-43B9-8117-B1C66E184254}" type="datetimeFigureOut">
              <a:rPr lang="zh-CN" altLang="en-US" smtClean="0"/>
              <a:pPr>
                <a:defRPr/>
              </a:pPr>
              <a:t>2018/8/20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04ED0551-E7F6-4512-B865-73DB5E42211B}" type="slidenum">
              <a:rPr lang="zh-CN" altLang="en-US" smtClean="0"/>
              <a:pPr/>
              <a:t>‹#›</a:t>
            </a:fld>
            <a:endParaRPr lang="en-US" altLang="zh-CN"/>
          </a:p>
        </p:txBody>
      </p:sp>
    </p:spTree>
    <p:extLst>
      <p:ext uri="{BB962C8B-B14F-4D97-AF65-F5344CB8AC3E}">
        <p14:creationId xmlns:p14="http://schemas.microsoft.com/office/powerpoint/2010/main" val="68198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6B8D0E6B-057F-496A-8320-9859FC4ACCC9}" type="datetimeFigureOut">
              <a:rPr lang="zh-CN" altLang="en-US" smtClean="0"/>
              <a:pPr>
                <a:defRPr/>
              </a:pPr>
              <a:t>2018/8/20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C5F29E9-9B5A-4466-BABD-9293D0B0703F}" type="slidenum">
              <a:rPr lang="zh-CN" altLang="en-US" smtClean="0"/>
              <a:pPr/>
              <a:t>‹#›</a:t>
            </a:fld>
            <a:endParaRPr lang="en-US" altLang="zh-CN"/>
          </a:p>
        </p:txBody>
      </p:sp>
    </p:spTree>
    <p:extLst>
      <p:ext uri="{BB962C8B-B14F-4D97-AF65-F5344CB8AC3E}">
        <p14:creationId xmlns:p14="http://schemas.microsoft.com/office/powerpoint/2010/main" val="100111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71F8854-08A1-4976-93B1-A3D88C53A8D2}" type="datetimeFigureOut">
              <a:rPr lang="zh-CN" altLang="en-US" smtClean="0"/>
              <a:pPr>
                <a:defRPr/>
              </a:pPr>
              <a:t>2018/8/20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68B8C6-1C9A-4389-8EA2-6DD51BADC7F1}" type="slidenum">
              <a:rPr lang="zh-CN" altLang="en-US" smtClean="0"/>
              <a:pPr/>
              <a:t>‹#›</a:t>
            </a:fld>
            <a:endParaRPr lang="en-US" altLang="zh-CN"/>
          </a:p>
        </p:txBody>
      </p:sp>
    </p:spTree>
    <p:extLst>
      <p:ext uri="{BB962C8B-B14F-4D97-AF65-F5344CB8AC3E}">
        <p14:creationId xmlns:p14="http://schemas.microsoft.com/office/powerpoint/2010/main" val="2394349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lang="zh-CN" altLang="en-US" dirty="0" smtClean="0"/>
              <a:t>第四章 </a:t>
            </a:r>
            <a:r>
              <a:rPr lang="en-US" altLang="zh-CN" dirty="0" smtClean="0"/>
              <a:t>Android</a:t>
            </a:r>
            <a:r>
              <a:rPr lang="zh-CN" altLang="en-US" dirty="0" smtClean="0"/>
              <a:t>事件处理</a:t>
            </a:r>
          </a:p>
        </p:txBody>
      </p:sp>
      <p:sp>
        <p:nvSpPr>
          <p:cNvPr id="13314"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567" y="1364176"/>
            <a:ext cx="8596668" cy="3880773"/>
          </a:xfrm>
        </p:spPr>
        <p:txBody>
          <a:bodyPr>
            <a:normAutofit/>
          </a:bodyPr>
          <a:lstStyle/>
          <a:p>
            <a:r>
              <a:rPr lang="zh-CN" altLang="zh-CN" sz="2000" dirty="0"/>
              <a:t>在上述代码中，通过自定义一个</a:t>
            </a:r>
            <a:r>
              <a:rPr lang="en-US" altLang="zh-CN" sz="2000" dirty="0" err="1"/>
              <a:t>testButton</a:t>
            </a:r>
            <a:r>
              <a:rPr lang="zh-CN" altLang="zh-CN" sz="2000" dirty="0"/>
              <a:t>类继承</a:t>
            </a:r>
            <a:r>
              <a:rPr lang="en-US" altLang="zh-CN" sz="2000" dirty="0"/>
              <a:t>Button</a:t>
            </a:r>
            <a:r>
              <a:rPr lang="zh-CN" altLang="zh-CN" sz="2000" dirty="0"/>
              <a:t>类，然后重写了该类的</a:t>
            </a:r>
            <a:r>
              <a:rPr lang="en-US" altLang="zh-CN" sz="2000" dirty="0" err="1"/>
              <a:t>onTouchEvent</a:t>
            </a:r>
            <a:r>
              <a:rPr lang="zh-CN" altLang="zh-CN" sz="2000" dirty="0"/>
              <a:t>方法来负责处理按钮上的键盘事件。</a:t>
            </a:r>
          </a:p>
          <a:p>
            <a:r>
              <a:rPr lang="zh-CN" altLang="zh-CN" sz="2000" dirty="0"/>
              <a:t>布局文件中使用了这个自定义</a:t>
            </a:r>
            <a:r>
              <a:rPr lang="en-US" altLang="zh-CN" sz="2000" dirty="0"/>
              <a:t>View</a:t>
            </a:r>
            <a:r>
              <a:rPr lang="zh-CN" altLang="zh-CN" sz="2000" dirty="0"/>
              <a:t>，具体代码如下所示。</a:t>
            </a:r>
            <a:endParaRPr lang="zh-CN" altLang="en-US" sz="2000" dirty="0"/>
          </a:p>
        </p:txBody>
      </p:sp>
      <p:sp>
        <p:nvSpPr>
          <p:cNvPr id="4" name="标题 1"/>
          <p:cNvSpPr>
            <a:spLocks noGrp="1"/>
          </p:cNvSpPr>
          <p:nvPr>
            <p:ph type="title"/>
          </p:nvPr>
        </p:nvSpPr>
        <p:spPr>
          <a:xfrm>
            <a:off x="677334" y="382589"/>
            <a:ext cx="8596668" cy="1320800"/>
          </a:xfrm>
        </p:spPr>
        <p:txBody>
          <a:bodyPr/>
          <a:lstStyle/>
          <a:p>
            <a:r>
              <a:rPr lang="en-US" altLang="en-US" dirty="0" smtClean="0">
                <a:latin typeface="华文新魏" panose="02010800040101010101" pitchFamily="2" charset="-122"/>
                <a:ea typeface="华文新魏" panose="02010800040101010101" pitchFamily="2" charset="-122"/>
              </a:rPr>
              <a:t>4.3 </a:t>
            </a:r>
            <a:r>
              <a:rPr lang="en-US" altLang="en-US" dirty="0" err="1" smtClean="0">
                <a:latin typeface="华文新魏" panose="02010800040101010101" pitchFamily="2" charset="-122"/>
                <a:ea typeface="华文新魏" panose="02010800040101010101" pitchFamily="2" charset="-122"/>
              </a:rPr>
              <a:t>基于回调的事件处理</a:t>
            </a:r>
            <a:endParaRPr lang="zh-CN" altLang="en-US" dirty="0" smtClean="0">
              <a:latin typeface="华文新魏" panose="02010800040101010101" pitchFamily="2" charset="-122"/>
              <a:ea typeface="华文新魏" panose="02010800040101010101" pitchFamily="2" charset="-122"/>
            </a:endParaRPr>
          </a:p>
        </p:txBody>
      </p:sp>
      <p:sp>
        <p:nvSpPr>
          <p:cNvPr id="5" name="矩形 4"/>
          <p:cNvSpPr/>
          <p:nvPr/>
        </p:nvSpPr>
        <p:spPr>
          <a:xfrm>
            <a:off x="1293487" y="2684976"/>
            <a:ext cx="7364362" cy="3753079"/>
          </a:xfrm>
          <a:prstGeom prst="rect">
            <a:avLst/>
          </a:prstGeom>
          <a:ln>
            <a:solidFill>
              <a:srgbClr val="92D050"/>
            </a:solidFill>
          </a:ln>
        </p:spPr>
        <p:txBody>
          <a:bodyPr wrap="square">
            <a:spAutoFit/>
          </a:bodyPr>
          <a:lstStyle/>
          <a:p>
            <a:pPr algn="just">
              <a:lnSpc>
                <a:spcPct val="120000"/>
              </a:lnSpc>
              <a:spcAft>
                <a:spcPts val="0"/>
              </a:spcAft>
            </a:pPr>
            <a:r>
              <a:rPr lang="en-US" altLang="zh-CN" sz="2000" kern="100" dirty="0">
                <a:latin typeface="Times New Roman" panose="02020603050405020304" pitchFamily="18" charset="0"/>
                <a:cs typeface="Times New Roman" panose="02020603050405020304" pitchFamily="18" charset="0"/>
              </a:rPr>
              <a:t>&lt;?xml version="1.0" encoding="utf-8"?&gt;</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kern="100" dirty="0">
                <a:latin typeface="Times New Roman" panose="02020603050405020304" pitchFamily="18" charset="0"/>
                <a:cs typeface="Times New Roman" panose="02020603050405020304" pitchFamily="18" charset="0"/>
              </a:rPr>
              <a:t>&lt;</a:t>
            </a:r>
            <a:r>
              <a:rPr lang="en-US" altLang="zh-CN" sz="2000" kern="100" dirty="0" err="1">
                <a:latin typeface="Times New Roman" panose="02020603050405020304" pitchFamily="18" charset="0"/>
                <a:cs typeface="Times New Roman" panose="02020603050405020304" pitchFamily="18" charset="0"/>
              </a:rPr>
              <a:t>LinearLayout</a:t>
            </a:r>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xmlns:android</a:t>
            </a:r>
            <a:r>
              <a:rPr lang="en-US" altLang="zh-CN" sz="2000" kern="100" dirty="0">
                <a:latin typeface="Times New Roman" panose="02020603050405020304" pitchFamily="18" charset="0"/>
                <a:cs typeface="Times New Roman" panose="02020603050405020304" pitchFamily="18" charset="0"/>
              </a:rPr>
              <a:t>="http://schemas.android.com/</a:t>
            </a:r>
            <a:r>
              <a:rPr lang="en-US" altLang="zh-CN" sz="2000" kern="100" dirty="0" err="1">
                <a:latin typeface="Times New Roman" panose="02020603050405020304" pitchFamily="18" charset="0"/>
                <a:cs typeface="Times New Roman" panose="02020603050405020304" pitchFamily="18" charset="0"/>
              </a:rPr>
              <a:t>apk</a:t>
            </a:r>
            <a:r>
              <a:rPr lang="en-US" altLang="zh-CN" sz="2000" kern="100" dirty="0">
                <a:latin typeface="Times New Roman" panose="02020603050405020304" pitchFamily="18" charset="0"/>
                <a:cs typeface="Times New Roman" panose="02020603050405020304" pitchFamily="18" charset="0"/>
              </a:rPr>
              <a:t>/res/android"</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tools:context</a:t>
            </a:r>
            <a:r>
              <a:rPr lang="en-US" altLang="zh-CN" sz="2000" kern="100" dirty="0">
                <a:latin typeface="Times New Roman" panose="02020603050405020304" pitchFamily="18" charset="0"/>
                <a:cs typeface="Times New Roman" panose="02020603050405020304" pitchFamily="18" charset="0"/>
              </a:rPr>
              <a:t>="com.jxust.cn.chapter4_callback.MainActivity"&gt;</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kern="100" dirty="0">
                <a:latin typeface="Times New Roman" panose="02020603050405020304" pitchFamily="18" charset="0"/>
                <a:cs typeface="Times New Roman" panose="02020603050405020304" pitchFamily="18" charset="0"/>
              </a:rPr>
              <a:t>    </a:t>
            </a:r>
            <a:r>
              <a:rPr lang="en-US" altLang="zh-CN" sz="2000" b="1" kern="100" dirty="0">
                <a:latin typeface="Times New Roman" panose="02020603050405020304" pitchFamily="18" charset="0"/>
                <a:cs typeface="Times New Roman" panose="02020603050405020304" pitchFamily="18" charset="0"/>
              </a:rPr>
              <a:t>&lt;com.jxust.cn.chapter4_callback.testButton</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android:layout_width</a:t>
            </a:r>
            <a:r>
              <a:rPr lang="en-US" altLang="zh-CN" sz="2000" b="1" kern="100" dirty="0">
                <a:latin typeface="Times New Roman" panose="02020603050405020304" pitchFamily="18" charset="0"/>
                <a:cs typeface="Times New Roman" panose="02020603050405020304" pitchFamily="18" charset="0"/>
              </a:rPr>
              <a:t>="</a:t>
            </a:r>
            <a:r>
              <a:rPr lang="en-US" altLang="zh-CN" sz="2000" b="1" kern="100" dirty="0" err="1">
                <a:latin typeface="Times New Roman" panose="02020603050405020304" pitchFamily="18" charset="0"/>
                <a:cs typeface="Times New Roman" panose="02020603050405020304" pitchFamily="18" charset="0"/>
              </a:rPr>
              <a:t>match_parent</a:t>
            </a:r>
            <a:r>
              <a:rPr lang="en-US" altLang="zh-CN" sz="2000" b="1" kern="100" dirty="0">
                <a:latin typeface="Times New Roman" panose="02020603050405020304" pitchFamily="18" charset="0"/>
                <a:cs typeface="Times New Roman" panose="02020603050405020304" pitchFamily="18" charset="0"/>
              </a:rPr>
              <a:t>"</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android:layout_height</a:t>
            </a:r>
            <a:r>
              <a:rPr lang="en-US" altLang="zh-CN" sz="2000" b="1" kern="100" dirty="0">
                <a:latin typeface="Times New Roman" panose="02020603050405020304" pitchFamily="18" charset="0"/>
                <a:cs typeface="Times New Roman" panose="02020603050405020304" pitchFamily="18" charset="0"/>
              </a:rPr>
              <a:t>="</a:t>
            </a:r>
            <a:r>
              <a:rPr lang="en-US" altLang="zh-CN" sz="2000" b="1" kern="100" dirty="0" err="1">
                <a:latin typeface="Times New Roman" panose="02020603050405020304" pitchFamily="18" charset="0"/>
                <a:cs typeface="Times New Roman" panose="02020603050405020304" pitchFamily="18" charset="0"/>
              </a:rPr>
              <a:t>wrap_content</a:t>
            </a:r>
            <a:r>
              <a:rPr lang="en-US" altLang="zh-CN" sz="2000" b="1" kern="100" dirty="0">
                <a:latin typeface="Times New Roman" panose="02020603050405020304" pitchFamily="18" charset="0"/>
                <a:cs typeface="Times New Roman" panose="02020603050405020304" pitchFamily="18" charset="0"/>
              </a:rPr>
              <a:t>"</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android:textSize</a:t>
            </a:r>
            <a:r>
              <a:rPr lang="en-US" altLang="zh-CN" sz="2000" b="1" kern="100" dirty="0">
                <a:latin typeface="Times New Roman" panose="02020603050405020304" pitchFamily="18" charset="0"/>
                <a:cs typeface="Times New Roman" panose="02020603050405020304" pitchFamily="18" charset="0"/>
              </a:rPr>
              <a:t>="18sp"</a:t>
            </a:r>
            <a:endParaRPr lang="zh-CN" altLang="zh-CN" sz="2000" kern="100" dirty="0">
              <a:latin typeface="等线"/>
              <a:cs typeface="Times New Roman" panose="02020603050405020304" pitchFamily="18" charset="0"/>
            </a:endParaRPr>
          </a:p>
          <a:p>
            <a:pPr algn="just">
              <a:lnSpc>
                <a:spcPct val="120000"/>
              </a:lnSpc>
              <a:spcAft>
                <a:spcPts val="0"/>
              </a:spcAft>
            </a:pPr>
            <a:r>
              <a:rPr lang="en-US" altLang="zh-CN" sz="2000" kern="100" dirty="0">
                <a:latin typeface="Times New Roman" panose="02020603050405020304" pitchFamily="18" charset="0"/>
                <a:cs typeface="Times New Roman" panose="02020603050405020304" pitchFamily="18" charset="0"/>
              </a:rPr>
              <a:t>        </a:t>
            </a:r>
            <a:r>
              <a:rPr lang="en-US" altLang="zh-CN" sz="2000" kern="100" dirty="0" err="1">
                <a:latin typeface="Times New Roman" panose="02020603050405020304" pitchFamily="18" charset="0"/>
                <a:cs typeface="Times New Roman" panose="02020603050405020304" pitchFamily="18" charset="0"/>
              </a:rPr>
              <a:t>android:text</a:t>
            </a:r>
            <a:r>
              <a:rPr lang="en-US" altLang="zh-CN" sz="2000" kern="100" dirty="0">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测试基于回调的事件处理机制</a:t>
            </a:r>
            <a:r>
              <a:rPr lang="en-US" altLang="zh-CN" sz="2000" kern="100" dirty="0">
                <a:latin typeface="Times New Roman" panose="02020603050405020304" pitchFamily="18" charset="0"/>
                <a:cs typeface="Times New Roman" panose="02020603050405020304" pitchFamily="18" charset="0"/>
              </a:rPr>
              <a:t>"/&gt;</a:t>
            </a:r>
            <a:endParaRPr lang="zh-CN" altLang="zh-CN" sz="2000" kern="100" dirty="0">
              <a:latin typeface="等线"/>
              <a:cs typeface="Times New Roman" panose="02020603050405020304" pitchFamily="18" charset="0"/>
            </a:endParaRPr>
          </a:p>
          <a:p>
            <a:pPr>
              <a:lnSpc>
                <a:spcPct val="120000"/>
              </a:lnSpc>
              <a:spcAft>
                <a:spcPts val="0"/>
              </a:spcAft>
            </a:pPr>
            <a:r>
              <a:rPr lang="en-US" altLang="zh-CN" sz="2000" dirty="0">
                <a:latin typeface="Times New Roman" panose="02020603050405020304" pitchFamily="18" charset="0"/>
              </a:rPr>
              <a:t>&lt;/</a:t>
            </a:r>
            <a:r>
              <a:rPr lang="en-US" altLang="zh-CN" sz="2000" dirty="0" err="1">
                <a:latin typeface="Times New Roman" panose="02020603050405020304" pitchFamily="18" charset="0"/>
              </a:rPr>
              <a:t>LinearLayout</a:t>
            </a:r>
            <a:r>
              <a:rPr lang="en-US" altLang="zh-CN" sz="2000" dirty="0">
                <a:latin typeface="Times New Roman" panose="02020603050405020304" pitchFamily="18" charset="0"/>
              </a:rPr>
              <a:t>&gt;</a:t>
            </a:r>
            <a:endParaRPr lang="zh-CN" altLang="en-US" sz="2000" dirty="0"/>
          </a:p>
        </p:txBody>
      </p:sp>
    </p:spTree>
    <p:extLst>
      <p:ext uri="{BB962C8B-B14F-4D97-AF65-F5344CB8AC3E}">
        <p14:creationId xmlns:p14="http://schemas.microsoft.com/office/powerpoint/2010/main" val="2467568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en-US" altLang="en-US" smtClean="0">
                <a:ea typeface="宋体" panose="02010600030101010101" pitchFamily="2" charset="-122"/>
              </a:rPr>
              <a:t>4.4 AnsyncTask异步类的功能与用法</a:t>
            </a:r>
            <a:endParaRPr lang="zh-CN" altLang="en-US" smtClean="0"/>
          </a:p>
        </p:txBody>
      </p:sp>
      <p:sp>
        <p:nvSpPr>
          <p:cNvPr id="20482" name="内容占位符 2"/>
          <p:cNvSpPr>
            <a:spLocks noGrp="1"/>
          </p:cNvSpPr>
          <p:nvPr>
            <p:ph idx="1"/>
          </p:nvPr>
        </p:nvSpPr>
        <p:spPr>
          <a:xfrm>
            <a:off x="677334" y="1578358"/>
            <a:ext cx="9705531" cy="4535179"/>
          </a:xfrm>
          <a:solidFill>
            <a:schemeClr val="bg1"/>
          </a:solidFill>
        </p:spPr>
        <p:txBody>
          <a:bodyPr>
            <a:noAutofit/>
          </a:bodyPr>
          <a:lstStyle/>
          <a:p>
            <a:pPr marL="0" indent="0">
              <a:lnSpc>
                <a:spcPct val="130000"/>
              </a:lnSpc>
              <a:spcBef>
                <a:spcPct val="0"/>
              </a:spcBef>
              <a:buFont typeface="Arial" panose="020B0604020202020204" pitchFamily="34" charset="0"/>
              <a:buNone/>
            </a:pPr>
            <a:r>
              <a:rPr lang="en-US" altLang="zh-CN" sz="2400" dirty="0" smtClean="0">
                <a:latin typeface="宋体" panose="02010600030101010101" pitchFamily="2" charset="-122"/>
              </a:rPr>
              <a:t>    Android</a:t>
            </a:r>
            <a:r>
              <a:rPr lang="zh-CN" altLang="en-US" sz="2400" dirty="0" smtClean="0">
                <a:latin typeface="宋体" panose="02010600030101010101" pitchFamily="2" charset="-122"/>
              </a:rPr>
              <a:t>的</a:t>
            </a:r>
            <a:r>
              <a:rPr lang="en-US" altLang="zh-CN" sz="2400" dirty="0" smtClean="0">
                <a:latin typeface="宋体" panose="02010600030101010101" pitchFamily="2" charset="-122"/>
              </a:rPr>
              <a:t>UI</a:t>
            </a:r>
            <a:r>
              <a:rPr lang="zh-CN" altLang="en-US" sz="2400" dirty="0" smtClean="0">
                <a:latin typeface="宋体" panose="02010600030101010101" pitchFamily="2" charset="-122"/>
              </a:rPr>
              <a:t>线程主要负责处理用户的按键事件、触屏事件等。因此</a:t>
            </a:r>
            <a:r>
              <a:rPr lang="zh-CN" altLang="en-US" sz="2400" smtClean="0">
                <a:latin typeface="宋体" panose="02010600030101010101" pitchFamily="2" charset="-122"/>
              </a:rPr>
              <a:t>其他</a:t>
            </a:r>
            <a:r>
              <a:rPr lang="zh-CN" altLang="en-US" sz="2400" smtClean="0">
                <a:latin typeface="宋体" panose="02010600030101010101" pitchFamily="2" charset="-122"/>
              </a:rPr>
              <a:t>阻塞</a:t>
            </a:r>
            <a:r>
              <a:rPr lang="en-US" altLang="zh-CN" sz="2400" smtClean="0">
                <a:latin typeface="宋体" panose="02010600030101010101" pitchFamily="2" charset="-122"/>
              </a:rPr>
              <a:t>UI</a:t>
            </a:r>
            <a:r>
              <a:rPr lang="zh-CN" altLang="en-US" sz="2400" dirty="0" smtClean="0">
                <a:latin typeface="宋体" panose="02010600030101010101" pitchFamily="2" charset="-122"/>
              </a:rPr>
              <a:t>线程的操作不应该在主线程中操作。</a:t>
            </a:r>
          </a:p>
          <a:p>
            <a:pPr marL="0" indent="0">
              <a:lnSpc>
                <a:spcPct val="130000"/>
              </a:lnSpc>
              <a:spcBef>
                <a:spcPct val="0"/>
              </a:spcBef>
              <a:buFont typeface="Arial" panose="020B0604020202020204" pitchFamily="34" charset="0"/>
              <a:buNone/>
            </a:pPr>
            <a:r>
              <a:rPr lang="zh-CN" altLang="en-US" sz="2400" dirty="0" smtClean="0">
                <a:latin typeface="宋体" panose="02010600030101010101" pitchFamily="2" charset="-122"/>
              </a:rPr>
              <a:t>   为了避免</a:t>
            </a:r>
            <a:r>
              <a:rPr lang="en-US" altLang="zh-CN" sz="2400" dirty="0" smtClean="0">
                <a:latin typeface="宋体" panose="02010600030101010101" pitchFamily="2" charset="-122"/>
              </a:rPr>
              <a:t>UI</a:t>
            </a:r>
            <a:r>
              <a:rPr lang="zh-CN" altLang="en-US" sz="2400" dirty="0" smtClean="0">
                <a:latin typeface="宋体" panose="02010600030101010101" pitchFamily="2" charset="-122"/>
              </a:rPr>
              <a:t>线程失去响应的问题，</a:t>
            </a:r>
            <a:r>
              <a:rPr lang="en-US" altLang="zh-CN" sz="2400" dirty="0" smtClean="0">
                <a:latin typeface="宋体" panose="02010600030101010101" pitchFamily="2" charset="-122"/>
              </a:rPr>
              <a:t>Android</a:t>
            </a:r>
            <a:r>
              <a:rPr lang="zh-CN" altLang="en-US" sz="2400" dirty="0" smtClean="0">
                <a:latin typeface="宋体" panose="02010600030101010101" pitchFamily="2" charset="-122"/>
              </a:rPr>
              <a:t>程序采用将耗时操作放在新线程中完成的方式，但是新线程可能需要动态更新</a:t>
            </a:r>
            <a:r>
              <a:rPr lang="en-US" altLang="zh-CN" sz="2400" dirty="0" smtClean="0">
                <a:latin typeface="宋体" panose="02010600030101010101" pitchFamily="2" charset="-122"/>
              </a:rPr>
              <a:t>UI</a:t>
            </a:r>
            <a:r>
              <a:rPr lang="zh-CN" altLang="en-US" sz="2400" dirty="0" smtClean="0">
                <a:latin typeface="宋体" panose="02010600030101010101" pitchFamily="2" charset="-122"/>
              </a:rPr>
              <a:t>组件，比如获取网络资源操作放在新线程中完成。但由于新线程不允许直接更新</a:t>
            </a:r>
            <a:r>
              <a:rPr lang="en-US" altLang="zh-CN" sz="2400" dirty="0" smtClean="0">
                <a:latin typeface="宋体" panose="02010600030101010101" pitchFamily="2" charset="-122"/>
              </a:rPr>
              <a:t>UI</a:t>
            </a:r>
            <a:r>
              <a:rPr lang="zh-CN" altLang="en-US" sz="2400" dirty="0" smtClean="0">
                <a:latin typeface="宋体" panose="02010600030101010101" pitchFamily="2" charset="-122"/>
              </a:rPr>
              <a:t>组件，为了解决这个问题，</a:t>
            </a:r>
            <a:r>
              <a:rPr lang="en-US" altLang="zh-CN" sz="2400" dirty="0" smtClean="0">
                <a:latin typeface="宋体" panose="02010600030101010101" pitchFamily="2" charset="-122"/>
              </a:rPr>
              <a:t>Android</a:t>
            </a:r>
            <a:r>
              <a:rPr lang="zh-CN" altLang="en-US" sz="2400" dirty="0" smtClean="0">
                <a:latin typeface="宋体" panose="02010600030101010101" pitchFamily="2" charset="-122"/>
              </a:rPr>
              <a:t>提供</a:t>
            </a:r>
            <a:r>
              <a:rPr lang="zh-CN" altLang="en-US" sz="2400" dirty="0">
                <a:latin typeface="宋体" panose="02010600030101010101" pitchFamily="2" charset="-122"/>
              </a:rPr>
              <a:t>了异步任务（</a:t>
            </a:r>
            <a:r>
              <a:rPr lang="en-US" altLang="zh-CN" sz="2400" dirty="0" err="1">
                <a:latin typeface="宋体" panose="02010600030101010101" pitchFamily="2" charset="-122"/>
              </a:rPr>
              <a:t>AsyncTask</a:t>
            </a:r>
            <a:r>
              <a:rPr lang="zh-CN" altLang="en-US" sz="2400" dirty="0" smtClean="0">
                <a:latin typeface="宋体" panose="02010600030101010101" pitchFamily="2" charset="-122"/>
              </a:rPr>
              <a:t>）的方式实现异步线程的操作。</a:t>
            </a:r>
            <a:endParaRPr lang="zh-CN" altLang="zh-CN" sz="24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anim calcmode="lin" valueType="num">
                                      <p:cBhvr additive="base">
                                        <p:cTn id="7"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p:cNvSpPr>
          <p:nvPr>
            <p:ph idx="1"/>
          </p:nvPr>
        </p:nvSpPr>
        <p:spPr>
          <a:xfrm>
            <a:off x="838200" y="858838"/>
            <a:ext cx="10515600" cy="5318125"/>
          </a:xfrm>
          <a:solidFill>
            <a:schemeClr val="bg1"/>
          </a:solidFill>
        </p:spPr>
        <p:txBody>
          <a:bodyPr/>
          <a:lstStyle/>
          <a:p>
            <a:pPr marL="0" indent="0">
              <a:lnSpc>
                <a:spcPct val="150000"/>
              </a:lnSpc>
              <a:spcBef>
                <a:spcPct val="0"/>
              </a:spcBef>
              <a:buFont typeface="Arial" panose="020B0604020202020204" pitchFamily="34" charset="0"/>
              <a:buNone/>
            </a:pPr>
            <a:r>
              <a:rPr lang="en-US" altLang="zh-CN" sz="2400" dirty="0" err="1" smtClean="0">
                <a:solidFill>
                  <a:srgbClr val="0000FF"/>
                </a:solidFill>
                <a:latin typeface="宋体" panose="02010600030101010101" pitchFamily="2" charset="-122"/>
              </a:rPr>
              <a:t>AsyncTask</a:t>
            </a:r>
            <a:r>
              <a:rPr lang="en-US" altLang="zh-CN" sz="2400" dirty="0" smtClean="0">
                <a:solidFill>
                  <a:srgbClr val="0000FF"/>
                </a:solidFill>
                <a:latin typeface="宋体" panose="02010600030101010101" pitchFamily="2" charset="-122"/>
              </a:rPr>
              <a:t>&lt;</a:t>
            </a:r>
            <a:r>
              <a:rPr lang="en-US" altLang="zh-CN" sz="2400" dirty="0" err="1" smtClean="0">
                <a:solidFill>
                  <a:srgbClr val="0000FF"/>
                </a:solidFill>
                <a:latin typeface="宋体" panose="02010600030101010101" pitchFamily="2" charset="-122"/>
              </a:rPr>
              <a:t>Params,Progress,Result</a:t>
            </a:r>
            <a:r>
              <a:rPr lang="en-US" altLang="zh-CN" sz="2400" dirty="0" smtClean="0">
                <a:solidFill>
                  <a:srgbClr val="0000FF"/>
                </a:solidFill>
                <a:latin typeface="宋体" panose="02010600030101010101" pitchFamily="2" charset="-122"/>
              </a:rPr>
              <a:t>&gt;</a:t>
            </a:r>
            <a:r>
              <a:rPr lang="zh-CN" altLang="en-US" sz="2400" dirty="0" smtClean="0">
                <a:latin typeface="宋体" panose="02010600030101010101" pitchFamily="2" charset="-122"/>
              </a:rPr>
              <a:t>是一个抽象类，通常用于被继承，继承时需要指定如下三个泛型参数：</a:t>
            </a:r>
          </a:p>
          <a:p>
            <a:pPr marL="0" indent="0">
              <a:lnSpc>
                <a:spcPct val="150000"/>
              </a:lnSpc>
              <a:spcBef>
                <a:spcPct val="0"/>
              </a:spcBef>
            </a:pPr>
            <a:r>
              <a:rPr lang="en-US" altLang="zh-CN" sz="2400" dirty="0" smtClean="0">
                <a:solidFill>
                  <a:srgbClr val="0000FF"/>
                </a:solidFill>
                <a:latin typeface="宋体" panose="02010600030101010101" pitchFamily="2" charset="-122"/>
              </a:rPr>
              <a:t> </a:t>
            </a:r>
            <a:r>
              <a:rPr lang="en-US" altLang="zh-CN" sz="2400" dirty="0" err="1" smtClean="0">
                <a:solidFill>
                  <a:srgbClr val="0000FF"/>
                </a:solidFill>
                <a:latin typeface="宋体" panose="02010600030101010101" pitchFamily="2" charset="-122"/>
              </a:rPr>
              <a:t>Params</a:t>
            </a:r>
            <a:r>
              <a:rPr lang="zh-CN" altLang="en-US" sz="2400" dirty="0" smtClean="0">
                <a:latin typeface="宋体" panose="02010600030101010101" pitchFamily="2" charset="-122"/>
              </a:rPr>
              <a:t>：启动任务执行的输入参数的类型。</a:t>
            </a:r>
          </a:p>
          <a:p>
            <a:pPr marL="0" indent="0">
              <a:lnSpc>
                <a:spcPct val="150000"/>
              </a:lnSpc>
              <a:spcBef>
                <a:spcPct val="0"/>
              </a:spcBef>
            </a:pPr>
            <a:r>
              <a:rPr lang="en-US" altLang="zh-CN" sz="2400" dirty="0" smtClean="0">
                <a:solidFill>
                  <a:srgbClr val="0000FF"/>
                </a:solidFill>
                <a:latin typeface="宋体" panose="02010600030101010101" pitchFamily="2" charset="-122"/>
              </a:rPr>
              <a:t> Progress</a:t>
            </a:r>
            <a:r>
              <a:rPr lang="zh-CN" altLang="en-US" sz="2400" dirty="0" smtClean="0">
                <a:latin typeface="宋体" panose="02010600030101010101" pitchFamily="2" charset="-122"/>
              </a:rPr>
              <a:t>：后台任务完成的进度值的类型。</a:t>
            </a:r>
          </a:p>
          <a:p>
            <a:pPr marL="0" indent="0">
              <a:lnSpc>
                <a:spcPct val="150000"/>
              </a:lnSpc>
              <a:spcBef>
                <a:spcPct val="0"/>
              </a:spcBef>
            </a:pPr>
            <a:r>
              <a:rPr lang="en-US" altLang="zh-CN" sz="2400" dirty="0" smtClean="0">
                <a:solidFill>
                  <a:srgbClr val="0000FF"/>
                </a:solidFill>
                <a:latin typeface="宋体" panose="02010600030101010101" pitchFamily="2" charset="-122"/>
              </a:rPr>
              <a:t> Result</a:t>
            </a:r>
            <a:r>
              <a:rPr lang="zh-CN" altLang="en-US" sz="2400" dirty="0" smtClean="0">
                <a:latin typeface="宋体" panose="02010600030101010101" pitchFamily="2" charset="-122"/>
              </a:rPr>
              <a:t>：后台任务执行完成以后返回结果的类型。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 calcmode="lin" valueType="num">
                                      <p:cBhvr additive="base">
                                        <p:cTn id="7" dur="500" fill="hold"/>
                                        <p:tgtEl>
                                          <p:spTgt spid="491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anim calcmode="lin" valueType="num">
                                      <p:cBhvr additive="base">
                                        <p:cTn id="11" dur="500" fill="hold"/>
                                        <p:tgtEl>
                                          <p:spTgt spid="4915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anim calcmode="lin" valueType="num">
                                      <p:cBhvr additive="base">
                                        <p:cTn id="15" dur="5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anim calcmode="lin" valueType="num">
                                      <p:cBhvr additive="base">
                                        <p:cTn id="19" dur="5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idx="1"/>
          </p:nvPr>
        </p:nvSpPr>
        <p:spPr>
          <a:xfrm>
            <a:off x="646471" y="844090"/>
            <a:ext cx="10901516" cy="5318125"/>
          </a:xfrm>
          <a:solidFill>
            <a:schemeClr val="bg1"/>
          </a:solidFill>
        </p:spPr>
        <p:txBody>
          <a:bodyPr>
            <a:normAutofit/>
          </a:bodyPr>
          <a:lstStyle/>
          <a:p>
            <a:pPr marL="0" indent="0">
              <a:lnSpc>
                <a:spcPct val="150000"/>
              </a:lnSpc>
              <a:spcBef>
                <a:spcPct val="0"/>
              </a:spcBef>
              <a:buFont typeface="Arial" panose="020B0604020202020204" pitchFamily="34" charset="0"/>
              <a:buNone/>
            </a:pPr>
            <a:r>
              <a:rPr lang="zh-CN" altLang="en-US" sz="2400" dirty="0" smtClean="0">
                <a:solidFill>
                  <a:srgbClr val="0000FF"/>
                </a:solidFill>
                <a:latin typeface="宋体" panose="02010600030101010101" pitchFamily="2" charset="-122"/>
              </a:rPr>
              <a:t>使用</a:t>
            </a:r>
            <a:r>
              <a:rPr lang="en-US" altLang="zh-CN" sz="2400" dirty="0" err="1" smtClean="0">
                <a:solidFill>
                  <a:srgbClr val="0000FF"/>
                </a:solidFill>
                <a:latin typeface="宋体" panose="02010600030101010101" pitchFamily="2" charset="-122"/>
              </a:rPr>
              <a:t>AsyncTask</a:t>
            </a:r>
            <a:r>
              <a:rPr lang="zh-CN" altLang="en-US" sz="2400" dirty="0" smtClean="0">
                <a:solidFill>
                  <a:srgbClr val="0000FF"/>
                </a:solidFill>
                <a:latin typeface="宋体" panose="02010600030101010101" pitchFamily="2" charset="-122"/>
              </a:rPr>
              <a:t>的步骤如下：</a:t>
            </a:r>
          </a:p>
          <a:p>
            <a:pPr marL="0" indent="0">
              <a:lnSpc>
                <a:spcPct val="150000"/>
              </a:lnSpc>
              <a:spcBef>
                <a:spcPct val="0"/>
              </a:spcBef>
            </a:pPr>
            <a:r>
              <a:rPr lang="zh-CN" altLang="en-US" sz="2400" dirty="0" smtClean="0">
                <a:latin typeface="宋体" panose="02010600030101010101" pitchFamily="2" charset="-122"/>
              </a:rPr>
              <a:t></a:t>
            </a:r>
            <a:r>
              <a:rPr lang="zh-CN" altLang="en-US" sz="2400" dirty="0" smtClean="0">
                <a:solidFill>
                  <a:srgbClr val="FF0000"/>
                </a:solidFill>
                <a:latin typeface="宋体" panose="02010600030101010101" pitchFamily="2" charset="-122"/>
              </a:rPr>
              <a:t>创建</a:t>
            </a:r>
            <a:r>
              <a:rPr lang="en-US" altLang="zh-CN" sz="2400" dirty="0" err="1" smtClean="0">
                <a:solidFill>
                  <a:srgbClr val="FF0000"/>
                </a:solidFill>
                <a:latin typeface="宋体" panose="02010600030101010101" pitchFamily="2" charset="-122"/>
              </a:rPr>
              <a:t>AsyncTask</a:t>
            </a:r>
            <a:r>
              <a:rPr lang="zh-CN" altLang="en-US" sz="2400" dirty="0" smtClean="0">
                <a:solidFill>
                  <a:srgbClr val="FF0000"/>
                </a:solidFill>
                <a:latin typeface="宋体" panose="02010600030101010101" pitchFamily="2" charset="-122"/>
              </a:rPr>
              <a:t>的子类</a:t>
            </a:r>
            <a:r>
              <a:rPr lang="zh-CN" altLang="en-US" sz="2400" dirty="0" smtClean="0">
                <a:latin typeface="宋体" panose="02010600030101010101" pitchFamily="2" charset="-122"/>
              </a:rPr>
              <a:t>，并指定参数类型。如果某个参数不需要，则指定为</a:t>
            </a:r>
            <a:r>
              <a:rPr lang="en-US" altLang="zh-CN" sz="2400" dirty="0" smtClean="0">
                <a:latin typeface="宋体" panose="02010600030101010101" pitchFamily="2" charset="-122"/>
              </a:rPr>
              <a:t>Void</a:t>
            </a:r>
            <a:r>
              <a:rPr lang="zh-CN" altLang="en-US" sz="2400" dirty="0" smtClean="0">
                <a:latin typeface="宋体" panose="02010600030101010101" pitchFamily="2" charset="-122"/>
              </a:rPr>
              <a:t>类型。</a:t>
            </a:r>
          </a:p>
          <a:p>
            <a:pPr marL="0" indent="0">
              <a:lnSpc>
                <a:spcPct val="150000"/>
              </a:lnSpc>
              <a:spcBef>
                <a:spcPct val="0"/>
              </a:spcBef>
            </a:pPr>
            <a:r>
              <a:rPr lang="zh-CN" altLang="en-US" sz="2400" dirty="0" smtClean="0">
                <a:latin typeface="宋体" panose="02010600030101010101" pitchFamily="2" charset="-122"/>
              </a:rPr>
              <a:t></a:t>
            </a:r>
            <a:r>
              <a:rPr lang="zh-CN" altLang="en-US" sz="2400" dirty="0" smtClean="0">
                <a:solidFill>
                  <a:srgbClr val="FF0000"/>
                </a:solidFill>
                <a:latin typeface="宋体" panose="02010600030101010101" pitchFamily="2" charset="-122"/>
              </a:rPr>
              <a:t>实现</a:t>
            </a:r>
            <a:r>
              <a:rPr lang="en-US" altLang="zh-CN" sz="2400" dirty="0" err="1" smtClean="0">
                <a:solidFill>
                  <a:srgbClr val="FF0000"/>
                </a:solidFill>
                <a:latin typeface="宋体" panose="02010600030101010101" pitchFamily="2" charset="-122"/>
              </a:rPr>
              <a:t>AsyncTask</a:t>
            </a:r>
            <a:r>
              <a:rPr lang="zh-CN" altLang="en-US" sz="2400" dirty="0" smtClean="0">
                <a:solidFill>
                  <a:srgbClr val="FF0000"/>
                </a:solidFill>
                <a:latin typeface="宋体" panose="02010600030101010101" pitchFamily="2" charset="-122"/>
              </a:rPr>
              <a:t>的方法</a:t>
            </a:r>
            <a:r>
              <a:rPr lang="zh-CN" altLang="en-US" sz="2400" dirty="0" smtClean="0">
                <a:latin typeface="宋体" panose="02010600030101010101" pitchFamily="2" charset="-122"/>
              </a:rPr>
              <a:t>，如</a:t>
            </a:r>
            <a:r>
              <a:rPr lang="en-US" altLang="zh-CN" sz="2400" dirty="0" err="1" smtClean="0">
                <a:latin typeface="宋体" panose="02010600030101010101" pitchFamily="2" charset="-122"/>
              </a:rPr>
              <a:t>doInBackground</a:t>
            </a:r>
            <a:r>
              <a:rPr lang="en-US" altLang="zh-CN" sz="2400" dirty="0" smtClean="0">
                <a:latin typeface="宋体" panose="02010600030101010101" pitchFamily="2" charset="-122"/>
              </a:rPr>
              <a:t>(</a:t>
            </a:r>
            <a:r>
              <a:rPr lang="en-US" altLang="zh-CN" sz="2400" dirty="0" err="1" smtClean="0">
                <a:latin typeface="宋体" panose="02010600030101010101" pitchFamily="2" charset="-122"/>
              </a:rPr>
              <a:t>Params</a:t>
            </a:r>
            <a:r>
              <a:rPr lang="en-US" altLang="zh-CN" sz="2400" dirty="0" smtClean="0">
                <a:latin typeface="宋体" panose="02010600030101010101" pitchFamily="2" charset="-122"/>
              </a:rPr>
              <a:t>…):</a:t>
            </a:r>
            <a:r>
              <a:rPr lang="zh-CN" altLang="en-US" sz="2400" dirty="0" smtClean="0">
                <a:latin typeface="宋体" panose="02010600030101010101" pitchFamily="2" charset="-122"/>
              </a:rPr>
              <a:t>后台线程将要完成的功能，一般有获取网络资源等耗时性的操作；第二个方法是</a:t>
            </a:r>
            <a:r>
              <a:rPr lang="en-US" altLang="zh-CN" sz="2400" dirty="0" err="1" smtClean="0">
                <a:latin typeface="宋体" panose="02010600030101010101" pitchFamily="2" charset="-122"/>
              </a:rPr>
              <a:t>onPostExecute</a:t>
            </a:r>
            <a:r>
              <a:rPr lang="en-US" altLang="zh-CN" sz="2400" dirty="0" smtClean="0">
                <a:latin typeface="宋体" panose="02010600030101010101" pitchFamily="2" charset="-122"/>
              </a:rPr>
              <a:t>(Result result):</a:t>
            </a:r>
            <a:r>
              <a:rPr lang="zh-CN" altLang="en-US" sz="2400" dirty="0" smtClean="0">
                <a:latin typeface="宋体" panose="02010600030101010101" pitchFamily="2" charset="-122"/>
              </a:rPr>
              <a:t>在</a:t>
            </a:r>
            <a:r>
              <a:rPr lang="en-US" altLang="zh-CN" sz="2400" dirty="0" err="1" smtClean="0">
                <a:latin typeface="宋体" panose="02010600030101010101" pitchFamily="2" charset="-122"/>
              </a:rPr>
              <a:t>doInBackground</a:t>
            </a:r>
            <a:r>
              <a:rPr lang="en-US" altLang="zh-CN" sz="2400" dirty="0" smtClean="0">
                <a:latin typeface="宋体" panose="02010600030101010101" pitchFamily="2" charset="-122"/>
              </a:rPr>
              <a:t>()</a:t>
            </a:r>
            <a:r>
              <a:rPr lang="zh-CN" altLang="en-US" sz="2400" dirty="0" smtClean="0">
                <a:latin typeface="宋体" panose="02010600030101010101" pitchFamily="2" charset="-122"/>
              </a:rPr>
              <a:t>方法执行完以后，系统会自动调用</a:t>
            </a:r>
            <a:r>
              <a:rPr lang="en-US" altLang="zh-CN" sz="2400" dirty="0" err="1" smtClean="0">
                <a:latin typeface="宋体" panose="02010600030101010101" pitchFamily="2" charset="-122"/>
              </a:rPr>
              <a:t>onPostExecute</a:t>
            </a:r>
            <a:r>
              <a:rPr lang="en-US" altLang="zh-CN" sz="2400" dirty="0" smtClean="0">
                <a:latin typeface="宋体" panose="02010600030101010101" pitchFamily="2" charset="-122"/>
              </a:rPr>
              <a:t>()</a:t>
            </a:r>
            <a:r>
              <a:rPr lang="zh-CN" altLang="en-US" sz="2400" dirty="0" smtClean="0">
                <a:latin typeface="宋体" panose="02010600030101010101" pitchFamily="2" charset="-122"/>
              </a:rPr>
              <a:t>方法，并接受其返回值。这里一般负责更新</a:t>
            </a:r>
            <a:r>
              <a:rPr lang="en-US" altLang="zh-CN" sz="2400" dirty="0" smtClean="0">
                <a:latin typeface="宋体" panose="02010600030101010101" pitchFamily="2" charset="-122"/>
              </a:rPr>
              <a:t>UI</a:t>
            </a:r>
            <a:r>
              <a:rPr lang="zh-CN" altLang="en-US" sz="2400" dirty="0" smtClean="0">
                <a:latin typeface="宋体" panose="02010600030101010101" pitchFamily="2" charset="-122"/>
              </a:rPr>
              <a:t>线程等操作。</a:t>
            </a:r>
          </a:p>
          <a:p>
            <a:pPr marL="0" indent="0">
              <a:lnSpc>
                <a:spcPct val="150000"/>
              </a:lnSpc>
              <a:spcBef>
                <a:spcPct val="0"/>
              </a:spcBef>
            </a:pPr>
            <a:r>
              <a:rPr lang="zh-CN" altLang="en-US" sz="2400" dirty="0" smtClean="0">
                <a:latin typeface="宋体" panose="02010600030101010101" pitchFamily="2" charset="-122"/>
              </a:rPr>
              <a:t>调用</a:t>
            </a:r>
            <a:r>
              <a:rPr lang="en-US" altLang="zh-CN" sz="2400" dirty="0" err="1" smtClean="0">
                <a:latin typeface="宋体" panose="02010600030101010101" pitchFamily="2" charset="-122"/>
              </a:rPr>
              <a:t>AsyncTask</a:t>
            </a:r>
            <a:r>
              <a:rPr lang="zh-CN" altLang="en-US" sz="2400" dirty="0" smtClean="0">
                <a:latin typeface="宋体" panose="02010600030101010101" pitchFamily="2" charset="-122"/>
              </a:rPr>
              <a:t>子类的实例的</a:t>
            </a:r>
            <a:r>
              <a:rPr lang="en-US" altLang="zh-CN" sz="2400" dirty="0" smtClean="0">
                <a:solidFill>
                  <a:srgbClr val="FF0000"/>
                </a:solidFill>
                <a:latin typeface="宋体" panose="02010600030101010101" pitchFamily="2" charset="-122"/>
              </a:rPr>
              <a:t>execute</a:t>
            </a:r>
            <a:r>
              <a:rPr lang="en-US" altLang="zh-CN" sz="2400" dirty="0" smtClean="0">
                <a:latin typeface="宋体" panose="02010600030101010101" pitchFamily="2" charset="-122"/>
              </a:rPr>
              <a:t>(</a:t>
            </a:r>
            <a:r>
              <a:rPr lang="en-US" altLang="zh-CN" sz="2400" dirty="0" err="1" smtClean="0">
                <a:latin typeface="宋体" panose="02010600030101010101" pitchFamily="2" charset="-122"/>
              </a:rPr>
              <a:t>Params</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params</a:t>
            </a:r>
            <a:r>
              <a:rPr lang="en-US" altLang="zh-CN" sz="2400" dirty="0" smtClean="0">
                <a:latin typeface="宋体" panose="02010600030101010101" pitchFamily="2" charset="-122"/>
              </a:rPr>
              <a:t>)</a:t>
            </a:r>
            <a:r>
              <a:rPr lang="zh-CN" altLang="en-US" sz="2400" dirty="0" smtClean="0">
                <a:latin typeface="宋体" panose="02010600030101010101" pitchFamily="2" charset="-122"/>
              </a:rPr>
              <a:t>方法执行耗时操作。</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79" y="0"/>
            <a:ext cx="8596668" cy="1320800"/>
          </a:xfrm>
        </p:spPr>
        <p:txBody>
          <a:bodyPr/>
          <a:lstStyle/>
          <a:p>
            <a:r>
              <a:rPr lang="en-US" altLang="zh-CN" dirty="0" err="1"/>
              <a:t>AsyncTask</a:t>
            </a:r>
            <a:r>
              <a:rPr lang="zh-CN" altLang="zh-CN" dirty="0" smtClean="0"/>
              <a:t>类</a:t>
            </a:r>
            <a:r>
              <a:rPr lang="zh-CN" altLang="en-US" dirty="0" smtClean="0"/>
              <a:t>实现</a:t>
            </a:r>
            <a:r>
              <a:rPr lang="zh-CN" altLang="zh-CN" dirty="0" smtClean="0"/>
              <a:t>网络</a:t>
            </a:r>
            <a:r>
              <a:rPr lang="zh-CN" altLang="zh-CN" dirty="0"/>
              <a:t>下载</a:t>
            </a:r>
            <a:r>
              <a:rPr lang="zh-CN" altLang="zh-CN" dirty="0" smtClean="0"/>
              <a:t>图片</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9274002" y="0"/>
            <a:ext cx="2716437" cy="2831178"/>
          </a:xfrm>
          <a:prstGeom prst="rect">
            <a:avLst/>
          </a:prstGeom>
          <a:ln>
            <a:solidFill>
              <a:schemeClr val="tx1"/>
            </a:solidFill>
          </a:ln>
        </p:spPr>
      </p:pic>
      <p:sp>
        <p:nvSpPr>
          <p:cNvPr id="5" name="矩形 4"/>
          <p:cNvSpPr/>
          <p:nvPr/>
        </p:nvSpPr>
        <p:spPr>
          <a:xfrm>
            <a:off x="467031" y="1270000"/>
            <a:ext cx="6272981" cy="5632311"/>
          </a:xfrm>
          <a:prstGeom prst="rect">
            <a:avLst/>
          </a:prstGeom>
          <a:solidFill>
            <a:schemeClr val="bg1"/>
          </a:solidFill>
          <a:ln>
            <a:solidFill>
              <a:schemeClr val="tx1"/>
            </a:solidFill>
          </a:ln>
        </p:spPr>
        <p:txBody>
          <a:bodyPr wrap="square">
            <a:spAutoFit/>
          </a:bodyPr>
          <a:lstStyle/>
          <a:p>
            <a:pPr>
              <a:spcAft>
                <a:spcPts val="0"/>
              </a:spcAft>
            </a:pPr>
            <a:r>
              <a:rPr lang="en-US" altLang="zh-CN" kern="100" dirty="0">
                <a:latin typeface="Times New Roman" panose="02020603050405020304" pitchFamily="18" charset="0"/>
                <a:cs typeface="Times New Roman" panose="02020603050405020304" pitchFamily="18" charset="0"/>
              </a:rPr>
              <a:t>public class </a:t>
            </a:r>
            <a:r>
              <a:rPr lang="en-US" altLang="zh-CN" kern="100" dirty="0" err="1">
                <a:latin typeface="Times New Roman" panose="02020603050405020304" pitchFamily="18" charset="0"/>
                <a:cs typeface="Times New Roman" panose="02020603050405020304" pitchFamily="18" charset="0"/>
              </a:rPr>
              <a:t>MainActivity</a:t>
            </a:r>
            <a:r>
              <a:rPr lang="en-US" altLang="zh-CN" kern="100" dirty="0">
                <a:latin typeface="Times New Roman" panose="02020603050405020304" pitchFamily="18" charset="0"/>
                <a:cs typeface="Times New Roman" panose="02020603050405020304" pitchFamily="18" charset="0"/>
              </a:rPr>
              <a:t> extends </a:t>
            </a:r>
            <a:r>
              <a:rPr lang="en-US" altLang="zh-CN" kern="100" dirty="0" err="1">
                <a:latin typeface="Times New Roman" panose="02020603050405020304" pitchFamily="18" charset="0"/>
                <a:cs typeface="Times New Roman" panose="02020603050405020304" pitchFamily="18" charset="0"/>
              </a:rPr>
              <a:t>AppCompatActivity</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private </a:t>
            </a:r>
            <a:r>
              <a:rPr lang="en-US" altLang="zh-CN" kern="100" dirty="0" err="1">
                <a:latin typeface="Times New Roman" panose="02020603050405020304" pitchFamily="18" charset="0"/>
                <a:cs typeface="Times New Roman" panose="02020603050405020304" pitchFamily="18" charset="0"/>
              </a:rPr>
              <a:t>ImageView</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mImageView</a:t>
            </a:r>
            <a:r>
              <a:rPr lang="en-US" altLang="zh-CN" kern="100" dirty="0">
                <a:latin typeface="Times New Roman" panose="02020603050405020304" pitchFamily="18" charset="0"/>
                <a:cs typeface="Times New Roman" panose="02020603050405020304" pitchFamily="18" charset="0"/>
              </a:rPr>
              <a:t> = null;</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private </a:t>
            </a:r>
            <a:r>
              <a:rPr lang="en-US" altLang="zh-CN" kern="100" dirty="0" err="1">
                <a:latin typeface="Times New Roman" panose="02020603050405020304" pitchFamily="18" charset="0"/>
                <a:cs typeface="Times New Roman" panose="02020603050405020304" pitchFamily="18" charset="0"/>
              </a:rPr>
              <a:t>ProgressBar</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mProgressBar</a:t>
            </a:r>
            <a:r>
              <a:rPr lang="en-US" altLang="zh-CN" kern="100" dirty="0">
                <a:latin typeface="Times New Roman" panose="02020603050405020304" pitchFamily="18" charset="0"/>
                <a:cs typeface="Times New Roman" panose="02020603050405020304" pitchFamily="18" charset="0"/>
              </a:rPr>
              <a:t> = null;</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private String URLs</a:t>
            </a:r>
            <a:r>
              <a:rPr lang="en-US" altLang="zh-CN" kern="100" dirty="0" smtClean="0">
                <a:latin typeface="Times New Roman" panose="02020603050405020304" pitchFamily="18" charset="0"/>
                <a:cs typeface="Times New Roman" panose="02020603050405020304" pitchFamily="18" charset="0"/>
              </a:rPr>
              <a:t>=</a:t>
            </a: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rPr>
              <a:t>http://wallcoo.com/nature/iclickart_8_1024/</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wallpapers/1280x1024/iclickart_nature_wallpaper_122414a.jpg";</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@Override</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protected void </a:t>
            </a:r>
            <a:r>
              <a:rPr lang="en-US" altLang="zh-CN" kern="100" dirty="0" err="1">
                <a:latin typeface="Times New Roman" panose="02020603050405020304" pitchFamily="18" charset="0"/>
                <a:cs typeface="Times New Roman" panose="02020603050405020304" pitchFamily="18" charset="0"/>
              </a:rPr>
              <a:t>onCreate</a:t>
            </a:r>
            <a:r>
              <a:rPr lang="en-US" altLang="zh-CN" kern="100" dirty="0">
                <a:latin typeface="Times New Roman" panose="02020603050405020304" pitchFamily="18" charset="0"/>
                <a:cs typeface="Times New Roman" panose="02020603050405020304" pitchFamily="18" charset="0"/>
              </a:rPr>
              <a:t>(Bundle </a:t>
            </a:r>
            <a:r>
              <a:rPr lang="en-US" altLang="zh-CN" kern="100" dirty="0" err="1">
                <a:latin typeface="Times New Roman" panose="02020603050405020304" pitchFamily="18" charset="0"/>
                <a:cs typeface="Times New Roman" panose="02020603050405020304" pitchFamily="18" charset="0"/>
              </a:rPr>
              <a:t>savedInstanceState</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super.onCreate</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savedInstanceState</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setContentView</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R.layout.activity_main</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等线"/>
              <a:cs typeface="Times New Roman" panose="02020603050405020304" pitchFamily="18" charset="0"/>
            </a:endParaRPr>
          </a:p>
          <a:p>
            <a:pPr>
              <a:spcAft>
                <a:spcPts val="0"/>
              </a:spcAft>
            </a:pPr>
            <a:r>
              <a:rPr lang="en-US"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实例化控件</a:t>
            </a: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this.mImageView</a:t>
            </a:r>
            <a:r>
              <a:rPr lang="en-US" altLang="zh-CN" kern="100" dirty="0">
                <a:latin typeface="Times New Roman" panose="02020603050405020304" pitchFamily="18" charset="0"/>
                <a:cs typeface="Times New Roman" panose="02020603050405020304" pitchFamily="18" charset="0"/>
              </a:rPr>
              <a:t> = (</a:t>
            </a:r>
            <a:r>
              <a:rPr lang="en-US" altLang="zh-CN" kern="100" dirty="0" err="1">
                <a:latin typeface="Times New Roman" panose="02020603050405020304" pitchFamily="18" charset="0"/>
                <a:cs typeface="Times New Roman" panose="02020603050405020304" pitchFamily="18" charset="0"/>
              </a:rPr>
              <a:t>ImageView</a:t>
            </a:r>
            <a:r>
              <a:rPr lang="en-US" altLang="zh-CN" kern="100" dirty="0">
                <a:latin typeface="Times New Roman" panose="02020603050405020304" pitchFamily="18" charset="0"/>
                <a:cs typeface="Times New Roman" panose="02020603050405020304" pitchFamily="18" charset="0"/>
              </a:rPr>
              <a:t>) </a:t>
            </a:r>
            <a:endParaRPr lang="en-US" altLang="zh-CN" kern="100" dirty="0" smtClean="0">
              <a:latin typeface="Times New Roman" panose="02020603050405020304" pitchFamily="18" charset="0"/>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findViewById</a:t>
            </a:r>
            <a:r>
              <a:rPr lang="en-US" altLang="zh-CN" kern="100" dirty="0" smtClean="0">
                <a:latin typeface="Times New Roman" panose="02020603050405020304" pitchFamily="18" charset="0"/>
                <a:cs typeface="Times New Roman" panose="02020603050405020304" pitchFamily="18" charset="0"/>
              </a:rPr>
              <a:t>(R.id.imageView1</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this.mProgressBar</a:t>
            </a:r>
            <a:r>
              <a:rPr lang="en-US" altLang="zh-CN" kern="100" dirty="0">
                <a:latin typeface="Times New Roman" panose="02020603050405020304" pitchFamily="18" charset="0"/>
                <a:cs typeface="Times New Roman" panose="02020603050405020304" pitchFamily="18" charset="0"/>
              </a:rPr>
              <a:t> = (</a:t>
            </a:r>
            <a:r>
              <a:rPr lang="en-US" altLang="zh-CN" kern="100" dirty="0" err="1">
                <a:latin typeface="Times New Roman" panose="02020603050405020304" pitchFamily="18" charset="0"/>
                <a:cs typeface="Times New Roman" panose="02020603050405020304" pitchFamily="18" charset="0"/>
              </a:rPr>
              <a:t>ProgressBar</a:t>
            </a:r>
            <a:r>
              <a:rPr lang="en-US" altLang="zh-CN" kern="100" dirty="0">
                <a:latin typeface="Times New Roman" panose="02020603050405020304" pitchFamily="18" charset="0"/>
                <a:cs typeface="Times New Roman" panose="02020603050405020304" pitchFamily="18" charset="0"/>
              </a:rPr>
              <a:t>) </a:t>
            </a:r>
            <a:endParaRPr lang="en-US" altLang="zh-CN" kern="100" dirty="0" smtClean="0">
              <a:latin typeface="Times New Roman" panose="02020603050405020304" pitchFamily="18" charset="0"/>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findViewById</a:t>
            </a:r>
            <a:r>
              <a:rPr lang="en-US" altLang="zh-CN" kern="100" dirty="0" smtClean="0">
                <a:latin typeface="Times New Roman" panose="02020603050405020304" pitchFamily="18" charset="0"/>
                <a:cs typeface="Times New Roman" panose="02020603050405020304" pitchFamily="18" charset="0"/>
              </a:rPr>
              <a:t>(R.id.progressBar1</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等线"/>
              <a:cs typeface="Times New Roman" panose="02020603050405020304" pitchFamily="18" charset="0"/>
            </a:endParaRPr>
          </a:p>
          <a:p>
            <a:pPr>
              <a:spcAft>
                <a:spcPts val="0"/>
              </a:spcAft>
            </a:pPr>
            <a:r>
              <a:rPr lang="en-US"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实例化异步任务</a:t>
            </a:r>
          </a:p>
          <a:p>
            <a:pPr>
              <a:spcAft>
                <a:spcPts val="0"/>
              </a:spcAft>
            </a:pPr>
            <a:r>
              <a:rPr lang="en-US" altLang="zh-CN" kern="100" dirty="0">
                <a:solidFill>
                  <a:srgbClr val="FF0000"/>
                </a:solidFill>
                <a:latin typeface="Times New Roman" panose="02020603050405020304" pitchFamily="18" charset="0"/>
                <a:cs typeface="Times New Roman" panose="02020603050405020304" pitchFamily="18" charset="0"/>
              </a:rPr>
              <a:t>        </a:t>
            </a:r>
            <a:r>
              <a:rPr lang="en-US" altLang="zh-CN" kern="100" dirty="0" err="1">
                <a:solidFill>
                  <a:srgbClr val="FF0000"/>
                </a:solidFill>
                <a:latin typeface="Times New Roman" panose="02020603050405020304" pitchFamily="18" charset="0"/>
                <a:cs typeface="Times New Roman" panose="02020603050405020304" pitchFamily="18" charset="0"/>
              </a:rPr>
              <a:t>ImageDownloadTask</a:t>
            </a:r>
            <a:r>
              <a:rPr lang="en-US" altLang="zh-CN" kern="100" dirty="0">
                <a:solidFill>
                  <a:srgbClr val="FF0000"/>
                </a:solidFill>
                <a:latin typeface="Times New Roman" panose="02020603050405020304" pitchFamily="18" charset="0"/>
                <a:cs typeface="Times New Roman" panose="02020603050405020304" pitchFamily="18" charset="0"/>
              </a:rPr>
              <a:t> task = new </a:t>
            </a:r>
            <a:r>
              <a:rPr lang="en-US" altLang="zh-CN" kern="100" dirty="0" err="1">
                <a:solidFill>
                  <a:srgbClr val="FF0000"/>
                </a:solidFill>
                <a:latin typeface="Times New Roman" panose="02020603050405020304" pitchFamily="18" charset="0"/>
                <a:cs typeface="Times New Roman" panose="02020603050405020304" pitchFamily="18" charset="0"/>
              </a:rPr>
              <a:t>ImageDownloadTask</a:t>
            </a:r>
            <a:r>
              <a:rPr lang="en-US" altLang="zh-CN" kern="100" dirty="0">
                <a:solidFill>
                  <a:srgbClr val="FF0000"/>
                </a:solidFill>
                <a:latin typeface="Times New Roman" panose="02020603050405020304" pitchFamily="18" charset="0"/>
                <a:cs typeface="Times New Roman" panose="02020603050405020304" pitchFamily="18" charset="0"/>
              </a:rPr>
              <a:t>();</a:t>
            </a:r>
            <a:endParaRPr lang="zh-CN" altLang="zh-CN" kern="100" dirty="0">
              <a:solidFill>
                <a:srgbClr val="FF0000"/>
              </a:solidFill>
              <a:latin typeface="等线"/>
              <a:cs typeface="Times New Roman" panose="02020603050405020304" pitchFamily="18" charset="0"/>
            </a:endParaRPr>
          </a:p>
          <a:p>
            <a:pPr>
              <a:spcAft>
                <a:spcPts val="0"/>
              </a:spcAft>
            </a:pPr>
            <a:r>
              <a:rPr lang="en-US"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zh-CN" kern="1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执行异步任务</a:t>
            </a:r>
          </a:p>
          <a:p>
            <a:pPr>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a:solidFill>
                  <a:srgbClr val="FF0000"/>
                </a:solidFill>
                <a:latin typeface="Times New Roman" panose="02020603050405020304" pitchFamily="18" charset="0"/>
                <a:cs typeface="Times New Roman" panose="02020603050405020304" pitchFamily="18" charset="0"/>
              </a:rPr>
              <a:t> </a:t>
            </a:r>
            <a:r>
              <a:rPr lang="en-US" altLang="zh-CN" kern="100" dirty="0" err="1">
                <a:solidFill>
                  <a:srgbClr val="FF0000"/>
                </a:solidFill>
                <a:latin typeface="Times New Roman" panose="02020603050405020304" pitchFamily="18" charset="0"/>
                <a:cs typeface="Times New Roman" panose="02020603050405020304" pitchFamily="18" charset="0"/>
              </a:rPr>
              <a:t>task.execute</a:t>
            </a:r>
            <a:r>
              <a:rPr lang="en-US" altLang="zh-CN" kern="100" dirty="0">
                <a:solidFill>
                  <a:srgbClr val="FF0000"/>
                </a:solidFill>
                <a:latin typeface="Times New Roman" panose="02020603050405020304" pitchFamily="18" charset="0"/>
                <a:cs typeface="Times New Roman" panose="02020603050405020304" pitchFamily="18" charset="0"/>
              </a:rPr>
              <a:t>(URLs);</a:t>
            </a:r>
            <a:endParaRPr lang="zh-CN" altLang="zh-CN" kern="100" dirty="0">
              <a:solidFill>
                <a:srgbClr val="FF0000"/>
              </a:solidFill>
              <a:latin typeface="等线"/>
              <a:cs typeface="Times New Roman" panose="02020603050405020304" pitchFamily="18" charset="0"/>
            </a:endParaRPr>
          </a:p>
          <a:p>
            <a:pPr>
              <a:spcAft>
                <a:spcPts val="0"/>
              </a:spcAft>
            </a:pP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a:cs typeface="Times New Roman" panose="02020603050405020304" pitchFamily="18" charset="0"/>
            </a:endParaRPr>
          </a:p>
        </p:txBody>
      </p:sp>
      <p:sp>
        <p:nvSpPr>
          <p:cNvPr id="6" name="矩形 5"/>
          <p:cNvSpPr/>
          <p:nvPr/>
        </p:nvSpPr>
        <p:spPr>
          <a:xfrm>
            <a:off x="7588271" y="2884163"/>
            <a:ext cx="4402168" cy="3785652"/>
          </a:xfrm>
          <a:prstGeom prst="rect">
            <a:avLst/>
          </a:prstGeom>
          <a:solidFill>
            <a:schemeClr val="bg1"/>
          </a:solidFill>
          <a:ln>
            <a:solidFill>
              <a:schemeClr val="tx1"/>
            </a:solidFill>
          </a:ln>
        </p:spPr>
        <p:txBody>
          <a:bodyPr wrap="square">
            <a:spAutoFit/>
          </a:bodyPr>
          <a:lstStyle/>
          <a:p>
            <a:pPr algn="just">
              <a:spcAft>
                <a:spcPts val="0"/>
              </a:spcAft>
            </a:pPr>
            <a:r>
              <a:rPr lang="en-US" altLang="zh-CN" sz="1600" kern="100" dirty="0">
                <a:latin typeface="Times New Roman" panose="02020603050405020304" pitchFamily="18" charset="0"/>
                <a:cs typeface="Times New Roman" panose="02020603050405020304" pitchFamily="18" charset="0"/>
              </a:rPr>
              <a:t> &lt;</a:t>
            </a:r>
            <a:r>
              <a:rPr lang="en-US" altLang="zh-CN" sz="1600" kern="100" dirty="0" err="1">
                <a:solidFill>
                  <a:srgbClr val="0000FF"/>
                </a:solidFill>
                <a:latin typeface="Times New Roman" panose="02020603050405020304" pitchFamily="18" charset="0"/>
                <a:cs typeface="Times New Roman" panose="02020603050405020304" pitchFamily="18" charset="0"/>
              </a:rPr>
              <a:t>ImageView</a:t>
            </a:r>
            <a:endParaRPr lang="zh-CN" altLang="zh-CN" sz="1600" kern="100" dirty="0">
              <a:solidFill>
                <a:srgbClr val="0000FF"/>
              </a:solidFill>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android:id</a:t>
            </a:r>
            <a:r>
              <a:rPr lang="en-US" altLang="zh-CN" sz="1600" kern="100" dirty="0">
                <a:latin typeface="Times New Roman" panose="02020603050405020304" pitchFamily="18" charset="0"/>
                <a:cs typeface="Times New Roman" panose="02020603050405020304" pitchFamily="18" charset="0"/>
              </a:rPr>
              <a:t>="@+id/imageView1"</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android:layout_width</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fill_parent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android:layout_height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fill_parent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android:layout_alignParentLeft</a:t>
            </a:r>
            <a:r>
              <a:rPr lang="en-US" altLang="zh-CN" sz="1600" kern="100" dirty="0">
                <a:latin typeface="Times New Roman" panose="02020603050405020304" pitchFamily="18" charset="0"/>
                <a:cs typeface="Times New Roman" panose="02020603050405020304" pitchFamily="18" charset="0"/>
              </a:rPr>
              <a:t>="true"</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android:layout_alignParentTop</a:t>
            </a:r>
            <a:r>
              <a:rPr lang="en-US" altLang="zh-CN" sz="1600" kern="100" dirty="0">
                <a:latin typeface="Times New Roman" panose="02020603050405020304" pitchFamily="18" charset="0"/>
                <a:cs typeface="Times New Roman" panose="02020603050405020304" pitchFamily="18" charset="0"/>
              </a:rPr>
              <a:t>="true"</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/&gt;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&lt;</a:t>
            </a:r>
            <a:r>
              <a:rPr lang="en-US" altLang="zh-CN" sz="1600" kern="100" dirty="0" err="1">
                <a:solidFill>
                  <a:srgbClr val="0000FF"/>
                </a:solidFill>
                <a:latin typeface="Times New Roman" panose="02020603050405020304" pitchFamily="18" charset="0"/>
                <a:cs typeface="Times New Roman" panose="02020603050405020304" pitchFamily="18" charset="0"/>
              </a:rPr>
              <a:t>ProgressBar</a:t>
            </a:r>
            <a:endParaRPr lang="zh-CN" altLang="zh-CN" sz="1600" kern="100" dirty="0">
              <a:solidFill>
                <a:srgbClr val="0000FF"/>
              </a:solidFill>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android:id</a:t>
            </a:r>
            <a:r>
              <a:rPr lang="en-US" altLang="zh-CN" sz="1600" kern="100" dirty="0">
                <a:latin typeface="Times New Roman" panose="02020603050405020304" pitchFamily="18" charset="0"/>
                <a:cs typeface="Times New Roman" panose="02020603050405020304" pitchFamily="18" charset="0"/>
              </a:rPr>
              <a:t>="@+id/progressBar1"</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android:visibility</a:t>
            </a:r>
            <a:r>
              <a:rPr lang="en-US" altLang="zh-CN" sz="1600" kern="100" dirty="0">
                <a:latin typeface="Times New Roman" panose="02020603050405020304" pitchFamily="18" charset="0"/>
                <a:cs typeface="Times New Roman" panose="02020603050405020304" pitchFamily="18" charset="0"/>
              </a:rPr>
              <a:t>="gone"</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style="?</a:t>
            </a:r>
            <a:r>
              <a:rPr lang="en-US" altLang="zh-CN" sz="1600" kern="100" dirty="0" err="1">
                <a:latin typeface="Times New Roman" panose="02020603050405020304" pitchFamily="18" charset="0"/>
                <a:cs typeface="Times New Roman" panose="02020603050405020304" pitchFamily="18" charset="0"/>
              </a:rPr>
              <a:t>android:attr</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progressBarStyleLarge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android:layout_width</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wrap_content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android:layout_height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wrap_content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android:layout_centerHorizontal</a:t>
            </a:r>
            <a:r>
              <a:rPr lang="en-US" altLang="zh-CN" sz="1600" kern="100" dirty="0">
                <a:latin typeface="Times New Roman" panose="02020603050405020304" pitchFamily="18" charset="0"/>
                <a:cs typeface="Times New Roman" panose="02020603050405020304" pitchFamily="18" charset="0"/>
              </a:rPr>
              <a:t>="true"</a:t>
            </a:r>
            <a:endParaRPr lang="zh-CN" altLang="zh-CN" sz="1600" kern="100" dirty="0">
              <a:latin typeface="等线"/>
              <a:cs typeface="Times New Roman" panose="02020603050405020304" pitchFamily="18" charset="0"/>
            </a:endParaRPr>
          </a:p>
          <a:p>
            <a:pPr algn="just">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android:layout_centerVertical</a:t>
            </a:r>
            <a:r>
              <a:rPr lang="en-US" altLang="zh-CN" sz="1600" kern="100" dirty="0">
                <a:latin typeface="Times New Roman" panose="02020603050405020304" pitchFamily="18" charset="0"/>
                <a:cs typeface="Times New Roman" panose="02020603050405020304" pitchFamily="18" charset="0"/>
              </a:rPr>
              <a:t>="true" /&gt;</a:t>
            </a:r>
            <a:endParaRPr lang="zh-CN" altLang="en-US" sz="1600" dirty="0"/>
          </a:p>
        </p:txBody>
      </p:sp>
      <p:sp>
        <p:nvSpPr>
          <p:cNvPr id="7" name="文本框 6"/>
          <p:cNvSpPr txBox="1"/>
          <p:nvPr/>
        </p:nvSpPr>
        <p:spPr>
          <a:xfrm>
            <a:off x="7588271" y="2461846"/>
            <a:ext cx="1378748" cy="369332"/>
          </a:xfrm>
          <a:prstGeom prst="rect">
            <a:avLst/>
          </a:prstGeom>
          <a:noFill/>
        </p:spPr>
        <p:txBody>
          <a:bodyPr wrap="square" rtlCol="0">
            <a:spAutoFit/>
          </a:bodyPr>
          <a:lstStyle/>
          <a:p>
            <a:r>
              <a:rPr lang="en-US" altLang="zh-CN" b="1" dirty="0" smtClean="0">
                <a:solidFill>
                  <a:srgbClr val="FF0000"/>
                </a:solidFill>
              </a:rPr>
              <a:t>1. </a:t>
            </a:r>
            <a:r>
              <a:rPr lang="zh-CN" altLang="en-US" b="1" dirty="0" smtClean="0">
                <a:solidFill>
                  <a:srgbClr val="FF0000"/>
                </a:solidFill>
              </a:rPr>
              <a:t>布局</a:t>
            </a:r>
            <a:endParaRPr lang="zh-CN" altLang="en-US" b="1" dirty="0">
              <a:solidFill>
                <a:srgbClr val="FF0000"/>
              </a:solidFill>
            </a:endParaRPr>
          </a:p>
        </p:txBody>
      </p:sp>
      <p:sp>
        <p:nvSpPr>
          <p:cNvPr id="8" name="文本框 7"/>
          <p:cNvSpPr txBox="1"/>
          <p:nvPr/>
        </p:nvSpPr>
        <p:spPr>
          <a:xfrm>
            <a:off x="467031" y="900668"/>
            <a:ext cx="2745432" cy="369332"/>
          </a:xfrm>
          <a:prstGeom prst="rect">
            <a:avLst/>
          </a:prstGeom>
          <a:noFill/>
        </p:spPr>
        <p:txBody>
          <a:bodyPr wrap="square" rtlCol="0">
            <a:spAutoFit/>
          </a:bodyPr>
          <a:lstStyle/>
          <a:p>
            <a:r>
              <a:rPr lang="en-US" altLang="zh-CN" dirty="0" smtClean="0">
                <a:solidFill>
                  <a:srgbClr val="FF0000"/>
                </a:solidFill>
              </a:rPr>
              <a:t>2. </a:t>
            </a:r>
            <a:r>
              <a:rPr lang="en-US" altLang="zh-CN" kern="100" dirty="0" err="1" smtClean="0">
                <a:solidFill>
                  <a:srgbClr val="FF0000"/>
                </a:solidFill>
                <a:latin typeface="Times New Roman" panose="02020603050405020304" pitchFamily="18" charset="0"/>
                <a:cs typeface="Times New Roman" panose="02020603050405020304" pitchFamily="18" charset="0"/>
              </a:rPr>
              <a:t>MainActivity</a:t>
            </a:r>
            <a:endParaRPr lang="zh-CN" altLang="en-US" dirty="0">
              <a:solidFill>
                <a:srgbClr val="FF0000"/>
              </a:solidFill>
            </a:endParaRPr>
          </a:p>
        </p:txBody>
      </p:sp>
    </p:spTree>
    <p:extLst>
      <p:ext uri="{BB962C8B-B14F-4D97-AF65-F5344CB8AC3E}">
        <p14:creationId xmlns:p14="http://schemas.microsoft.com/office/powerpoint/2010/main" val="340083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1865" y="453488"/>
            <a:ext cx="5797206" cy="6304985"/>
          </a:xfrm>
          <a:solidFill>
            <a:schemeClr val="bg1"/>
          </a:solidFill>
          <a:ln>
            <a:solidFill>
              <a:schemeClr val="tx1"/>
            </a:solidFill>
          </a:ln>
        </p:spPr>
        <p:txBody>
          <a:bodyPr>
            <a:noAutofit/>
          </a:bodyPr>
          <a:lstStyle/>
          <a:p>
            <a:pPr marL="0" indent="0">
              <a:lnSpc>
                <a:spcPct val="120000"/>
              </a:lnSpc>
              <a:spcBef>
                <a:spcPts val="0"/>
              </a:spcBef>
              <a:buNone/>
            </a:pPr>
            <a:r>
              <a:rPr lang="en-US" altLang="zh-CN" sz="1400" dirty="0"/>
              <a:t> </a:t>
            </a:r>
            <a:r>
              <a:rPr lang="en-US" altLang="zh-CN" sz="1400" dirty="0">
                <a:solidFill>
                  <a:srgbClr val="0000FF"/>
                </a:solidFill>
              </a:rPr>
              <a:t>class </a:t>
            </a:r>
            <a:r>
              <a:rPr lang="en-US" altLang="zh-CN" sz="1400" dirty="0" err="1">
                <a:solidFill>
                  <a:srgbClr val="0000FF"/>
                </a:solidFill>
              </a:rPr>
              <a:t>ImageDownloadTask</a:t>
            </a:r>
            <a:r>
              <a:rPr lang="en-US" altLang="zh-CN" sz="1400" dirty="0">
                <a:solidFill>
                  <a:srgbClr val="0000FF"/>
                </a:solidFill>
              </a:rPr>
              <a:t> extends </a:t>
            </a:r>
            <a:r>
              <a:rPr lang="en-US" altLang="zh-CN" sz="1400" dirty="0" err="1">
                <a:solidFill>
                  <a:srgbClr val="0000FF"/>
                </a:solidFill>
              </a:rPr>
              <a:t>AsyncTask</a:t>
            </a:r>
            <a:r>
              <a:rPr lang="en-US" altLang="zh-CN" sz="1400" dirty="0">
                <a:solidFill>
                  <a:srgbClr val="0000FF"/>
                </a:solidFill>
              </a:rPr>
              <a:t>&lt;</a:t>
            </a:r>
            <a:r>
              <a:rPr lang="en-US" altLang="zh-CN" sz="1400" dirty="0" err="1">
                <a:solidFill>
                  <a:srgbClr val="0000FF"/>
                </a:solidFill>
              </a:rPr>
              <a:t>String,Void</a:t>
            </a:r>
            <a:r>
              <a:rPr lang="en-US" altLang="zh-CN" sz="1400" dirty="0" smtClean="0">
                <a:solidFill>
                  <a:srgbClr val="0000FF"/>
                </a:solidFill>
              </a:rPr>
              <a:t>, Bitmap</a:t>
            </a:r>
            <a:r>
              <a:rPr lang="en-US" altLang="zh-CN" sz="1400" dirty="0">
                <a:solidFill>
                  <a:srgbClr val="0000FF"/>
                </a:solidFill>
              </a:rPr>
              <a:t>&gt; </a:t>
            </a:r>
            <a:r>
              <a:rPr lang="en-US" altLang="zh-CN" sz="1400" dirty="0"/>
              <a:t>{</a:t>
            </a:r>
            <a:endParaRPr lang="zh-CN" altLang="zh-CN" sz="1400" dirty="0"/>
          </a:p>
          <a:p>
            <a:pPr marL="0" indent="0">
              <a:lnSpc>
                <a:spcPct val="120000"/>
              </a:lnSpc>
              <a:spcBef>
                <a:spcPts val="0"/>
              </a:spcBef>
              <a:buNone/>
            </a:pPr>
            <a:r>
              <a:rPr lang="en-US" altLang="zh-CN" sz="1400" dirty="0"/>
              <a:t>        @Override</a:t>
            </a:r>
            <a:endParaRPr lang="zh-CN" altLang="zh-CN" sz="1400" dirty="0"/>
          </a:p>
          <a:p>
            <a:pPr marL="0" indent="0">
              <a:lnSpc>
                <a:spcPct val="120000"/>
              </a:lnSpc>
              <a:spcBef>
                <a:spcPts val="0"/>
              </a:spcBef>
              <a:buNone/>
            </a:pPr>
            <a:r>
              <a:rPr lang="en-US" altLang="zh-CN" sz="1400" dirty="0"/>
              <a:t>        protected Bitmap </a:t>
            </a:r>
            <a:r>
              <a:rPr lang="en-US" altLang="zh-CN" sz="1400" dirty="0" err="1">
                <a:solidFill>
                  <a:srgbClr val="0000FF"/>
                </a:solidFill>
              </a:rPr>
              <a:t>doInBackground</a:t>
            </a:r>
            <a:r>
              <a:rPr lang="en-US" altLang="zh-CN" sz="1400" dirty="0"/>
              <a:t>(String... </a:t>
            </a:r>
            <a:r>
              <a:rPr lang="en-US" altLang="zh-CN" sz="1400" dirty="0" err="1"/>
              <a:t>params</a:t>
            </a:r>
            <a:r>
              <a:rPr lang="en-US" altLang="zh-CN" sz="1400" dirty="0"/>
              <a:t>) {</a:t>
            </a:r>
            <a:endParaRPr lang="zh-CN" altLang="zh-CN" sz="1400" dirty="0"/>
          </a:p>
          <a:p>
            <a:pPr marL="0" indent="0">
              <a:lnSpc>
                <a:spcPct val="120000"/>
              </a:lnSpc>
              <a:spcBef>
                <a:spcPts val="0"/>
              </a:spcBef>
              <a:buNone/>
            </a:pPr>
            <a:r>
              <a:rPr lang="en-US" altLang="zh-CN" sz="1400" dirty="0"/>
              <a:t>            Bitmap </a:t>
            </a:r>
            <a:r>
              <a:rPr lang="en-US" altLang="zh-CN" sz="1400" dirty="0" err="1"/>
              <a:t>bitmap</a:t>
            </a:r>
            <a:r>
              <a:rPr lang="en-US" altLang="zh-CN" sz="1400" dirty="0"/>
              <a:t> = null;    //</a:t>
            </a:r>
            <a:r>
              <a:rPr lang="zh-CN" altLang="zh-CN" sz="1400" dirty="0"/>
              <a:t>待返回的结果</a:t>
            </a:r>
          </a:p>
          <a:p>
            <a:pPr marL="0" indent="0">
              <a:lnSpc>
                <a:spcPct val="120000"/>
              </a:lnSpc>
              <a:spcBef>
                <a:spcPts val="0"/>
              </a:spcBef>
              <a:buNone/>
            </a:pPr>
            <a:r>
              <a:rPr lang="en-US" altLang="zh-CN" sz="1400" dirty="0"/>
              <a:t>            String </a:t>
            </a:r>
            <a:r>
              <a:rPr lang="en-US" altLang="zh-CN" sz="1400" dirty="0" err="1"/>
              <a:t>url</a:t>
            </a:r>
            <a:r>
              <a:rPr lang="en-US" altLang="zh-CN" sz="1400" dirty="0"/>
              <a:t> = </a:t>
            </a:r>
            <a:r>
              <a:rPr lang="en-US" altLang="zh-CN" sz="1400" dirty="0" err="1"/>
              <a:t>params</a:t>
            </a:r>
            <a:r>
              <a:rPr lang="en-US" altLang="zh-CN" sz="1400" dirty="0"/>
              <a:t>[0];  //</a:t>
            </a:r>
            <a:r>
              <a:rPr lang="zh-CN" altLang="zh-CN" sz="1400" dirty="0"/>
              <a:t>获取</a:t>
            </a:r>
            <a:r>
              <a:rPr lang="en-US" altLang="zh-CN" sz="1400" dirty="0"/>
              <a:t>URL</a:t>
            </a:r>
            <a:endParaRPr lang="zh-CN" altLang="zh-CN" sz="1400" dirty="0"/>
          </a:p>
          <a:p>
            <a:pPr marL="0" indent="0">
              <a:lnSpc>
                <a:spcPct val="120000"/>
              </a:lnSpc>
              <a:spcBef>
                <a:spcPts val="0"/>
              </a:spcBef>
              <a:buNone/>
            </a:pPr>
            <a:r>
              <a:rPr lang="en-US" altLang="zh-CN" sz="1400" dirty="0"/>
              <a:t>            </a:t>
            </a:r>
            <a:r>
              <a:rPr lang="en-US" altLang="zh-CN" sz="1400" dirty="0" err="1"/>
              <a:t>URLConnection</a:t>
            </a:r>
            <a:r>
              <a:rPr lang="en-US" altLang="zh-CN" sz="1400" dirty="0"/>
              <a:t> connection;   //</a:t>
            </a:r>
            <a:r>
              <a:rPr lang="zh-CN" altLang="zh-CN" sz="1400" dirty="0"/>
              <a:t>网络连接对象</a:t>
            </a:r>
          </a:p>
          <a:p>
            <a:pPr marL="0" indent="0">
              <a:lnSpc>
                <a:spcPct val="120000"/>
              </a:lnSpc>
              <a:spcBef>
                <a:spcPts val="0"/>
              </a:spcBef>
              <a:buNone/>
            </a:pPr>
            <a:r>
              <a:rPr lang="en-US" altLang="zh-CN" sz="1400" dirty="0"/>
              <a:t>            </a:t>
            </a:r>
            <a:r>
              <a:rPr lang="en-US" altLang="zh-CN" sz="1400" dirty="0" err="1"/>
              <a:t>InputStream</a:t>
            </a:r>
            <a:r>
              <a:rPr lang="en-US" altLang="zh-CN" sz="1400" dirty="0"/>
              <a:t> is;    //</a:t>
            </a:r>
            <a:r>
              <a:rPr lang="zh-CN" altLang="zh-CN" sz="1400" dirty="0"/>
              <a:t>数据输入流</a:t>
            </a:r>
          </a:p>
          <a:p>
            <a:pPr marL="0" indent="0">
              <a:lnSpc>
                <a:spcPct val="120000"/>
              </a:lnSpc>
              <a:spcBef>
                <a:spcPts val="0"/>
              </a:spcBef>
              <a:buNone/>
            </a:pPr>
            <a:r>
              <a:rPr lang="en-US" altLang="zh-CN" sz="1400" dirty="0"/>
              <a:t>            try {</a:t>
            </a:r>
            <a:endParaRPr lang="zh-CN" altLang="zh-CN" sz="1400" dirty="0"/>
          </a:p>
          <a:p>
            <a:pPr marL="0" indent="0">
              <a:lnSpc>
                <a:spcPct val="120000"/>
              </a:lnSpc>
              <a:spcBef>
                <a:spcPts val="0"/>
              </a:spcBef>
              <a:buNone/>
            </a:pPr>
            <a:r>
              <a:rPr lang="en-US" altLang="zh-CN" sz="1400" dirty="0"/>
              <a:t>                connection = new URL(</a:t>
            </a:r>
            <a:r>
              <a:rPr lang="en-US" altLang="zh-CN" sz="1400" dirty="0" err="1"/>
              <a:t>url</a:t>
            </a:r>
            <a:r>
              <a:rPr lang="en-US" altLang="zh-CN" sz="1400" dirty="0"/>
              <a:t>).</a:t>
            </a:r>
            <a:r>
              <a:rPr lang="en-US" altLang="zh-CN" sz="1400" dirty="0" err="1"/>
              <a:t>openConnection</a:t>
            </a:r>
            <a:r>
              <a:rPr lang="en-US" altLang="zh-CN" sz="1400" dirty="0"/>
              <a:t>();</a:t>
            </a:r>
            <a:endParaRPr lang="zh-CN" altLang="zh-CN" sz="1400" dirty="0"/>
          </a:p>
          <a:p>
            <a:pPr marL="0" indent="0">
              <a:lnSpc>
                <a:spcPct val="120000"/>
              </a:lnSpc>
              <a:spcBef>
                <a:spcPts val="0"/>
              </a:spcBef>
              <a:buNone/>
            </a:pPr>
            <a:r>
              <a:rPr lang="en-US" altLang="zh-CN" sz="1400" dirty="0"/>
              <a:t>                is = </a:t>
            </a:r>
            <a:r>
              <a:rPr lang="en-US" altLang="zh-CN" sz="1400" dirty="0" err="1"/>
              <a:t>connection.getInputStream</a:t>
            </a:r>
            <a:r>
              <a:rPr lang="en-US" altLang="zh-CN" sz="1400" dirty="0"/>
              <a:t>();   //</a:t>
            </a:r>
            <a:r>
              <a:rPr lang="zh-CN" altLang="zh-CN" sz="1400" dirty="0"/>
              <a:t>获取输入流</a:t>
            </a:r>
          </a:p>
          <a:p>
            <a:pPr marL="0" indent="0">
              <a:lnSpc>
                <a:spcPct val="120000"/>
              </a:lnSpc>
              <a:spcBef>
                <a:spcPts val="0"/>
              </a:spcBef>
              <a:buNone/>
            </a:pPr>
            <a:r>
              <a:rPr lang="en-US" altLang="zh-CN" sz="1400" dirty="0"/>
              <a:t>           </a:t>
            </a:r>
            <a:r>
              <a:rPr lang="en-US" altLang="zh-CN" sz="1400" dirty="0" err="1"/>
              <a:t>BufferedInputStream</a:t>
            </a:r>
            <a:r>
              <a:rPr lang="en-US" altLang="zh-CN" sz="1400" dirty="0"/>
              <a:t> </a:t>
            </a:r>
            <a:r>
              <a:rPr lang="en-US" altLang="zh-CN" sz="1400" dirty="0" err="1"/>
              <a:t>buf</a:t>
            </a:r>
            <a:r>
              <a:rPr lang="en-US" altLang="zh-CN" sz="1400" dirty="0"/>
              <a:t> = new </a:t>
            </a:r>
            <a:r>
              <a:rPr lang="en-US" altLang="zh-CN" sz="1400" dirty="0" err="1"/>
              <a:t>BufferedInputStream</a:t>
            </a:r>
            <a:r>
              <a:rPr lang="en-US" altLang="zh-CN" sz="1400" dirty="0"/>
              <a:t>(is);</a:t>
            </a:r>
            <a:endParaRPr lang="zh-CN" altLang="zh-CN" sz="1400" dirty="0"/>
          </a:p>
          <a:p>
            <a:pPr marL="0" indent="0">
              <a:lnSpc>
                <a:spcPct val="120000"/>
              </a:lnSpc>
              <a:spcBef>
                <a:spcPts val="0"/>
              </a:spcBef>
              <a:buNone/>
            </a:pPr>
            <a:r>
              <a:rPr lang="en-US" altLang="zh-CN" sz="1400" dirty="0"/>
              <a:t>                //</a:t>
            </a:r>
            <a:r>
              <a:rPr lang="zh-CN" altLang="zh-CN" sz="1400" dirty="0"/>
              <a:t>解析输入流</a:t>
            </a:r>
          </a:p>
          <a:p>
            <a:pPr marL="0" indent="0">
              <a:lnSpc>
                <a:spcPct val="120000"/>
              </a:lnSpc>
              <a:spcBef>
                <a:spcPts val="0"/>
              </a:spcBef>
              <a:buNone/>
            </a:pPr>
            <a:r>
              <a:rPr lang="en-US" altLang="zh-CN" sz="1400" dirty="0"/>
              <a:t>                bitmap = </a:t>
            </a:r>
            <a:r>
              <a:rPr lang="en-US" altLang="zh-CN" sz="1400" dirty="0" err="1"/>
              <a:t>BitmapFactory.decodeStream</a:t>
            </a:r>
            <a:r>
              <a:rPr lang="en-US" altLang="zh-CN" sz="1400" dirty="0"/>
              <a:t>(</a:t>
            </a:r>
            <a:r>
              <a:rPr lang="en-US" altLang="zh-CN" sz="1400" dirty="0" err="1"/>
              <a:t>buf</a:t>
            </a:r>
            <a:r>
              <a:rPr lang="en-US" altLang="zh-CN" sz="1400" dirty="0"/>
              <a:t>);</a:t>
            </a:r>
            <a:endParaRPr lang="zh-CN" altLang="zh-CN" sz="1400" dirty="0"/>
          </a:p>
          <a:p>
            <a:pPr marL="0" indent="0">
              <a:lnSpc>
                <a:spcPct val="120000"/>
              </a:lnSpc>
              <a:spcBef>
                <a:spcPts val="0"/>
              </a:spcBef>
              <a:buNone/>
            </a:pPr>
            <a:r>
              <a:rPr lang="en-US" altLang="zh-CN" sz="1400" dirty="0"/>
              <a:t>                </a:t>
            </a:r>
            <a:r>
              <a:rPr lang="en-US" altLang="zh-CN" sz="1400" dirty="0" err="1"/>
              <a:t>is.close</a:t>
            </a:r>
            <a:r>
              <a:rPr lang="en-US" altLang="zh-CN" sz="1400" dirty="0"/>
              <a:t>();</a:t>
            </a:r>
            <a:endParaRPr lang="zh-CN" altLang="zh-CN" sz="1400" dirty="0"/>
          </a:p>
          <a:p>
            <a:pPr marL="0" indent="0">
              <a:lnSpc>
                <a:spcPct val="120000"/>
              </a:lnSpc>
              <a:spcBef>
                <a:spcPts val="0"/>
              </a:spcBef>
              <a:buNone/>
            </a:pPr>
            <a:r>
              <a:rPr lang="en-US" altLang="zh-CN" sz="1400" dirty="0"/>
              <a:t>                </a:t>
            </a:r>
            <a:r>
              <a:rPr lang="en-US" altLang="zh-CN" sz="1400" dirty="0" err="1"/>
              <a:t>buf.close</a:t>
            </a:r>
            <a:r>
              <a:rPr lang="en-US" altLang="zh-CN" sz="1400" dirty="0"/>
              <a:t>();</a:t>
            </a:r>
            <a:endParaRPr lang="zh-CN" altLang="zh-CN" sz="1400" dirty="0"/>
          </a:p>
          <a:p>
            <a:pPr marL="0" indent="0">
              <a:lnSpc>
                <a:spcPct val="120000"/>
              </a:lnSpc>
              <a:spcBef>
                <a:spcPts val="0"/>
              </a:spcBef>
              <a:buNone/>
            </a:pPr>
            <a:r>
              <a:rPr lang="en-US" altLang="zh-CN" sz="1400" dirty="0"/>
              <a:t>            } catch (</a:t>
            </a:r>
            <a:r>
              <a:rPr lang="en-US" altLang="zh-CN" sz="1400" dirty="0" err="1"/>
              <a:t>MalformedURLException</a:t>
            </a:r>
            <a:r>
              <a:rPr lang="en-US" altLang="zh-CN" sz="1400" dirty="0"/>
              <a:t> e) {</a:t>
            </a:r>
            <a:endParaRPr lang="zh-CN" altLang="zh-CN" sz="1400" dirty="0"/>
          </a:p>
          <a:p>
            <a:pPr marL="0" indent="0">
              <a:lnSpc>
                <a:spcPct val="120000"/>
              </a:lnSpc>
              <a:spcBef>
                <a:spcPts val="0"/>
              </a:spcBef>
              <a:buNone/>
            </a:pPr>
            <a:r>
              <a:rPr lang="en-US" altLang="zh-CN" sz="1400" dirty="0"/>
              <a:t>                </a:t>
            </a:r>
            <a:r>
              <a:rPr lang="en-US" altLang="zh-CN" sz="1400" dirty="0" err="1"/>
              <a:t>e.printStackTrace</a:t>
            </a:r>
            <a:r>
              <a:rPr lang="en-US" altLang="zh-CN" sz="1400" dirty="0"/>
              <a:t>();</a:t>
            </a:r>
            <a:endParaRPr lang="zh-CN" altLang="zh-CN" sz="1400" dirty="0"/>
          </a:p>
          <a:p>
            <a:pPr marL="0" indent="0">
              <a:lnSpc>
                <a:spcPct val="120000"/>
              </a:lnSpc>
              <a:spcBef>
                <a:spcPts val="0"/>
              </a:spcBef>
              <a:buNone/>
            </a:pPr>
            <a:r>
              <a:rPr lang="en-US" altLang="zh-CN" sz="1400" dirty="0"/>
              <a:t>            } catch (</a:t>
            </a:r>
            <a:r>
              <a:rPr lang="en-US" altLang="zh-CN" sz="1400" dirty="0" err="1"/>
              <a:t>IOException</a:t>
            </a:r>
            <a:r>
              <a:rPr lang="en-US" altLang="zh-CN" sz="1400" dirty="0"/>
              <a:t> e) {</a:t>
            </a:r>
            <a:endParaRPr lang="zh-CN" altLang="zh-CN" sz="1400" dirty="0"/>
          </a:p>
          <a:p>
            <a:pPr marL="0" indent="0">
              <a:lnSpc>
                <a:spcPct val="120000"/>
              </a:lnSpc>
              <a:spcBef>
                <a:spcPts val="0"/>
              </a:spcBef>
              <a:buNone/>
            </a:pPr>
            <a:r>
              <a:rPr lang="en-US" altLang="zh-CN" sz="1400" dirty="0"/>
              <a:t>                </a:t>
            </a:r>
            <a:r>
              <a:rPr lang="en-US" altLang="zh-CN" sz="1400" dirty="0" err="1"/>
              <a:t>e.printStackTrace</a:t>
            </a:r>
            <a:r>
              <a:rPr lang="en-US" altLang="zh-CN" sz="1400" dirty="0"/>
              <a:t>();</a:t>
            </a:r>
            <a:endParaRPr lang="zh-CN" altLang="zh-CN" sz="1400" dirty="0"/>
          </a:p>
          <a:p>
            <a:pPr marL="0" indent="0">
              <a:lnSpc>
                <a:spcPct val="120000"/>
              </a:lnSpc>
              <a:spcBef>
                <a:spcPts val="0"/>
              </a:spcBef>
              <a:buNone/>
            </a:pPr>
            <a:r>
              <a:rPr lang="en-US" altLang="zh-CN" sz="1400" dirty="0"/>
              <a:t>            }</a:t>
            </a:r>
            <a:endParaRPr lang="zh-CN" altLang="zh-CN" sz="1400" dirty="0"/>
          </a:p>
          <a:p>
            <a:pPr marL="0" indent="0">
              <a:lnSpc>
                <a:spcPct val="120000"/>
              </a:lnSpc>
              <a:spcBef>
                <a:spcPts val="0"/>
              </a:spcBef>
              <a:buNone/>
            </a:pPr>
            <a:r>
              <a:rPr lang="en-US" altLang="zh-CN" sz="1400" dirty="0"/>
              <a:t>            //</a:t>
            </a:r>
            <a:r>
              <a:rPr lang="zh-CN" altLang="zh-CN" sz="1400" dirty="0"/>
              <a:t>返回给后面调用的方法</a:t>
            </a:r>
          </a:p>
          <a:p>
            <a:pPr marL="0" indent="0">
              <a:lnSpc>
                <a:spcPct val="120000"/>
              </a:lnSpc>
              <a:spcBef>
                <a:spcPts val="0"/>
              </a:spcBef>
              <a:buNone/>
            </a:pPr>
            <a:r>
              <a:rPr lang="en-US" altLang="zh-CN" sz="1400" dirty="0"/>
              <a:t>            return bitmap;</a:t>
            </a:r>
            <a:endParaRPr lang="zh-CN" altLang="zh-CN" sz="1400" dirty="0"/>
          </a:p>
          <a:p>
            <a:pPr marL="0" indent="0">
              <a:lnSpc>
                <a:spcPct val="120000"/>
              </a:lnSpc>
              <a:spcBef>
                <a:spcPts val="0"/>
              </a:spcBef>
              <a:buNone/>
            </a:pPr>
            <a:r>
              <a:rPr lang="en-US" altLang="zh-CN" sz="1400" dirty="0"/>
              <a:t>        }</a:t>
            </a:r>
            <a:endParaRPr lang="zh-CN" altLang="zh-CN" sz="1400" dirty="0"/>
          </a:p>
          <a:p>
            <a:pPr marL="0" indent="0">
              <a:lnSpc>
                <a:spcPct val="120000"/>
              </a:lnSpc>
              <a:spcBef>
                <a:spcPts val="0"/>
              </a:spcBef>
              <a:buNone/>
            </a:pPr>
            <a:r>
              <a:rPr lang="en-US" altLang="zh-CN" sz="1400" dirty="0"/>
              <a:t>        </a:t>
            </a:r>
            <a:endParaRPr lang="zh-CN" altLang="en-US" sz="1400" dirty="0"/>
          </a:p>
        </p:txBody>
      </p:sp>
      <p:sp>
        <p:nvSpPr>
          <p:cNvPr id="4" name="矩形 3"/>
          <p:cNvSpPr/>
          <p:nvPr/>
        </p:nvSpPr>
        <p:spPr>
          <a:xfrm>
            <a:off x="6410632" y="1620449"/>
            <a:ext cx="5196348" cy="3429465"/>
          </a:xfrm>
          <a:prstGeom prst="rect">
            <a:avLst/>
          </a:prstGeom>
          <a:solidFill>
            <a:schemeClr val="bg1"/>
          </a:solidFill>
          <a:ln>
            <a:solidFill>
              <a:schemeClr val="tx1"/>
            </a:solidFill>
          </a:ln>
        </p:spPr>
        <p:txBody>
          <a:bodyPr wrap="square">
            <a:spAutoFit/>
          </a:bodyPr>
          <a:lstStyle/>
          <a:p>
            <a:pPr marL="0" indent="0">
              <a:lnSpc>
                <a:spcPct val="120000"/>
              </a:lnSpc>
              <a:spcBef>
                <a:spcPts val="0"/>
              </a:spcBef>
              <a:buNone/>
            </a:pPr>
            <a:r>
              <a:rPr lang="en-US" altLang="zh-CN" sz="1400" dirty="0" smtClean="0"/>
              <a:t>@Override</a:t>
            </a:r>
            <a:endParaRPr lang="zh-CN" altLang="zh-CN" sz="1400" dirty="0" smtClean="0"/>
          </a:p>
          <a:p>
            <a:pPr marL="0" indent="0">
              <a:lnSpc>
                <a:spcPct val="120000"/>
              </a:lnSpc>
              <a:spcBef>
                <a:spcPts val="0"/>
              </a:spcBef>
              <a:buNone/>
            </a:pPr>
            <a:r>
              <a:rPr lang="en-US" altLang="zh-CN" sz="1400" dirty="0" smtClean="0"/>
              <a:t>        protected void </a:t>
            </a:r>
            <a:r>
              <a:rPr lang="en-US" altLang="zh-CN" sz="1400" dirty="0" err="1" smtClean="0">
                <a:solidFill>
                  <a:srgbClr val="0000FF"/>
                </a:solidFill>
              </a:rPr>
              <a:t>onPreExecute</a:t>
            </a:r>
            <a:r>
              <a:rPr lang="en-US" altLang="zh-CN" sz="1400" dirty="0" smtClean="0">
                <a:solidFill>
                  <a:srgbClr val="0000FF"/>
                </a:solidFill>
              </a:rPr>
              <a:t>() </a:t>
            </a:r>
            <a:r>
              <a:rPr lang="en-US" altLang="zh-CN" sz="1400" dirty="0" smtClean="0"/>
              <a:t>{</a:t>
            </a:r>
            <a:endParaRPr lang="zh-CN" altLang="zh-CN" sz="1400" dirty="0" smtClean="0"/>
          </a:p>
          <a:p>
            <a:pPr marL="0" indent="0">
              <a:lnSpc>
                <a:spcPct val="120000"/>
              </a:lnSpc>
              <a:spcBef>
                <a:spcPts val="0"/>
              </a:spcBef>
              <a:buNone/>
            </a:pPr>
            <a:r>
              <a:rPr lang="en-US" altLang="zh-CN" sz="1400" dirty="0" smtClean="0"/>
              <a:t>            //</a:t>
            </a:r>
            <a:r>
              <a:rPr lang="zh-CN" altLang="zh-CN" sz="1400" dirty="0" smtClean="0"/>
              <a:t>显示等待圆环</a:t>
            </a:r>
          </a:p>
          <a:p>
            <a:pPr marL="0" indent="0">
              <a:lnSpc>
                <a:spcPct val="120000"/>
              </a:lnSpc>
              <a:spcBef>
                <a:spcPts val="0"/>
              </a:spcBef>
              <a:buNone/>
            </a:pPr>
            <a:r>
              <a:rPr lang="en-US" altLang="zh-CN" sz="1400" dirty="0" smtClean="0"/>
              <a:t>            </a:t>
            </a:r>
            <a:r>
              <a:rPr lang="en-US" altLang="zh-CN" sz="1400" dirty="0" err="1" smtClean="0"/>
              <a:t>mProgressBar.setVisibility</a:t>
            </a:r>
            <a:r>
              <a:rPr lang="en-US" altLang="zh-CN" sz="1400" dirty="0" smtClean="0"/>
              <a:t>(</a:t>
            </a:r>
            <a:r>
              <a:rPr lang="en-US" altLang="zh-CN" sz="1400" dirty="0" err="1" smtClean="0"/>
              <a:t>View.VISIBLE</a:t>
            </a:r>
            <a:r>
              <a:rPr lang="en-US" altLang="zh-CN" sz="1400" dirty="0" smtClean="0"/>
              <a:t>);</a:t>
            </a:r>
            <a:endParaRPr lang="zh-CN" altLang="zh-CN" sz="1400" dirty="0" smtClean="0"/>
          </a:p>
          <a:p>
            <a:pPr marL="0" indent="0">
              <a:lnSpc>
                <a:spcPct val="120000"/>
              </a:lnSpc>
              <a:spcBef>
                <a:spcPts val="0"/>
              </a:spcBef>
              <a:buNone/>
            </a:pPr>
            <a:r>
              <a:rPr lang="en-US" altLang="zh-CN" sz="1400" dirty="0" smtClean="0"/>
              <a:t>        }</a:t>
            </a:r>
            <a:endParaRPr lang="zh-CN" altLang="zh-CN" sz="1400" dirty="0" smtClean="0"/>
          </a:p>
          <a:p>
            <a:pPr marL="0" indent="0">
              <a:lnSpc>
                <a:spcPct val="120000"/>
              </a:lnSpc>
              <a:spcBef>
                <a:spcPts val="0"/>
              </a:spcBef>
              <a:buNone/>
            </a:pPr>
            <a:r>
              <a:rPr lang="en-US" altLang="zh-CN" sz="1400" dirty="0" smtClean="0"/>
              <a:t>        @Override</a:t>
            </a:r>
            <a:endParaRPr lang="zh-CN" altLang="zh-CN" sz="1400" dirty="0" smtClean="0"/>
          </a:p>
          <a:p>
            <a:pPr marL="0" indent="0">
              <a:lnSpc>
                <a:spcPct val="120000"/>
              </a:lnSpc>
              <a:spcBef>
                <a:spcPts val="0"/>
              </a:spcBef>
              <a:buNone/>
            </a:pPr>
            <a:r>
              <a:rPr lang="en-US" altLang="zh-CN" sz="1400" dirty="0" smtClean="0"/>
              <a:t>        protected void </a:t>
            </a:r>
            <a:r>
              <a:rPr lang="en-US" altLang="zh-CN" sz="1400" dirty="0" err="1" smtClean="0">
                <a:solidFill>
                  <a:srgbClr val="0000FF"/>
                </a:solidFill>
              </a:rPr>
              <a:t>onPostExecute</a:t>
            </a:r>
            <a:r>
              <a:rPr lang="en-US" altLang="zh-CN" sz="1400" dirty="0" smtClean="0">
                <a:solidFill>
                  <a:srgbClr val="0000FF"/>
                </a:solidFill>
              </a:rPr>
              <a:t>(Bitmap result) </a:t>
            </a:r>
            <a:r>
              <a:rPr lang="en-US" altLang="zh-CN" sz="1400" dirty="0" smtClean="0"/>
              <a:t>{</a:t>
            </a:r>
            <a:endParaRPr lang="zh-CN" altLang="zh-CN" sz="1400" dirty="0" smtClean="0"/>
          </a:p>
          <a:p>
            <a:pPr marL="0" indent="0">
              <a:lnSpc>
                <a:spcPct val="120000"/>
              </a:lnSpc>
              <a:spcBef>
                <a:spcPts val="0"/>
              </a:spcBef>
              <a:buNone/>
            </a:pPr>
            <a:r>
              <a:rPr lang="en-US" altLang="zh-CN" sz="1400" dirty="0" smtClean="0"/>
              <a:t>            //</a:t>
            </a:r>
            <a:r>
              <a:rPr lang="zh-CN" altLang="zh-CN" sz="1400" dirty="0" smtClean="0"/>
              <a:t>下载完毕，隐藏等待圆环</a:t>
            </a:r>
          </a:p>
          <a:p>
            <a:pPr marL="0" indent="0">
              <a:lnSpc>
                <a:spcPct val="120000"/>
              </a:lnSpc>
              <a:spcBef>
                <a:spcPts val="0"/>
              </a:spcBef>
              <a:buNone/>
            </a:pPr>
            <a:r>
              <a:rPr lang="en-US" altLang="zh-CN" sz="1400" dirty="0" smtClean="0"/>
              <a:t>            </a:t>
            </a:r>
            <a:r>
              <a:rPr lang="en-US" altLang="zh-CN" sz="1400" dirty="0" err="1" smtClean="0"/>
              <a:t>mProgressBar.setVisibility</a:t>
            </a:r>
            <a:r>
              <a:rPr lang="en-US" altLang="zh-CN" sz="1400" dirty="0" smtClean="0"/>
              <a:t>(</a:t>
            </a:r>
            <a:r>
              <a:rPr lang="en-US" altLang="zh-CN" sz="1400" dirty="0" err="1" smtClean="0"/>
              <a:t>View.GONE</a:t>
            </a:r>
            <a:r>
              <a:rPr lang="en-US" altLang="zh-CN" sz="1400" dirty="0" smtClean="0"/>
              <a:t>);</a:t>
            </a:r>
            <a:endParaRPr lang="zh-CN" altLang="zh-CN" sz="1400" dirty="0" smtClean="0"/>
          </a:p>
          <a:p>
            <a:pPr marL="0" indent="0">
              <a:lnSpc>
                <a:spcPct val="120000"/>
              </a:lnSpc>
              <a:spcBef>
                <a:spcPts val="0"/>
              </a:spcBef>
              <a:buNone/>
            </a:pPr>
            <a:r>
              <a:rPr lang="en-US" altLang="zh-CN" sz="1400" dirty="0" smtClean="0"/>
              <a:t>            </a:t>
            </a:r>
            <a:r>
              <a:rPr lang="en-US" altLang="zh-CN" sz="1400" dirty="0" err="1" smtClean="0"/>
              <a:t>mImageView.setImageBitmap</a:t>
            </a:r>
            <a:r>
              <a:rPr lang="en-US" altLang="zh-CN" sz="1400" dirty="0" smtClean="0"/>
              <a:t>(result);</a:t>
            </a:r>
            <a:endParaRPr lang="zh-CN" altLang="zh-CN" sz="1400" dirty="0" smtClean="0"/>
          </a:p>
          <a:p>
            <a:pPr marL="0" indent="0">
              <a:lnSpc>
                <a:spcPct val="120000"/>
              </a:lnSpc>
              <a:spcBef>
                <a:spcPts val="0"/>
              </a:spcBef>
              <a:buNone/>
            </a:pPr>
            <a:r>
              <a:rPr lang="en-US" altLang="zh-CN" sz="1400" dirty="0" smtClean="0"/>
              <a:t>        }</a:t>
            </a:r>
            <a:endParaRPr lang="zh-CN" altLang="zh-CN" sz="1400" dirty="0" smtClean="0"/>
          </a:p>
          <a:p>
            <a:pPr marL="0" indent="0">
              <a:lnSpc>
                <a:spcPct val="120000"/>
              </a:lnSpc>
              <a:spcBef>
                <a:spcPts val="0"/>
              </a:spcBef>
              <a:buNone/>
            </a:pPr>
            <a:r>
              <a:rPr lang="en-US" altLang="zh-CN" sz="1400" dirty="0" smtClean="0"/>
              <a:t>    }</a:t>
            </a:r>
            <a:endParaRPr lang="zh-CN" altLang="zh-CN" sz="1400" dirty="0" smtClean="0"/>
          </a:p>
          <a:p>
            <a:pPr marL="0" indent="0">
              <a:lnSpc>
                <a:spcPct val="120000"/>
              </a:lnSpc>
              <a:spcBef>
                <a:spcPts val="0"/>
              </a:spcBef>
              <a:buNone/>
            </a:pPr>
            <a:r>
              <a:rPr lang="en-US" altLang="zh-CN" sz="1400" dirty="0" smtClean="0"/>
              <a:t>}</a:t>
            </a:r>
            <a:endParaRPr lang="zh-CN" altLang="en-US" sz="1400" dirty="0"/>
          </a:p>
        </p:txBody>
      </p:sp>
    </p:spTree>
    <p:extLst>
      <p:ext uri="{BB962C8B-B14F-4D97-AF65-F5344CB8AC3E}">
        <p14:creationId xmlns:p14="http://schemas.microsoft.com/office/powerpoint/2010/main" val="1954978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0" y="365125"/>
            <a:ext cx="10515600" cy="1325563"/>
          </a:xfrm>
        </p:spPr>
        <p:txBody>
          <a:bodyPr/>
          <a:lstStyle/>
          <a:p>
            <a:r>
              <a:rPr lang="en-US" altLang="zh-CN" dirty="0" smtClean="0"/>
              <a:t>4</a:t>
            </a:r>
            <a:r>
              <a:rPr lang="en-US" altLang="en-US" dirty="0" smtClean="0">
                <a:ea typeface="宋体" panose="02010600030101010101" pitchFamily="2" charset="-122"/>
              </a:rPr>
              <a:t>.5	</a:t>
            </a:r>
            <a:r>
              <a:rPr lang="en-US" altLang="zh-CN" dirty="0" smtClean="0"/>
              <a:t> </a:t>
            </a:r>
            <a:r>
              <a:rPr lang="en-US" altLang="en-US" dirty="0" err="1" smtClean="0">
                <a:ea typeface="宋体" panose="02010600030101010101" pitchFamily="2" charset="-122"/>
              </a:rPr>
              <a:t>本章小结</a:t>
            </a:r>
            <a:endParaRPr lang="zh-CN" altLang="en-US" dirty="0" smtClean="0"/>
          </a:p>
        </p:txBody>
      </p:sp>
      <p:sp>
        <p:nvSpPr>
          <p:cNvPr id="47107" name="内容占位符 2"/>
          <p:cNvSpPr>
            <a:spLocks noGrp="1"/>
          </p:cNvSpPr>
          <p:nvPr>
            <p:ph idx="4294967295"/>
          </p:nvPr>
        </p:nvSpPr>
        <p:spPr>
          <a:xfrm>
            <a:off x="811161" y="1442167"/>
            <a:ext cx="10515600" cy="4351338"/>
          </a:xfrm>
          <a:solidFill>
            <a:schemeClr val="bg1"/>
          </a:solidFill>
        </p:spPr>
        <p:txBody>
          <a:bodyPr>
            <a:normAutofit/>
          </a:bodyPr>
          <a:lstStyle/>
          <a:p>
            <a:pPr marL="0" indent="0">
              <a:lnSpc>
                <a:spcPct val="150000"/>
              </a:lnSpc>
              <a:spcBef>
                <a:spcPct val="0"/>
              </a:spcBef>
              <a:buFont typeface="Arial" panose="020B0604020202020204" pitchFamily="34" charset="0"/>
              <a:buNone/>
            </a:pPr>
            <a:r>
              <a:rPr lang="zh-CN" altLang="zh-CN" sz="2400" dirty="0" smtClean="0">
                <a:latin typeface="宋体" panose="02010600030101010101" pitchFamily="2" charset="-122"/>
              </a:rPr>
              <a:t>本章主要讲解了Android程序的两种事件处理机制，</a:t>
            </a:r>
            <a:r>
              <a:rPr lang="zh-CN" altLang="en-US" sz="2400" dirty="0" smtClean="0">
                <a:latin typeface="宋体" panose="02010600030101010101" pitchFamily="2" charset="-122"/>
              </a:rPr>
              <a:t>用于处理</a:t>
            </a:r>
            <a:r>
              <a:rPr lang="zh-CN" altLang="zh-CN" sz="2400" dirty="0" smtClean="0">
                <a:latin typeface="宋体" panose="02010600030101010101" pitchFamily="2" charset="-122"/>
              </a:rPr>
              <a:t>用户与界面进行</a:t>
            </a:r>
            <a:r>
              <a:rPr lang="zh-CN" altLang="en-US" sz="2400" dirty="0" smtClean="0">
                <a:latin typeface="宋体" panose="02010600030101010101" pitchFamily="2" charset="-122"/>
              </a:rPr>
              <a:t>的</a:t>
            </a:r>
            <a:r>
              <a:rPr lang="zh-CN" altLang="zh-CN" sz="2400" dirty="0" smtClean="0">
                <a:latin typeface="宋体" panose="02010600030101010101" pitchFamily="2" charset="-122"/>
              </a:rPr>
              <a:t>各种交互。接着又讲解了Android开发时使用较多的AsyncTask（异步任务），这样解决了获取网络图片等耗时操作，避免了UI线程</a:t>
            </a:r>
            <a:r>
              <a:rPr lang="zh-CN" altLang="zh-CN" sz="2400" dirty="0" smtClean="0">
                <a:latin typeface="宋体" panose="02010600030101010101" pitchFamily="2" charset="-122"/>
              </a:rPr>
              <a:t>阻</a:t>
            </a:r>
            <a:r>
              <a:rPr lang="zh-CN" altLang="en-US" sz="2400" dirty="0" smtClean="0">
                <a:latin typeface="宋体" panose="02010600030101010101" pitchFamily="2" charset="-122"/>
              </a:rPr>
              <a:t>塞</a:t>
            </a:r>
            <a:r>
              <a:rPr lang="zh-CN" altLang="zh-CN" sz="2400" dirty="0" smtClean="0">
                <a:latin typeface="宋体" panose="02010600030101010101" pitchFamily="2" charset="-122"/>
              </a:rPr>
              <a:t>等</a:t>
            </a:r>
            <a:r>
              <a:rPr lang="zh-CN" altLang="zh-CN" sz="2400" dirty="0" smtClean="0">
                <a:latin typeface="宋体" panose="02010600030101010101" pitchFamily="2" charset="-122"/>
              </a:rPr>
              <a:t>。这一章节的内容较为重要，需要熟练掌握。</a:t>
            </a:r>
            <a:endParaRPr lang="en-US" altLang="zh-CN" sz="24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797257" y="1166873"/>
            <a:ext cx="10515600" cy="5299075"/>
          </a:xfrm>
        </p:spPr>
        <p:txBody>
          <a:bodyPr>
            <a:normAutofit/>
          </a:bodyPr>
          <a:lstStyle/>
          <a:p>
            <a:pPr marL="0" indent="0">
              <a:buFont typeface="Arial" panose="020B0604020202020204" pitchFamily="34" charset="0"/>
              <a:buNone/>
            </a:pPr>
            <a:r>
              <a:rPr lang="zh-CN" altLang="en-US" sz="3200" dirty="0" smtClean="0">
                <a:solidFill>
                  <a:srgbClr val="FF0000"/>
                </a:solidFill>
              </a:rPr>
              <a:t>本章学习目标</a:t>
            </a:r>
          </a:p>
          <a:p>
            <a:pPr marL="0" indent="0" algn="ctr">
              <a:buFont typeface="Arial" panose="020B0604020202020204" pitchFamily="34" charset="0"/>
              <a:buNone/>
            </a:pPr>
            <a:endParaRPr lang="zh-CN" altLang="en-US" sz="2800" dirty="0" smtClean="0"/>
          </a:p>
          <a:p>
            <a:pPr marL="0" indent="0">
              <a:lnSpc>
                <a:spcPct val="120000"/>
              </a:lnSpc>
            </a:pPr>
            <a:r>
              <a:rPr lang="zh-CN" altLang="en-US" sz="2800" dirty="0" smtClean="0">
                <a:latin typeface="宋体" panose="02010600030101010101" pitchFamily="2" charset="-122"/>
              </a:rPr>
              <a:t>	掌握</a:t>
            </a:r>
            <a:r>
              <a:rPr lang="en-US" altLang="zh-CN" sz="2800" dirty="0" smtClean="0">
                <a:latin typeface="宋体" panose="02010600030101010101" pitchFamily="2" charset="-122"/>
              </a:rPr>
              <a:t>Android</a:t>
            </a:r>
            <a:r>
              <a:rPr lang="zh-CN" altLang="en-US" sz="2800" dirty="0" smtClean="0">
                <a:latin typeface="宋体" panose="02010600030101010101" pitchFamily="2" charset="-122"/>
              </a:rPr>
              <a:t>基于监听的事件处理。</a:t>
            </a:r>
          </a:p>
          <a:p>
            <a:pPr marL="0" indent="0">
              <a:lnSpc>
                <a:spcPct val="120000"/>
              </a:lnSpc>
            </a:pPr>
            <a:r>
              <a:rPr lang="zh-CN" altLang="en-US" sz="2800" dirty="0" smtClean="0">
                <a:latin typeface="宋体" panose="02010600030101010101" pitchFamily="2" charset="-122"/>
              </a:rPr>
              <a:t>掌握</a:t>
            </a:r>
            <a:r>
              <a:rPr lang="en-US" altLang="zh-CN" sz="2800" dirty="0" smtClean="0">
                <a:latin typeface="宋体" panose="02010600030101010101" pitchFamily="2" charset="-122"/>
              </a:rPr>
              <a:t>Android</a:t>
            </a:r>
            <a:r>
              <a:rPr lang="zh-CN" altLang="en-US" sz="2800" dirty="0" smtClean="0">
                <a:latin typeface="宋体" panose="02010600030101010101" pitchFamily="2" charset="-122"/>
              </a:rPr>
              <a:t>基于回调的事件处理。</a:t>
            </a:r>
          </a:p>
          <a:p>
            <a:pPr marL="0" indent="0">
              <a:lnSpc>
                <a:spcPct val="120000"/>
              </a:lnSpc>
            </a:pPr>
            <a:r>
              <a:rPr lang="zh-CN" altLang="en-US" sz="2800" dirty="0" smtClean="0">
                <a:latin typeface="宋体" panose="02010600030101010101" pitchFamily="2" charset="-122"/>
              </a:rPr>
              <a:t>掌握</a:t>
            </a:r>
            <a:r>
              <a:rPr lang="en-US" altLang="zh-CN" sz="2800" dirty="0" err="1" smtClean="0">
                <a:latin typeface="宋体" panose="02010600030101010101" pitchFamily="2" charset="-122"/>
              </a:rPr>
              <a:t>AnsyncTask</a:t>
            </a:r>
            <a:r>
              <a:rPr lang="zh-CN" altLang="en-US" sz="2800" dirty="0" smtClean="0">
                <a:latin typeface="宋体" panose="02010600030101010101" pitchFamily="2" charset="-122"/>
              </a:rPr>
              <a:t>异步类的功能与用法。</a:t>
            </a:r>
          </a:p>
        </p:txBody>
      </p:sp>
      <p:sp>
        <p:nvSpPr>
          <p:cNvPr id="3" name="标题 1"/>
          <p:cNvSpPr txBox="1">
            <a:spLocks/>
          </p:cNvSpPr>
          <p:nvPr/>
        </p:nvSpPr>
        <p:spPr>
          <a:xfrm>
            <a:off x="579019" y="234540"/>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zh-CN" altLang="en-US" dirty="0" smtClean="0"/>
              <a:t>第四章 </a:t>
            </a:r>
            <a:r>
              <a:rPr lang="en-US" altLang="zh-CN" dirty="0" smtClean="0"/>
              <a:t>Android</a:t>
            </a:r>
            <a:r>
              <a:rPr lang="zh-CN" altLang="en-US" dirty="0" smtClean="0"/>
              <a:t>事件处理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a:xfrm>
            <a:off x="354842" y="160408"/>
            <a:ext cx="10515600" cy="1325563"/>
          </a:xfrm>
        </p:spPr>
        <p:txBody>
          <a:bodyPr/>
          <a:lstStyle/>
          <a:p>
            <a:r>
              <a:rPr lang="en-US" altLang="en-US" dirty="0" smtClean="0">
                <a:ea typeface="宋体" panose="02010600030101010101" pitchFamily="2" charset="-122"/>
              </a:rPr>
              <a:t>4.1 </a:t>
            </a:r>
            <a:r>
              <a:rPr lang="en-US" altLang="en-US" dirty="0" err="1" smtClean="0">
                <a:ea typeface="宋体" panose="02010600030101010101" pitchFamily="2" charset="-122"/>
              </a:rPr>
              <a:t>Android事件处理机制</a:t>
            </a:r>
            <a:endParaRPr lang="zh-CN" altLang="en-US" dirty="0" smtClean="0"/>
          </a:p>
        </p:txBody>
      </p:sp>
      <p:sp>
        <p:nvSpPr>
          <p:cNvPr id="52227" name="内容占位符 2"/>
          <p:cNvSpPr>
            <a:spLocks noGrp="1"/>
          </p:cNvSpPr>
          <p:nvPr>
            <p:ph idx="4294967295"/>
          </p:nvPr>
        </p:nvSpPr>
        <p:spPr>
          <a:xfrm>
            <a:off x="709684" y="1485971"/>
            <a:ext cx="9805916" cy="4351338"/>
          </a:xfrm>
        </p:spPr>
        <p:txBody>
          <a:bodyPr>
            <a:normAutofit lnSpcReduction="10000"/>
          </a:bodyPr>
          <a:lstStyle/>
          <a:p>
            <a:pPr marL="0" indent="0">
              <a:lnSpc>
                <a:spcPct val="150000"/>
              </a:lnSpc>
              <a:spcBef>
                <a:spcPct val="0"/>
              </a:spcBef>
              <a:buFont typeface="Arial" panose="020B0604020202020204" pitchFamily="34" charset="0"/>
              <a:buNone/>
            </a:pPr>
            <a:r>
              <a:rPr lang="en-US" altLang="zh-CN" sz="2400" dirty="0" err="1" smtClean="0">
                <a:latin typeface="宋体" panose="02010600030101010101" pitchFamily="2" charset="-122"/>
              </a:rPr>
              <a:t>Android提供了两种方式的事件处理</a:t>
            </a:r>
            <a:r>
              <a:rPr lang="en-US" altLang="zh-CN" sz="2400" dirty="0" smtClean="0">
                <a:latin typeface="宋体" panose="02010600030101010101" pitchFamily="2" charset="-122"/>
              </a:rPr>
              <a:t>：</a:t>
            </a:r>
          </a:p>
          <a:p>
            <a:pPr>
              <a:lnSpc>
                <a:spcPct val="150000"/>
              </a:lnSpc>
              <a:spcBef>
                <a:spcPct val="0"/>
              </a:spcBef>
            </a:pPr>
            <a:r>
              <a:rPr lang="en-US" altLang="zh-CN" sz="2400" dirty="0" err="1">
                <a:latin typeface="宋体" panose="02010600030101010101" pitchFamily="2" charset="-122"/>
              </a:rPr>
              <a:t>基于监听器的事件处理</a:t>
            </a:r>
            <a:endParaRPr lang="en-US" altLang="zh-CN" sz="2400" dirty="0">
              <a:latin typeface="宋体" panose="02010600030101010101" pitchFamily="2" charset="-122"/>
            </a:endParaRPr>
          </a:p>
          <a:p>
            <a:pPr>
              <a:lnSpc>
                <a:spcPct val="150000"/>
              </a:lnSpc>
              <a:spcBef>
                <a:spcPct val="0"/>
              </a:spcBef>
            </a:pPr>
            <a:r>
              <a:rPr lang="en-US" altLang="zh-CN" sz="2400" dirty="0" err="1" smtClean="0">
                <a:latin typeface="宋体" panose="02010600030101010101" pitchFamily="2" charset="-122"/>
              </a:rPr>
              <a:t>基于回调的事件处理</a:t>
            </a:r>
            <a:endParaRPr lang="en-US" altLang="zh-CN" sz="2400" dirty="0" smtClean="0">
              <a:latin typeface="宋体" panose="02010600030101010101" pitchFamily="2" charset="-122"/>
            </a:endParaRPr>
          </a:p>
          <a:p>
            <a:pPr>
              <a:lnSpc>
                <a:spcPct val="150000"/>
              </a:lnSpc>
              <a:spcBef>
                <a:spcPct val="0"/>
              </a:spcBef>
            </a:pPr>
            <a:r>
              <a:rPr lang="en-US" altLang="zh-CN" sz="2400" dirty="0" err="1" smtClean="0">
                <a:latin typeface="宋体" panose="02010600030101010101" pitchFamily="2" charset="-122"/>
              </a:rPr>
              <a:t>基于监听器的事件处理主要是为</a:t>
            </a:r>
            <a:r>
              <a:rPr lang="en-US" altLang="zh-CN" sz="2400" dirty="0" err="1" smtClean="0">
                <a:latin typeface="宋体" panose="02010600030101010101" pitchFamily="2" charset="-122"/>
              </a:rPr>
              <a:t>Android界面组件绑定特定的事件监听器</a:t>
            </a:r>
            <a:r>
              <a:rPr lang="en-US" altLang="zh-CN" sz="2400" dirty="0" smtClean="0">
                <a:latin typeface="宋体" panose="02010600030101010101" pitchFamily="2" charset="-122"/>
              </a:rPr>
              <a:t>；</a:t>
            </a:r>
          </a:p>
          <a:p>
            <a:pPr>
              <a:lnSpc>
                <a:spcPct val="150000"/>
              </a:lnSpc>
              <a:spcBef>
                <a:spcPct val="0"/>
              </a:spcBef>
            </a:pPr>
            <a:r>
              <a:rPr lang="en-US" altLang="zh-CN" sz="2400" dirty="0" err="1" smtClean="0">
                <a:latin typeface="宋体" panose="02010600030101010101" pitchFamily="2" charset="-122"/>
              </a:rPr>
              <a:t>基于回调的事件处理主要是重写</a:t>
            </a:r>
            <a:r>
              <a:rPr lang="en-US" altLang="zh-CN" sz="2400" dirty="0" err="1" smtClean="0">
                <a:latin typeface="宋体" panose="02010600030101010101" pitchFamily="2" charset="-122"/>
              </a:rPr>
              <a:t>Android组件特定的回调函数，Android大部分界面组件都提供了事件响应的回调函数</a:t>
            </a:r>
            <a:r>
              <a:rPr lang="en-US" altLang="zh-CN" sz="2400" dirty="0" smtClean="0">
                <a:latin typeface="宋体" panose="02010600030101010101" pitchFamily="2" charset="-122"/>
              </a:rPr>
              <a:t>，</a:t>
            </a:r>
            <a:r>
              <a:rPr lang="zh-CN" altLang="en-US" sz="2400" dirty="0" smtClean="0">
                <a:latin typeface="宋体" panose="02010600030101010101" pitchFamily="2" charset="-122"/>
              </a:rPr>
              <a:t>只需要</a:t>
            </a:r>
            <a:r>
              <a:rPr lang="en-US" altLang="zh-CN" sz="2400" dirty="0" err="1" smtClean="0">
                <a:latin typeface="宋体" panose="02010600030101010101" pitchFamily="2" charset="-122"/>
              </a:rPr>
              <a:t>重写就</a:t>
            </a:r>
            <a:r>
              <a:rPr lang="zh-CN" altLang="en-US" sz="2400" dirty="0" smtClean="0">
                <a:latin typeface="宋体" panose="02010600030101010101" pitchFamily="2" charset="-122"/>
              </a:rPr>
              <a:t>可以</a:t>
            </a:r>
            <a:r>
              <a:rPr lang="en-US" altLang="zh-CN" sz="2400" dirty="0" smtClean="0">
                <a:latin typeface="宋体" panose="02010600030101010101" pitchFamily="2" charset="-122"/>
              </a:rPr>
              <a:t>。</a:t>
            </a:r>
            <a:endParaRPr lang="en-US"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anim calcmode="lin" valueType="num">
                                      <p:cBhvr additive="base">
                                        <p:cTn id="7"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anim calcmode="lin" valueType="num">
                                      <p:cBhvr additive="base">
                                        <p:cTn id="13"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540856" y="213814"/>
            <a:ext cx="8596668" cy="1320800"/>
          </a:xfrm>
        </p:spPr>
        <p:txBody>
          <a:bodyPr/>
          <a:lstStyle/>
          <a:p>
            <a:r>
              <a:rPr lang="en-US" altLang="en-US" dirty="0" smtClean="0">
                <a:ea typeface="宋体" panose="02010600030101010101" pitchFamily="2" charset="-122"/>
              </a:rPr>
              <a:t>4.2 </a:t>
            </a:r>
            <a:r>
              <a:rPr lang="en-US" altLang="en-US" dirty="0" err="1" smtClean="0">
                <a:ea typeface="宋体" panose="02010600030101010101" pitchFamily="2" charset="-122"/>
              </a:rPr>
              <a:t>基于监听的事件处理</a:t>
            </a:r>
            <a:endParaRPr lang="zh-CN" altLang="en-US" dirty="0" smtClean="0"/>
          </a:p>
        </p:txBody>
      </p:sp>
      <p:sp>
        <p:nvSpPr>
          <p:cNvPr id="16386" name="内容占位符 2"/>
          <p:cNvSpPr>
            <a:spLocks noGrp="1"/>
          </p:cNvSpPr>
          <p:nvPr>
            <p:ph idx="1"/>
          </p:nvPr>
        </p:nvSpPr>
        <p:spPr>
          <a:xfrm>
            <a:off x="813811" y="1043295"/>
            <a:ext cx="10663955" cy="3880773"/>
          </a:xfrm>
        </p:spPr>
        <p:txBody>
          <a:bodyPr>
            <a:noAutofit/>
          </a:bodyPr>
          <a:lstStyle/>
          <a:p>
            <a:pPr marL="0" indent="0">
              <a:lnSpc>
                <a:spcPct val="130000"/>
              </a:lnSpc>
              <a:spcBef>
                <a:spcPct val="0"/>
              </a:spcBef>
              <a:buFont typeface="Arial" panose="020B0604020202020204" pitchFamily="34" charset="0"/>
              <a:buNone/>
            </a:pPr>
            <a:r>
              <a:rPr lang="zh-CN" altLang="en-US" sz="2400" dirty="0">
                <a:latin typeface="宋体" panose="02010600030101010101" pitchFamily="2" charset="-122"/>
              </a:rPr>
              <a:t>与</a:t>
            </a:r>
            <a:r>
              <a:rPr lang="en-US" altLang="zh-CN" sz="2400" dirty="0" err="1" smtClean="0">
                <a:latin typeface="宋体" panose="02010600030101010101" pitchFamily="2" charset="-122"/>
              </a:rPr>
              <a:t>基于回调的事件处理</a:t>
            </a:r>
            <a:r>
              <a:rPr lang="zh-CN" altLang="en-US" sz="2400" dirty="0" smtClean="0">
                <a:latin typeface="宋体" panose="02010600030101010101" pitchFamily="2" charset="-122"/>
              </a:rPr>
              <a:t>相比，</a:t>
            </a:r>
            <a:r>
              <a:rPr lang="en-US" altLang="zh-CN" sz="2400" dirty="0" err="1" smtClean="0">
                <a:latin typeface="宋体" panose="02010600030101010101" pitchFamily="2" charset="-122"/>
              </a:rPr>
              <a:t>基于监听的事件处理</a:t>
            </a:r>
            <a:r>
              <a:rPr lang="zh-CN" altLang="en-US" sz="2400" dirty="0" smtClean="0">
                <a:latin typeface="宋体" panose="02010600030101010101" pitchFamily="2" charset="-122"/>
              </a:rPr>
              <a:t>属于</a:t>
            </a:r>
            <a:r>
              <a:rPr lang="en-US" altLang="zh-CN" sz="2400" dirty="0" err="1" smtClean="0">
                <a:latin typeface="宋体" panose="02010600030101010101" pitchFamily="2" charset="-122"/>
              </a:rPr>
              <a:t>更具</a:t>
            </a:r>
            <a:r>
              <a:rPr lang="en-US" altLang="zh-CN" sz="2400" dirty="0" err="1" smtClean="0">
                <a:latin typeface="宋体" panose="02010600030101010101" pitchFamily="2" charset="-122"/>
              </a:rPr>
              <a:t>“面向对象”性质的事件处理方式。在监听器模型中，主要涉及三类对象</a:t>
            </a:r>
            <a:r>
              <a:rPr lang="en-US" altLang="zh-CN" sz="2400" dirty="0" smtClean="0">
                <a:latin typeface="宋体" panose="02010600030101010101" pitchFamily="2" charset="-122"/>
              </a:rPr>
              <a:t>：</a:t>
            </a:r>
          </a:p>
          <a:p>
            <a:pPr marL="0" indent="0">
              <a:lnSpc>
                <a:spcPct val="130000"/>
              </a:lnSpc>
              <a:spcBef>
                <a:spcPct val="0"/>
              </a:spcBef>
            </a:pPr>
            <a:r>
              <a:rPr lang="en-US" altLang="zh-CN" sz="2400" dirty="0" smtClean="0">
                <a:latin typeface="宋体" panose="02010600030101010101" pitchFamily="2" charset="-122"/>
              </a:rPr>
              <a:t> </a:t>
            </a:r>
            <a:r>
              <a:rPr lang="en-US" altLang="zh-CN" sz="2400" dirty="0" err="1">
                <a:solidFill>
                  <a:srgbClr val="0000FF"/>
                </a:solidFill>
                <a:latin typeface="宋体" panose="02010600030101010101" pitchFamily="2" charset="-122"/>
              </a:rPr>
              <a:t>事件源</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Event Source</a:t>
            </a:r>
            <a:r>
              <a:rPr lang="zh-CN" altLang="en-US" sz="2400" dirty="0">
                <a:solidFill>
                  <a:srgbClr val="0000FF"/>
                </a:solidFill>
                <a:latin typeface="宋体" panose="02010600030101010101" pitchFamily="2" charset="-122"/>
              </a:rPr>
              <a:t>）</a:t>
            </a:r>
            <a:r>
              <a:rPr lang="en-US" altLang="zh-CN" sz="2400" dirty="0" smtClean="0">
                <a:latin typeface="宋体" panose="02010600030101010101" pitchFamily="2" charset="-122"/>
              </a:rPr>
              <a:t>：</a:t>
            </a:r>
            <a:r>
              <a:rPr lang="en-US" altLang="zh-CN" sz="2400" dirty="0" err="1" smtClean="0">
                <a:latin typeface="宋体" panose="02010600030101010101" pitchFamily="2" charset="-122"/>
              </a:rPr>
              <a:t>产生事件的来源，通常是各种组件，如按钮等</a:t>
            </a:r>
            <a:r>
              <a:rPr lang="en-US" altLang="zh-CN" sz="2400" dirty="0" smtClean="0">
                <a:latin typeface="宋体" panose="02010600030101010101" pitchFamily="2" charset="-122"/>
              </a:rPr>
              <a:t>。</a:t>
            </a:r>
          </a:p>
          <a:p>
            <a:pPr marL="0" indent="0">
              <a:lnSpc>
                <a:spcPct val="130000"/>
              </a:lnSpc>
              <a:spcBef>
                <a:spcPct val="0"/>
              </a:spcBef>
            </a:pPr>
            <a:r>
              <a:rPr lang="en-US" altLang="zh-CN" sz="2400" dirty="0" smtClean="0">
                <a:latin typeface="宋体" panose="02010600030101010101" pitchFamily="2" charset="-122"/>
              </a:rPr>
              <a:t> </a:t>
            </a:r>
            <a:r>
              <a:rPr lang="en-US" altLang="zh-CN" sz="2400" dirty="0" err="1" smtClean="0">
                <a:solidFill>
                  <a:srgbClr val="0000FF"/>
                </a:solidFill>
                <a:latin typeface="宋体" panose="02010600030101010101" pitchFamily="2" charset="-122"/>
              </a:rPr>
              <a:t>事件</a:t>
            </a:r>
            <a:r>
              <a:rPr lang="zh-CN" altLang="en-US" sz="2400" dirty="0" smtClean="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Event</a:t>
            </a:r>
            <a:r>
              <a:rPr lang="zh-CN" altLang="en-US" sz="2400" dirty="0" smtClean="0">
                <a:solidFill>
                  <a:srgbClr val="0000FF"/>
                </a:solidFill>
                <a:latin typeface="宋体" panose="02010600030101010101" pitchFamily="2" charset="-122"/>
              </a:rPr>
              <a:t>）</a:t>
            </a:r>
            <a:r>
              <a:rPr lang="en-US" altLang="zh-CN" sz="2400" dirty="0" smtClean="0">
                <a:latin typeface="宋体" panose="02010600030101010101" pitchFamily="2" charset="-122"/>
              </a:rPr>
              <a:t>：事件封装了界面组件上发生的特定事件的具体信息，如果监听器需要获取界面组件上所发生事件的相关信息，一般通过事件Event对象来传递。</a:t>
            </a:r>
          </a:p>
          <a:p>
            <a:pPr marL="0" indent="0">
              <a:lnSpc>
                <a:spcPct val="130000"/>
              </a:lnSpc>
              <a:spcBef>
                <a:spcPct val="0"/>
              </a:spcBef>
            </a:pPr>
            <a:r>
              <a:rPr lang="en-US" altLang="zh-CN" sz="2400" dirty="0" smtClean="0">
                <a:latin typeface="宋体" panose="02010600030101010101" pitchFamily="2" charset="-122"/>
              </a:rPr>
              <a:t> </a:t>
            </a:r>
            <a:r>
              <a:rPr lang="en-US" altLang="zh-CN" sz="2400" dirty="0" err="1" smtClean="0">
                <a:solidFill>
                  <a:srgbClr val="0000FF"/>
                </a:solidFill>
                <a:latin typeface="宋体" panose="02010600030101010101" pitchFamily="2" charset="-122"/>
              </a:rPr>
              <a:t>事件监听器</a:t>
            </a:r>
            <a:r>
              <a:rPr lang="zh-CN" altLang="en-US" sz="2400" dirty="0" smtClean="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Event Listener</a:t>
            </a:r>
            <a:r>
              <a:rPr lang="zh-CN" altLang="en-US" sz="2400" dirty="0" smtClean="0">
                <a:solidFill>
                  <a:srgbClr val="0000FF"/>
                </a:solidFill>
                <a:latin typeface="宋体" panose="02010600030101010101" pitchFamily="2" charset="-122"/>
              </a:rPr>
              <a:t>）</a:t>
            </a:r>
            <a:r>
              <a:rPr lang="en-US" altLang="zh-CN" sz="2400" dirty="0" smtClean="0">
                <a:latin typeface="宋体" panose="02010600030101010101" pitchFamily="2" charset="-122"/>
              </a:rPr>
              <a:t>：</a:t>
            </a:r>
            <a:r>
              <a:rPr lang="en-US" altLang="zh-CN" sz="2400" dirty="0" err="1" smtClean="0">
                <a:latin typeface="宋体" panose="02010600030101010101" pitchFamily="2" charset="-122"/>
              </a:rPr>
              <a:t>负责监听事件源发生的事件，并对不同的事件做相应的处理</a:t>
            </a:r>
            <a:r>
              <a:rPr lang="en-US" altLang="zh-CN" sz="2400" dirty="0" smtClean="0">
                <a:latin typeface="宋体" panose="02010600030101010101" pitchFamily="2" charset="-122"/>
              </a:rPr>
              <a:t>。</a:t>
            </a:r>
          </a:p>
          <a:p>
            <a:pPr marL="0" indent="0">
              <a:lnSpc>
                <a:spcPct val="130000"/>
              </a:lnSpc>
              <a:spcBef>
                <a:spcPct val="0"/>
              </a:spcBef>
              <a:buFont typeface="Arial" panose="020B0604020202020204" pitchFamily="34" charset="0"/>
              <a:buNone/>
            </a:pPr>
            <a:r>
              <a:rPr lang="en-US" altLang="zh-CN" sz="2400" dirty="0"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4294967295"/>
          </p:nvPr>
        </p:nvSpPr>
        <p:spPr>
          <a:xfrm>
            <a:off x="540856" y="874214"/>
            <a:ext cx="9983337" cy="4351337"/>
          </a:xfrm>
        </p:spPr>
        <p:txBody>
          <a:bodyPr>
            <a:normAutofit lnSpcReduction="10000"/>
          </a:bodyPr>
          <a:lstStyle/>
          <a:p>
            <a:pPr marL="0" indent="0">
              <a:lnSpc>
                <a:spcPct val="150000"/>
              </a:lnSpc>
              <a:spcBef>
                <a:spcPct val="0"/>
              </a:spcBef>
              <a:buFont typeface="Arial" panose="020B0604020202020204" pitchFamily="34" charset="0"/>
              <a:buNone/>
            </a:pPr>
            <a:r>
              <a:rPr lang="zh-CN" altLang="en-US" sz="2400" dirty="0" smtClean="0">
                <a:latin typeface="宋体" panose="02010600030101010101" pitchFamily="2" charset="-122"/>
              </a:rPr>
              <a:t>基于监听的事件处理机制的步骤如下：</a:t>
            </a:r>
          </a:p>
          <a:p>
            <a:pPr marL="457200" indent="-457200">
              <a:lnSpc>
                <a:spcPct val="150000"/>
              </a:lnSpc>
              <a:spcBef>
                <a:spcPct val="0"/>
              </a:spcBef>
              <a:buClr>
                <a:srgbClr val="FF0000"/>
              </a:buClr>
              <a:buSzPct val="100000"/>
              <a:buFont typeface="Arial" panose="020B0604020202020204" pitchFamily="34" charset="0"/>
              <a:buAutoNum type="arabicPeriod"/>
            </a:pPr>
            <a:r>
              <a:rPr lang="zh-CN" altLang="en-US" sz="2400" dirty="0" smtClean="0">
                <a:latin typeface="宋体" panose="02010600030101010101" pitchFamily="2" charset="-122"/>
              </a:rPr>
              <a:t>获取普通界面的组件即事件源。</a:t>
            </a:r>
            <a:endParaRPr lang="en-US" altLang="zh-CN" sz="2400" dirty="0" smtClean="0">
              <a:latin typeface="宋体" panose="02010600030101010101" pitchFamily="2" charset="-122"/>
            </a:endParaRPr>
          </a:p>
          <a:p>
            <a:pPr marL="0" indent="982663" fontAlgn="t">
              <a:buNone/>
            </a:pPr>
            <a:r>
              <a:rPr lang="zh-CN" altLang="zh-CN" sz="2400" dirty="0" smtClean="0">
                <a:solidFill>
                  <a:srgbClr val="0000FF"/>
                </a:solidFill>
              </a:rPr>
              <a:t>布局</a:t>
            </a:r>
            <a:r>
              <a:rPr lang="zh-CN" altLang="zh-CN" sz="2400" dirty="0">
                <a:solidFill>
                  <a:srgbClr val="0000FF"/>
                </a:solidFill>
              </a:rPr>
              <a:t>文件中设置</a:t>
            </a:r>
            <a:r>
              <a:rPr lang="zh-CN" altLang="zh-CN" sz="2400" dirty="0" smtClean="0">
                <a:solidFill>
                  <a:srgbClr val="0000FF"/>
                </a:solidFill>
              </a:rPr>
              <a:t>组件</a:t>
            </a:r>
            <a:r>
              <a:rPr lang="zh-CN" altLang="en-US" sz="2400" dirty="0" smtClean="0">
                <a:solidFill>
                  <a:srgbClr val="0000FF"/>
                </a:solidFill>
              </a:rPr>
              <a:t>：</a:t>
            </a:r>
            <a:endParaRPr lang="zh-CN" altLang="zh-CN" sz="2400" dirty="0">
              <a:solidFill>
                <a:srgbClr val="0000FF"/>
              </a:solidFill>
            </a:endParaRPr>
          </a:p>
          <a:p>
            <a:pPr marL="0" indent="982663" fontAlgn="t">
              <a:buNone/>
            </a:pPr>
            <a:r>
              <a:rPr lang="en-US" altLang="zh-CN" sz="2400" dirty="0">
                <a:solidFill>
                  <a:srgbClr val="0000FF"/>
                </a:solidFill>
              </a:rPr>
              <a:t>&lt;Button</a:t>
            </a:r>
            <a:endParaRPr lang="zh-CN" altLang="zh-CN" sz="2400" dirty="0">
              <a:solidFill>
                <a:srgbClr val="0000FF"/>
              </a:solidFill>
            </a:endParaRPr>
          </a:p>
          <a:p>
            <a:pPr marL="0" indent="982663" fontAlgn="t">
              <a:buNone/>
            </a:pPr>
            <a:r>
              <a:rPr lang="en-US" altLang="zh-CN" sz="2400" dirty="0">
                <a:solidFill>
                  <a:srgbClr val="0000FF"/>
                </a:solidFill>
              </a:rPr>
              <a:t>        </a:t>
            </a:r>
            <a:r>
              <a:rPr lang="en-US" altLang="zh-CN" sz="2400" dirty="0" err="1">
                <a:solidFill>
                  <a:srgbClr val="0000FF"/>
                </a:solidFill>
              </a:rPr>
              <a:t>android:id</a:t>
            </a:r>
            <a:r>
              <a:rPr lang="en-US" altLang="zh-CN" sz="2400" dirty="0">
                <a:solidFill>
                  <a:srgbClr val="0000FF"/>
                </a:solidFill>
              </a:rPr>
              <a:t>="@+id/bt1"</a:t>
            </a:r>
            <a:endParaRPr lang="zh-CN" altLang="zh-CN" sz="2400" dirty="0">
              <a:solidFill>
                <a:srgbClr val="0000FF"/>
              </a:solidFill>
            </a:endParaRPr>
          </a:p>
          <a:p>
            <a:pPr marL="0" indent="982663" fontAlgn="t">
              <a:buNone/>
            </a:pPr>
            <a:r>
              <a:rPr lang="en-US" altLang="zh-CN" sz="2400" dirty="0">
                <a:solidFill>
                  <a:srgbClr val="0000FF"/>
                </a:solidFill>
              </a:rPr>
              <a:t>        </a:t>
            </a:r>
            <a:r>
              <a:rPr lang="en-US" altLang="zh-CN" sz="2400" dirty="0" err="1">
                <a:solidFill>
                  <a:srgbClr val="0000FF"/>
                </a:solidFill>
              </a:rPr>
              <a:t>android:layout_width</a:t>
            </a:r>
            <a:r>
              <a:rPr lang="en-US" altLang="zh-CN" sz="2400" dirty="0">
                <a:solidFill>
                  <a:srgbClr val="0000FF"/>
                </a:solidFill>
              </a:rPr>
              <a:t>="</a:t>
            </a:r>
            <a:r>
              <a:rPr lang="en-US" altLang="zh-CN" sz="2400" dirty="0" err="1">
                <a:solidFill>
                  <a:srgbClr val="0000FF"/>
                </a:solidFill>
              </a:rPr>
              <a:t>match_parent</a:t>
            </a:r>
            <a:r>
              <a:rPr lang="en-US" altLang="zh-CN" sz="2400" dirty="0">
                <a:solidFill>
                  <a:srgbClr val="0000FF"/>
                </a:solidFill>
              </a:rPr>
              <a:t>"</a:t>
            </a:r>
            <a:endParaRPr lang="zh-CN" altLang="zh-CN" sz="2400" dirty="0">
              <a:solidFill>
                <a:srgbClr val="0000FF"/>
              </a:solidFill>
            </a:endParaRPr>
          </a:p>
          <a:p>
            <a:pPr marL="0" indent="982663" fontAlgn="t">
              <a:buNone/>
            </a:pPr>
            <a:r>
              <a:rPr lang="en-US" altLang="zh-CN" sz="2400" dirty="0">
                <a:solidFill>
                  <a:srgbClr val="0000FF"/>
                </a:solidFill>
              </a:rPr>
              <a:t>        </a:t>
            </a:r>
            <a:r>
              <a:rPr lang="en-US" altLang="zh-CN" sz="2400" dirty="0" err="1">
                <a:solidFill>
                  <a:srgbClr val="0000FF"/>
                </a:solidFill>
              </a:rPr>
              <a:t>android:layout_height</a:t>
            </a:r>
            <a:r>
              <a:rPr lang="en-US" altLang="zh-CN" sz="2400" dirty="0">
                <a:solidFill>
                  <a:srgbClr val="0000FF"/>
                </a:solidFill>
              </a:rPr>
              <a:t>="50dp"</a:t>
            </a:r>
            <a:endParaRPr lang="zh-CN" altLang="zh-CN" sz="2400" dirty="0">
              <a:solidFill>
                <a:srgbClr val="0000FF"/>
              </a:solidFill>
            </a:endParaRPr>
          </a:p>
          <a:p>
            <a:pPr marL="0" indent="982663" fontAlgn="t">
              <a:buNone/>
            </a:pPr>
            <a:r>
              <a:rPr lang="en-US" altLang="zh-CN" sz="2400" dirty="0">
                <a:solidFill>
                  <a:srgbClr val="0000FF"/>
                </a:solidFill>
              </a:rPr>
              <a:t>        </a:t>
            </a:r>
            <a:r>
              <a:rPr lang="en-US" altLang="zh-CN" sz="2400" dirty="0" err="1">
                <a:solidFill>
                  <a:srgbClr val="0000FF"/>
                </a:solidFill>
              </a:rPr>
              <a:t>android:text</a:t>
            </a:r>
            <a:r>
              <a:rPr lang="en-US" altLang="zh-CN" sz="2400" dirty="0">
                <a:solidFill>
                  <a:srgbClr val="0000FF"/>
                </a:solidFill>
              </a:rPr>
              <a:t>="</a:t>
            </a:r>
            <a:r>
              <a:rPr lang="zh-CN" altLang="zh-CN" sz="2400" dirty="0">
                <a:solidFill>
                  <a:srgbClr val="0000FF"/>
                </a:solidFill>
              </a:rPr>
              <a:t>获取</a:t>
            </a:r>
            <a:r>
              <a:rPr lang="en-US" altLang="zh-CN" sz="2400" dirty="0" err="1">
                <a:solidFill>
                  <a:srgbClr val="0000FF"/>
                </a:solidFill>
              </a:rPr>
              <a:t>Ediext</a:t>
            </a:r>
            <a:r>
              <a:rPr lang="zh-CN" altLang="zh-CN" sz="2400" dirty="0">
                <a:solidFill>
                  <a:srgbClr val="0000FF"/>
                </a:solidFill>
              </a:rPr>
              <a:t>内容</a:t>
            </a:r>
            <a:r>
              <a:rPr lang="en-US" altLang="zh-CN" sz="2400" dirty="0">
                <a:solidFill>
                  <a:srgbClr val="0000FF"/>
                </a:solidFill>
              </a:rPr>
              <a:t>"/&gt;</a:t>
            </a:r>
            <a:endParaRPr lang="zh-CN" altLang="zh-CN" sz="2400" dirty="0">
              <a:solidFill>
                <a:srgbClr val="0000FF"/>
              </a:solidFill>
            </a:endParaRPr>
          </a:p>
          <a:p>
            <a:pPr marL="0" indent="982663" fontAlgn="t">
              <a:buNone/>
            </a:pPr>
            <a:r>
              <a:rPr lang="en-US" altLang="zh-CN" sz="2400" dirty="0">
                <a:solidFill>
                  <a:srgbClr val="0000FF"/>
                </a:solidFill>
              </a:rPr>
              <a:t>&lt;/</a:t>
            </a:r>
            <a:r>
              <a:rPr lang="en-US" altLang="zh-CN" sz="2400" dirty="0" err="1">
                <a:solidFill>
                  <a:srgbClr val="0000FF"/>
                </a:solidFill>
              </a:rPr>
              <a:t>LinearLayout</a:t>
            </a:r>
            <a:r>
              <a:rPr lang="en-US" altLang="zh-CN" sz="2400" dirty="0">
                <a:solidFill>
                  <a:srgbClr val="0000FF"/>
                </a:solidFill>
              </a:rPr>
              <a:t>&gt;</a:t>
            </a:r>
            <a:endParaRPr lang="zh-CN" altLang="zh-CN" sz="2400" dirty="0">
              <a:solidFill>
                <a:srgbClr val="0000FF"/>
              </a:solidFill>
            </a:endParaRPr>
          </a:p>
          <a:p>
            <a:pPr marL="457200" indent="-457200">
              <a:lnSpc>
                <a:spcPct val="150000"/>
              </a:lnSpc>
              <a:spcBef>
                <a:spcPct val="0"/>
              </a:spcBef>
              <a:buFont typeface="Arial" panose="020B0604020202020204" pitchFamily="34" charset="0"/>
              <a:buAutoNum type="arabicPeriod"/>
            </a:pPr>
            <a:endParaRPr lang="zh-CN" altLang="en-US" sz="2400" dirty="0" smtClean="0">
              <a:latin typeface="宋体" panose="02010600030101010101" pitchFamily="2" charset="-122"/>
            </a:endParaRPr>
          </a:p>
        </p:txBody>
      </p:sp>
      <p:sp>
        <p:nvSpPr>
          <p:cNvPr id="3" name="标题 1"/>
          <p:cNvSpPr txBox="1">
            <a:spLocks/>
          </p:cNvSpPr>
          <p:nvPr/>
        </p:nvSpPr>
        <p:spPr>
          <a:xfrm>
            <a:off x="540856" y="21381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en-US" smtClean="0">
                <a:ea typeface="宋体" panose="02010600030101010101" pitchFamily="2" charset="-122"/>
              </a:rPr>
              <a:t>4.2 基于监听的事件处理</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41326" y="2580187"/>
            <a:ext cx="6096000" cy="2917722"/>
          </a:xfrm>
          <a:prstGeom prst="rect">
            <a:avLst/>
          </a:prstGeom>
          <a:solidFill>
            <a:schemeClr val="bg1"/>
          </a:solidFill>
          <a:ln>
            <a:solidFill>
              <a:srgbClr val="92D050"/>
            </a:solidFill>
          </a:ln>
        </p:spPr>
        <p:txBody>
          <a:bodyPr>
            <a:spAutoFit/>
          </a:bodyPr>
          <a:lstStyle/>
          <a:p>
            <a:pPr algn="just" defTabSz="457200">
              <a:lnSpc>
                <a:spcPct val="120000"/>
              </a:lnSpc>
              <a:spcAft>
                <a:spcPts val="0"/>
              </a:spcAft>
            </a:pPr>
            <a:r>
              <a:rPr lang="en-US" altLang="zh-CN" sz="2000" kern="100" dirty="0">
                <a:solidFill>
                  <a:srgbClr val="FF0000"/>
                </a:solidFill>
                <a:latin typeface="+mn-lt"/>
                <a:ea typeface="+mn-ea"/>
              </a:rPr>
              <a:t>3. </a:t>
            </a:r>
            <a:r>
              <a:rPr lang="zh-CN" altLang="zh-CN" sz="2000" kern="100" dirty="0">
                <a:solidFill>
                  <a:srgbClr val="FF0000"/>
                </a:solidFill>
                <a:latin typeface="+mn-lt"/>
                <a:ea typeface="+mn-ea"/>
              </a:rPr>
              <a:t>实现监听器类必须实现的方法，该方法将会作为事件处理器</a:t>
            </a:r>
          </a:p>
          <a:p>
            <a:pPr algn="just">
              <a:lnSpc>
                <a:spcPct val="120000"/>
              </a:lnSpc>
              <a:spcAft>
                <a:spcPts val="0"/>
              </a:spcAft>
            </a:pPr>
            <a:r>
              <a:rPr lang="en-US" altLang="zh-CN" kern="100" dirty="0" smtClean="0">
                <a:latin typeface="Times New Roman" panose="02020603050405020304" pitchFamily="18" charset="0"/>
                <a:cs typeface="Times New Roman" panose="02020603050405020304" pitchFamily="18" charset="0"/>
              </a:rPr>
              <a:t>public </a:t>
            </a:r>
            <a:r>
              <a:rPr lang="en-US" altLang="zh-CN" kern="100" dirty="0">
                <a:latin typeface="Times New Roman" panose="02020603050405020304" pitchFamily="18" charset="0"/>
                <a:cs typeface="Times New Roman" panose="02020603050405020304" pitchFamily="18" charset="0"/>
              </a:rPr>
              <a:t>void </a:t>
            </a:r>
            <a:r>
              <a:rPr lang="en-US" altLang="zh-CN" kern="100" dirty="0" err="1">
                <a:solidFill>
                  <a:srgbClr val="0000FF"/>
                </a:solidFill>
                <a:latin typeface="Times New Roman" panose="02020603050405020304" pitchFamily="18" charset="0"/>
                <a:cs typeface="Times New Roman" panose="02020603050405020304" pitchFamily="18" charset="0"/>
              </a:rPr>
              <a:t>onClick</a:t>
            </a:r>
            <a:r>
              <a:rPr lang="en-US" altLang="zh-CN" kern="100" dirty="0">
                <a:solidFill>
                  <a:srgbClr val="0000FF"/>
                </a:solidFill>
                <a:latin typeface="Times New Roman" panose="02020603050405020304" pitchFamily="18" charset="0"/>
                <a:cs typeface="Times New Roman" panose="02020603050405020304" pitchFamily="18" charset="0"/>
              </a:rPr>
              <a:t>(View view) </a:t>
            </a:r>
            <a:r>
              <a:rPr lang="en-US" altLang="zh-CN" kern="100" dirty="0">
                <a:latin typeface="Times New Roman" panose="02020603050405020304" pitchFamily="18" charset="0"/>
                <a:cs typeface="Times New Roman" panose="02020603050405020304" pitchFamily="18" charset="0"/>
              </a:rPr>
              <a:t>{</a:t>
            </a:r>
            <a:endParaRPr lang="zh-CN" altLang="zh-CN" sz="2400" kern="100" dirty="0">
              <a:latin typeface="等线"/>
              <a:cs typeface="Times New Roman" panose="02020603050405020304" pitchFamily="18" charset="0"/>
            </a:endParaRPr>
          </a:p>
          <a:p>
            <a:pPr algn="just">
              <a:lnSpc>
                <a:spcPct val="120000"/>
              </a:lnSpc>
              <a:spcAft>
                <a:spcPts val="0"/>
              </a:spcAft>
            </a:pPr>
            <a:r>
              <a:rPr lang="en-US" altLang="zh-CN" kern="100" dirty="0">
                <a:latin typeface="Times New Roman" panose="02020603050405020304" pitchFamily="18" charset="0"/>
                <a:cs typeface="Times New Roman" panose="02020603050405020304" pitchFamily="18" charset="0"/>
              </a:rPr>
              <a:t>        String </a:t>
            </a:r>
            <a:r>
              <a:rPr lang="en-US" altLang="zh-CN" kern="100" dirty="0" err="1">
                <a:latin typeface="Times New Roman" panose="02020603050405020304" pitchFamily="18" charset="0"/>
                <a:cs typeface="Times New Roman" panose="02020603050405020304" pitchFamily="18" charset="0"/>
              </a:rPr>
              <a:t>str</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editText.getText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toString</a:t>
            </a:r>
            <a:r>
              <a:rPr lang="en-US" altLang="zh-CN" kern="100" dirty="0">
                <a:latin typeface="Times New Roman" panose="02020603050405020304" pitchFamily="18" charset="0"/>
                <a:cs typeface="Times New Roman" panose="02020603050405020304" pitchFamily="18" charset="0"/>
              </a:rPr>
              <a:t>();</a:t>
            </a:r>
            <a:endParaRPr lang="zh-CN" altLang="zh-CN" sz="2400" kern="100" dirty="0">
              <a:latin typeface="等线"/>
              <a:cs typeface="Times New Roman" panose="02020603050405020304" pitchFamily="18" charset="0"/>
            </a:endParaRPr>
          </a:p>
          <a:p>
            <a:pPr algn="just">
              <a:lnSpc>
                <a:spcPct val="120000"/>
              </a:lnSpc>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Toast.makeText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this,str,Toast.LENGTH_SHORT</a:t>
            </a:r>
            <a:r>
              <a:rPr lang="en-US" altLang="zh-CN" kern="100" dirty="0">
                <a:latin typeface="Times New Roman" panose="02020603050405020304" pitchFamily="18" charset="0"/>
                <a:cs typeface="Times New Roman" panose="02020603050405020304" pitchFamily="18" charset="0"/>
              </a:rPr>
              <a:t>).show();</a:t>
            </a:r>
            <a:endParaRPr lang="zh-CN" altLang="zh-CN" sz="2400" kern="100" dirty="0">
              <a:latin typeface="等线"/>
              <a:cs typeface="Times New Roman" panose="02020603050405020304" pitchFamily="18" charset="0"/>
            </a:endParaRPr>
          </a:p>
          <a:p>
            <a:pPr algn="just">
              <a:lnSpc>
                <a:spcPct val="120000"/>
              </a:lnSpc>
              <a:spcAft>
                <a:spcPts val="0"/>
              </a:spcAft>
            </a:pPr>
            <a:r>
              <a:rPr lang="en-US" altLang="zh-CN" kern="100" dirty="0">
                <a:latin typeface="Times New Roman" panose="02020603050405020304" pitchFamily="18" charset="0"/>
                <a:cs typeface="Times New Roman" panose="02020603050405020304" pitchFamily="18" charset="0"/>
              </a:rPr>
              <a:t>    }</a:t>
            </a:r>
            <a:endParaRPr lang="zh-CN" altLang="zh-CN" sz="2400" kern="100" dirty="0">
              <a:latin typeface="等线"/>
              <a:cs typeface="Times New Roman" panose="02020603050405020304" pitchFamily="18" charset="0"/>
            </a:endParaRPr>
          </a:p>
          <a:p>
            <a:r>
              <a:rPr lang="en-US" altLang="zh-CN" dirty="0">
                <a:latin typeface="Times New Roman" panose="02020603050405020304" pitchFamily="18" charset="0"/>
              </a:rPr>
              <a:t>}</a:t>
            </a:r>
            <a:endParaRPr lang="zh-CN" altLang="en-US" dirty="0"/>
          </a:p>
        </p:txBody>
      </p:sp>
      <p:sp>
        <p:nvSpPr>
          <p:cNvPr id="4" name="矩形 3"/>
          <p:cNvSpPr/>
          <p:nvPr/>
        </p:nvSpPr>
        <p:spPr>
          <a:xfrm>
            <a:off x="358664" y="2483893"/>
            <a:ext cx="6492511" cy="4401205"/>
          </a:xfrm>
          <a:prstGeom prst="rect">
            <a:avLst/>
          </a:prstGeom>
        </p:spPr>
        <p:txBody>
          <a:bodyPr wrap="square">
            <a:spAutoFit/>
          </a:bodyPr>
          <a:lstStyle/>
          <a:p>
            <a:pPr algn="just" defTabSz="457200">
              <a:spcAft>
                <a:spcPts val="0"/>
              </a:spcAft>
            </a:pPr>
            <a:r>
              <a:rPr lang="en-US" altLang="zh-CN" sz="2000" kern="100" dirty="0">
                <a:solidFill>
                  <a:srgbClr val="FF0000"/>
                </a:solidFill>
                <a:latin typeface="+mn-lt"/>
                <a:ea typeface="+mn-ea"/>
              </a:rPr>
              <a:t>2</a:t>
            </a:r>
            <a:r>
              <a:rPr lang="en-US" altLang="zh-CN" sz="2000" kern="100" dirty="0" smtClean="0">
                <a:solidFill>
                  <a:srgbClr val="FF0000"/>
                </a:solidFill>
                <a:latin typeface="+mn-lt"/>
                <a:ea typeface="+mn-ea"/>
              </a:rPr>
              <a:t>.</a:t>
            </a:r>
            <a:r>
              <a:rPr lang="zh-CN" altLang="en-US" sz="2000" kern="100" dirty="0">
                <a:solidFill>
                  <a:srgbClr val="FF0000"/>
                </a:solidFill>
                <a:latin typeface="+mn-lt"/>
                <a:ea typeface="+mn-ea"/>
              </a:rPr>
              <a:t>实现一个</a:t>
            </a:r>
            <a:r>
              <a:rPr lang="en-US" altLang="zh-CN" sz="2000" kern="100" dirty="0" err="1">
                <a:solidFill>
                  <a:srgbClr val="FF0000"/>
                </a:solidFill>
                <a:latin typeface="+mn-lt"/>
                <a:ea typeface="+mn-ea"/>
              </a:rPr>
              <a:t>XxxListener</a:t>
            </a:r>
            <a:r>
              <a:rPr lang="zh-CN" altLang="en-US" sz="2000" kern="100" dirty="0">
                <a:solidFill>
                  <a:srgbClr val="FF0000"/>
                </a:solidFill>
                <a:latin typeface="+mn-lt"/>
                <a:ea typeface="+mn-ea"/>
              </a:rPr>
              <a:t>接口，</a:t>
            </a:r>
            <a:r>
              <a:rPr lang="zh-CN" altLang="en-US" sz="2000" kern="100" dirty="0" smtClean="0">
                <a:solidFill>
                  <a:srgbClr val="FF0000"/>
                </a:solidFill>
                <a:latin typeface="+mn-lt"/>
                <a:ea typeface="+mn-ea"/>
              </a:rPr>
              <a:t>对</a:t>
            </a:r>
            <a:r>
              <a:rPr lang="zh-CN" altLang="en-US" sz="2000" kern="100" dirty="0">
                <a:solidFill>
                  <a:srgbClr val="FF0000"/>
                </a:solidFill>
                <a:latin typeface="+mn-lt"/>
                <a:ea typeface="+mn-ea"/>
              </a:rPr>
              <a:t>按钮设置监听</a:t>
            </a:r>
            <a:endParaRPr lang="en-US" altLang="zh-CN" sz="2000" kern="100" dirty="0">
              <a:solidFill>
                <a:srgbClr val="FF0000"/>
              </a:solidFill>
              <a:latin typeface="+mn-lt"/>
              <a:ea typeface="+mn-ea"/>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public class </a:t>
            </a:r>
            <a:r>
              <a:rPr lang="en-US" altLang="zh-CN" kern="100" dirty="0" err="1" smtClean="0">
                <a:latin typeface="Times New Roman" panose="02020603050405020304" pitchFamily="18" charset="0"/>
                <a:cs typeface="Times New Roman" panose="02020603050405020304" pitchFamily="18" charset="0"/>
              </a:rPr>
              <a:t>MainActivity</a:t>
            </a:r>
            <a:r>
              <a:rPr lang="en-US" altLang="zh-CN" kern="100" dirty="0" smtClean="0">
                <a:latin typeface="Times New Roman" panose="02020603050405020304" pitchFamily="18" charset="0"/>
                <a:cs typeface="Times New Roman" panose="02020603050405020304" pitchFamily="18" charset="0"/>
              </a:rPr>
              <a:t> extends Activity</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solidFill>
                  <a:srgbClr val="FF0000"/>
                </a:solidFill>
                <a:latin typeface="Times New Roman" panose="02020603050405020304" pitchFamily="18" charset="0"/>
                <a:cs typeface="Times New Roman" panose="02020603050405020304" pitchFamily="18" charset="0"/>
              </a:rPr>
              <a:t>implements </a:t>
            </a:r>
            <a:r>
              <a:rPr lang="en-US" altLang="zh-CN" kern="100" dirty="0" err="1" smtClean="0">
                <a:solidFill>
                  <a:srgbClr val="FF0000"/>
                </a:solidFill>
                <a:latin typeface="Times New Roman" panose="02020603050405020304" pitchFamily="18" charset="0"/>
                <a:cs typeface="Times New Roman" panose="02020603050405020304" pitchFamily="18" charset="0"/>
              </a:rPr>
              <a:t>View.OnClickListener</a:t>
            </a:r>
            <a:r>
              <a:rPr lang="en-US" altLang="zh-CN" kern="100" dirty="0" smtClean="0">
                <a:solidFill>
                  <a:srgbClr val="FF0000"/>
                </a:solidFill>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EditText</a:t>
            </a: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editText</a:t>
            </a:r>
            <a:r>
              <a:rPr lang="en-US" altLang="zh-CN" kern="100" dirty="0" smtClean="0">
                <a:latin typeface="Times New Roman" panose="02020603050405020304" pitchFamily="18" charset="0"/>
                <a:cs typeface="Times New Roman" panose="02020603050405020304" pitchFamily="18" charset="0"/>
              </a:rPr>
              <a:t>;</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@Override</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protected void </a:t>
            </a:r>
            <a:r>
              <a:rPr lang="en-US" altLang="zh-CN" kern="100" dirty="0" err="1" smtClean="0">
                <a:latin typeface="Times New Roman" panose="02020603050405020304" pitchFamily="18" charset="0"/>
                <a:cs typeface="Times New Roman" panose="02020603050405020304" pitchFamily="18" charset="0"/>
              </a:rPr>
              <a:t>onCreate</a:t>
            </a:r>
            <a:r>
              <a:rPr lang="en-US" altLang="zh-CN" kern="100" dirty="0" smtClean="0">
                <a:latin typeface="Times New Roman" panose="02020603050405020304" pitchFamily="18" charset="0"/>
                <a:cs typeface="Times New Roman" panose="02020603050405020304" pitchFamily="18" charset="0"/>
              </a:rPr>
              <a:t>(Bundle </a:t>
            </a:r>
            <a:r>
              <a:rPr lang="en-US" altLang="zh-CN" kern="100" dirty="0" err="1" smtClean="0">
                <a:latin typeface="Times New Roman" panose="02020603050405020304" pitchFamily="18" charset="0"/>
                <a:cs typeface="Times New Roman" panose="02020603050405020304" pitchFamily="18" charset="0"/>
              </a:rPr>
              <a:t>savedInstanceState</a:t>
            </a:r>
            <a:r>
              <a:rPr lang="en-US" altLang="zh-CN" kern="100" dirty="0" smtClean="0">
                <a:latin typeface="Times New Roman" panose="02020603050405020304" pitchFamily="18" charset="0"/>
                <a:cs typeface="Times New Roman" panose="02020603050405020304" pitchFamily="18" charset="0"/>
              </a:rPr>
              <a:t>) {</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super.onCreate</a:t>
            </a:r>
            <a:r>
              <a:rPr lang="en-US" altLang="zh-CN" kern="100" dirty="0" smtClean="0">
                <a:latin typeface="Times New Roman" panose="02020603050405020304" pitchFamily="18" charset="0"/>
                <a:cs typeface="Times New Roman" panose="02020603050405020304" pitchFamily="18" charset="0"/>
              </a:rPr>
              <a:t>(</a:t>
            </a:r>
            <a:r>
              <a:rPr lang="en-US" altLang="zh-CN" kern="100" dirty="0" err="1" smtClean="0">
                <a:latin typeface="Times New Roman" panose="02020603050405020304" pitchFamily="18" charset="0"/>
                <a:cs typeface="Times New Roman" panose="02020603050405020304" pitchFamily="18" charset="0"/>
              </a:rPr>
              <a:t>savedInstanceState</a:t>
            </a:r>
            <a:r>
              <a:rPr lang="en-US" altLang="zh-CN" kern="100" dirty="0" smtClean="0">
                <a:latin typeface="Times New Roman" panose="02020603050405020304" pitchFamily="18" charset="0"/>
                <a:cs typeface="Times New Roman" panose="02020603050405020304" pitchFamily="18" charset="0"/>
              </a:rPr>
              <a:t>);</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setContentView</a:t>
            </a:r>
            <a:r>
              <a:rPr lang="en-US" altLang="zh-CN" kern="100" dirty="0" smtClean="0">
                <a:latin typeface="Times New Roman" panose="02020603050405020304" pitchFamily="18" charset="0"/>
                <a:cs typeface="Times New Roman" panose="02020603050405020304" pitchFamily="18" charset="0"/>
              </a:rPr>
              <a:t>(</a:t>
            </a:r>
            <a:r>
              <a:rPr lang="en-US" altLang="zh-CN" kern="100" dirty="0" err="1" smtClean="0">
                <a:latin typeface="Times New Roman" panose="02020603050405020304" pitchFamily="18" charset="0"/>
                <a:cs typeface="Times New Roman" panose="02020603050405020304" pitchFamily="18" charset="0"/>
              </a:rPr>
              <a:t>R.layout.activity_main</a:t>
            </a:r>
            <a:r>
              <a:rPr lang="en-US" altLang="zh-CN" kern="100" dirty="0" smtClean="0">
                <a:latin typeface="Times New Roman" panose="02020603050405020304" pitchFamily="18" charset="0"/>
                <a:cs typeface="Times New Roman" panose="02020603050405020304" pitchFamily="18" charset="0"/>
              </a:rPr>
              <a:t>);</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editText</a:t>
            </a:r>
            <a:r>
              <a:rPr lang="en-US" altLang="zh-CN" kern="100" dirty="0" smtClean="0">
                <a:latin typeface="Times New Roman" panose="02020603050405020304" pitchFamily="18" charset="0"/>
                <a:cs typeface="Times New Roman" panose="02020603050405020304" pitchFamily="18" charset="0"/>
              </a:rPr>
              <a:t>=(</a:t>
            </a:r>
            <a:r>
              <a:rPr lang="en-US" altLang="zh-CN" kern="100" dirty="0" err="1" smtClean="0">
                <a:latin typeface="Times New Roman" panose="02020603050405020304" pitchFamily="18" charset="0"/>
                <a:cs typeface="Times New Roman" panose="02020603050405020304" pitchFamily="18" charset="0"/>
              </a:rPr>
              <a:t>EditText</a:t>
            </a:r>
            <a:r>
              <a:rPr lang="en-US" altLang="zh-CN" kern="100" dirty="0" smtClean="0">
                <a:latin typeface="Times New Roman" panose="02020603050405020304" pitchFamily="18" charset="0"/>
                <a:cs typeface="Times New Roman" panose="02020603050405020304" pitchFamily="18" charset="0"/>
              </a:rPr>
              <a:t>)</a:t>
            </a:r>
            <a:r>
              <a:rPr lang="en-US" altLang="zh-CN" kern="100" dirty="0" err="1" smtClean="0">
                <a:latin typeface="Times New Roman" panose="02020603050405020304" pitchFamily="18" charset="0"/>
                <a:cs typeface="Times New Roman" panose="02020603050405020304" pitchFamily="18" charset="0"/>
              </a:rPr>
              <a:t>findViewById</a:t>
            </a:r>
            <a:r>
              <a:rPr lang="en-US" altLang="zh-CN" kern="100" dirty="0" smtClean="0">
                <a:latin typeface="Times New Roman" panose="02020603050405020304" pitchFamily="18" charset="0"/>
                <a:cs typeface="Times New Roman" panose="02020603050405020304" pitchFamily="18" charset="0"/>
              </a:rPr>
              <a:t>(R.id.edittext1);</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cs typeface="Times New Roman" panose="02020603050405020304" pitchFamily="18" charset="0"/>
              </a:rPr>
              <a:t>        Button bt1=(Button)</a:t>
            </a:r>
            <a:r>
              <a:rPr lang="en-US" altLang="zh-CN" kern="100" dirty="0" err="1" smtClean="0">
                <a:latin typeface="Times New Roman" panose="02020603050405020304" pitchFamily="18" charset="0"/>
                <a:cs typeface="Times New Roman" panose="02020603050405020304" pitchFamily="18" charset="0"/>
              </a:rPr>
              <a:t>findViewById</a:t>
            </a:r>
            <a:r>
              <a:rPr lang="en-US" altLang="zh-CN" kern="100" dirty="0" smtClean="0">
                <a:latin typeface="Times New Roman" panose="02020603050405020304" pitchFamily="18" charset="0"/>
                <a:cs typeface="Times New Roman" panose="02020603050405020304" pitchFamily="18" charset="0"/>
              </a:rPr>
              <a:t>(R.id.bt1);</a:t>
            </a:r>
            <a:endParaRPr lang="zh-CN" altLang="zh-CN" sz="2400" kern="100" dirty="0" smtClean="0">
              <a:latin typeface="等线"/>
              <a:cs typeface="Times New Roman" panose="02020603050405020304" pitchFamily="18" charset="0"/>
            </a:endParaRPr>
          </a:p>
          <a:p>
            <a:pPr algn="just">
              <a:spcAft>
                <a:spcPts val="0"/>
              </a:spcAft>
            </a:pPr>
            <a:r>
              <a:rPr lang="en-US" altLang="zh-CN" kern="100" dirty="0" smtClean="0">
                <a:solidFill>
                  <a:srgbClr val="0000FF"/>
                </a:solidFill>
                <a:latin typeface="Times New Roman" panose="02020603050405020304" pitchFamily="18" charset="0"/>
                <a:cs typeface="Times New Roman" panose="02020603050405020304" pitchFamily="18" charset="0"/>
              </a:rPr>
              <a:t>        bt1.setOnClickListener(this</a:t>
            </a:r>
            <a:r>
              <a:rPr lang="en-US" altLang="zh-CN" sz="2000" kern="100" dirty="0">
                <a:solidFill>
                  <a:srgbClr val="0000FF"/>
                </a:solidFill>
                <a:latin typeface="+mn-lt"/>
                <a:ea typeface="+mn-ea"/>
              </a:rPr>
              <a:t>);//</a:t>
            </a:r>
            <a:r>
              <a:rPr lang="zh-CN" altLang="zh-CN" sz="2000" kern="100" dirty="0">
                <a:solidFill>
                  <a:srgbClr val="FF0000"/>
                </a:solidFill>
                <a:latin typeface="+mn-lt"/>
                <a:ea typeface="+mn-ea"/>
              </a:rPr>
              <a:t>为按钮绑定事件监听器</a:t>
            </a:r>
          </a:p>
          <a:p>
            <a:pPr algn="just">
              <a:spcAft>
                <a:spcPts val="0"/>
              </a:spcAft>
            </a:pPr>
            <a:r>
              <a:rPr lang="en-US" altLang="zh-CN" kern="100" dirty="0" smtClean="0">
                <a:latin typeface="Times New Roman" panose="02020603050405020304" pitchFamily="18" charset="0"/>
                <a:cs typeface="Times New Roman" panose="02020603050405020304" pitchFamily="18" charset="0"/>
              </a:rPr>
              <a:t>    }</a:t>
            </a:r>
            <a:endParaRPr lang="zh-CN" altLang="zh-CN" sz="2400" kern="100" dirty="0">
              <a:latin typeface="等线"/>
              <a:cs typeface="Times New Roman" panose="02020603050405020304" pitchFamily="18" charset="0"/>
            </a:endParaRPr>
          </a:p>
        </p:txBody>
      </p:sp>
      <p:sp>
        <p:nvSpPr>
          <p:cNvPr id="5" name="矩形 4"/>
          <p:cNvSpPr/>
          <p:nvPr/>
        </p:nvSpPr>
        <p:spPr>
          <a:xfrm>
            <a:off x="358664" y="312088"/>
            <a:ext cx="11353252" cy="2123658"/>
          </a:xfrm>
          <a:prstGeom prst="rect">
            <a:avLst/>
          </a:prstGeom>
        </p:spPr>
        <p:txBody>
          <a:bodyPr wrap="square">
            <a:spAutoFit/>
          </a:bodyPr>
          <a:lstStyle/>
          <a:p>
            <a:pPr>
              <a:lnSpc>
                <a:spcPct val="150000"/>
              </a:lnSpc>
            </a:pPr>
            <a:r>
              <a:rPr lang="en-US" altLang="zh-CN" sz="2200" b="1" dirty="0" smtClean="0">
                <a:solidFill>
                  <a:srgbClr val="FF0000"/>
                </a:solidFill>
                <a:latin typeface="华文新魏" panose="02010800040101010101" pitchFamily="2" charset="-122"/>
                <a:ea typeface="华文新魏" panose="02010800040101010101" pitchFamily="2" charset="-122"/>
              </a:rPr>
              <a:t>2.  </a:t>
            </a:r>
            <a:r>
              <a:rPr lang="zh-CN" altLang="en-US" sz="2200" dirty="0" smtClean="0">
                <a:latin typeface="华文新魏" panose="02010800040101010101" pitchFamily="2" charset="-122"/>
                <a:ea typeface="华文新魏" panose="02010800040101010101" pitchFamily="2" charset="-122"/>
              </a:rPr>
              <a:t>实现事件的监听器类，该监听器类是一个特殊的</a:t>
            </a:r>
            <a:r>
              <a:rPr lang="en-US" altLang="zh-CN" sz="2200" dirty="0" smtClean="0">
                <a:latin typeface="华文新魏" panose="02010800040101010101" pitchFamily="2" charset="-122"/>
                <a:ea typeface="华文新魏" panose="02010800040101010101" pitchFamily="2" charset="-122"/>
              </a:rPr>
              <a:t>Java</a:t>
            </a:r>
            <a:r>
              <a:rPr lang="zh-CN" altLang="en-US" sz="2200" dirty="0" smtClean="0">
                <a:latin typeface="华文新魏" panose="02010800040101010101" pitchFamily="2" charset="-122"/>
                <a:ea typeface="华文新魏" panose="02010800040101010101" pitchFamily="2" charset="-122"/>
              </a:rPr>
              <a:t>类，必须实现一个</a:t>
            </a:r>
            <a:r>
              <a:rPr lang="en-US" altLang="zh-CN" sz="2200" dirty="0" err="1" smtClean="0">
                <a:latin typeface="华文新魏" panose="02010800040101010101" pitchFamily="2" charset="-122"/>
                <a:ea typeface="华文新魏" panose="02010800040101010101" pitchFamily="2" charset="-122"/>
              </a:rPr>
              <a:t>XxxListener</a:t>
            </a:r>
            <a:r>
              <a:rPr lang="zh-CN" altLang="en-US" sz="2200" dirty="0" smtClean="0">
                <a:latin typeface="华文新魏" panose="02010800040101010101" pitchFamily="2" charset="-122"/>
                <a:ea typeface="华文新魏" panose="02010800040101010101" pitchFamily="2" charset="-122"/>
              </a:rPr>
              <a:t>接口。</a:t>
            </a:r>
          </a:p>
          <a:p>
            <a:pPr>
              <a:lnSpc>
                <a:spcPct val="150000"/>
              </a:lnSpc>
            </a:pPr>
            <a:r>
              <a:rPr lang="en-US" altLang="zh-CN" sz="2200" b="1" dirty="0" smtClean="0">
                <a:solidFill>
                  <a:srgbClr val="FF0000"/>
                </a:solidFill>
                <a:latin typeface="华文新魏" panose="02010800040101010101" pitchFamily="2" charset="-122"/>
                <a:ea typeface="华文新魏" panose="02010800040101010101" pitchFamily="2" charset="-122"/>
              </a:rPr>
              <a:t>3.  </a:t>
            </a:r>
            <a:r>
              <a:rPr lang="zh-CN" altLang="en-US" sz="2200" dirty="0" smtClean="0">
                <a:latin typeface="华文新魏" panose="02010800040101010101" pitchFamily="2" charset="-122"/>
                <a:ea typeface="华文新魏" panose="02010800040101010101" pitchFamily="2" charset="-122"/>
              </a:rPr>
              <a:t>调用事件源的</a:t>
            </a:r>
            <a:r>
              <a:rPr lang="en-US" altLang="zh-CN" sz="2200" dirty="0" err="1" smtClean="0">
                <a:latin typeface="华文新魏" panose="02010800040101010101" pitchFamily="2" charset="-122"/>
                <a:ea typeface="华文新魏" panose="02010800040101010101" pitchFamily="2" charset="-122"/>
              </a:rPr>
              <a:t>setXxxListener</a:t>
            </a:r>
            <a:r>
              <a:rPr lang="zh-CN" altLang="en-US" sz="2200" dirty="0" smtClean="0">
                <a:latin typeface="华文新魏" panose="02010800040101010101" pitchFamily="2" charset="-122"/>
                <a:ea typeface="华文新魏" panose="02010800040101010101" pitchFamily="2" charset="-122"/>
              </a:rPr>
              <a:t>方法    将事件监听器对象注册给事件源。                                             </a:t>
            </a:r>
          </a:p>
          <a:p>
            <a:pPr>
              <a:lnSpc>
                <a:spcPct val="150000"/>
              </a:lnSpc>
            </a:pPr>
            <a:r>
              <a:rPr lang="zh-CN" altLang="en-US" sz="2200" dirty="0" smtClean="0">
                <a:latin typeface="华文新魏" panose="02010800040101010101" pitchFamily="2" charset="-122"/>
                <a:ea typeface="华文新魏" panose="02010800040101010101" pitchFamily="2" charset="-122"/>
              </a:rPr>
              <a:t>当事件源上发生指定事件时，</a:t>
            </a:r>
            <a:r>
              <a:rPr lang="en-US" altLang="zh-CN" sz="2200" dirty="0" smtClean="0">
                <a:latin typeface="华文新魏" panose="02010800040101010101" pitchFamily="2" charset="-122"/>
                <a:ea typeface="华文新魏" panose="02010800040101010101" pitchFamily="2" charset="-122"/>
              </a:rPr>
              <a:t>Android</a:t>
            </a:r>
            <a:r>
              <a:rPr lang="zh-CN" altLang="en-US" sz="2200" dirty="0" smtClean="0">
                <a:latin typeface="华文新魏" panose="02010800040101010101" pitchFamily="2" charset="-122"/>
                <a:ea typeface="华文新魏" panose="02010800040101010101" pitchFamily="2" charset="-122"/>
              </a:rPr>
              <a:t>会触发事件监听器，由事件监听器调用相应的方法来处理事件。</a:t>
            </a:r>
          </a:p>
        </p:txBody>
      </p:sp>
    </p:spTree>
    <p:extLst>
      <p:ext uri="{BB962C8B-B14F-4D97-AF65-F5344CB8AC3E}">
        <p14:creationId xmlns:p14="http://schemas.microsoft.com/office/powerpoint/2010/main" val="2576855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677334" y="382589"/>
            <a:ext cx="8596668" cy="1320800"/>
          </a:xfrm>
        </p:spPr>
        <p:txBody>
          <a:bodyPr/>
          <a:lstStyle/>
          <a:p>
            <a:r>
              <a:rPr lang="en-US" altLang="en-US" dirty="0" smtClean="0">
                <a:latin typeface="华文新魏" panose="02010800040101010101" pitchFamily="2" charset="-122"/>
                <a:ea typeface="华文新魏" panose="02010800040101010101" pitchFamily="2" charset="-122"/>
              </a:rPr>
              <a:t>4.3 </a:t>
            </a:r>
            <a:r>
              <a:rPr lang="en-US" altLang="en-US" dirty="0" err="1" smtClean="0">
                <a:latin typeface="华文新魏" panose="02010800040101010101" pitchFamily="2" charset="-122"/>
                <a:ea typeface="华文新魏" panose="02010800040101010101" pitchFamily="2" charset="-122"/>
              </a:rPr>
              <a:t>基于回调的事件处理</a:t>
            </a:r>
            <a:endParaRPr lang="zh-CN" altLang="en-US" dirty="0" smtClean="0">
              <a:latin typeface="华文新魏" panose="02010800040101010101" pitchFamily="2" charset="-122"/>
              <a:ea typeface="华文新魏" panose="02010800040101010101" pitchFamily="2" charset="-122"/>
            </a:endParaRPr>
          </a:p>
        </p:txBody>
      </p:sp>
      <p:sp>
        <p:nvSpPr>
          <p:cNvPr id="19458" name="内容占位符 2"/>
          <p:cNvSpPr>
            <a:spLocks noGrp="1"/>
          </p:cNvSpPr>
          <p:nvPr>
            <p:ph idx="1"/>
          </p:nvPr>
        </p:nvSpPr>
        <p:spPr>
          <a:xfrm>
            <a:off x="677334" y="1703389"/>
            <a:ext cx="10811659" cy="4741656"/>
          </a:xfrm>
          <a:solidFill>
            <a:schemeClr val="bg1"/>
          </a:solidFill>
        </p:spPr>
        <p:txBody>
          <a:bodyPr>
            <a:noAutofit/>
          </a:bodyPr>
          <a:lstStyle/>
          <a:p>
            <a:pPr>
              <a:lnSpc>
                <a:spcPct val="150000"/>
              </a:lnSpc>
              <a:spcBef>
                <a:spcPct val="0"/>
              </a:spcBef>
            </a:pPr>
            <a:r>
              <a:rPr lang="zh-CN" altLang="zh-CN" sz="2400" dirty="0" smtClean="0">
                <a:latin typeface="宋体" panose="02010600030101010101" pitchFamily="2" charset="-122"/>
              </a:rPr>
              <a:t>相比基于监听器的事件处理模型，基于回调的事件处理模型要简单些，该模型中，事件源和事件监听器是合一的，也就是说没有独立的事件监听器存在。当用户在GUI组件上触发某事件时，由该组件自身特定的函数负责处理该事件。通常通过重写Override组件类的事件处理函数实现事件的处理。</a:t>
            </a:r>
          </a:p>
          <a:p>
            <a:pPr>
              <a:lnSpc>
                <a:spcPct val="150000"/>
              </a:lnSpc>
              <a:spcBef>
                <a:spcPct val="0"/>
              </a:spcBef>
            </a:pPr>
            <a:r>
              <a:rPr lang="zh-CN" altLang="zh-CN" sz="2400" dirty="0" smtClean="0">
                <a:latin typeface="宋体" panose="02010600030101010101" pitchFamily="2" charset="-122"/>
              </a:rPr>
              <a:t>为了使用回调机制类处理GUI组件上所发生的事件，需要通过继承GUI组件类，并重写该类的事件处理方法来实现。</a:t>
            </a:r>
          </a:p>
          <a:p>
            <a:pPr>
              <a:lnSpc>
                <a:spcPct val="150000"/>
              </a:lnSpc>
              <a:spcBef>
                <a:spcPct val="0"/>
              </a:spcBef>
            </a:pPr>
            <a:r>
              <a:rPr lang="zh-CN" altLang="zh-CN" sz="2400" dirty="0" smtClean="0">
                <a:latin typeface="宋体" panose="02010600030101010101" pitchFamily="2" charset="-122"/>
              </a:rPr>
              <a:t>为了实现回调机制的事件处理，Android为所有的GUI组件都提供了一些事件处理的回调方法</a:t>
            </a:r>
            <a:r>
              <a:rPr lang="zh-CN" altLang="en-US" sz="2400" dirty="0" smtClean="0">
                <a:latin typeface="宋体" panose="02010600030101010101" pitchFamily="2" charset="-122"/>
              </a:rPr>
              <a:t>。</a:t>
            </a:r>
            <a:endParaRPr lang="zh-CN" altLang="zh-CN" sz="24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xEl>
                                              <p:pRg st="2" end="2"/>
                                            </p:txEl>
                                          </p:spTgt>
                                        </p:tgtEl>
                                        <p:attrNameLst>
                                          <p:attrName>style.visibility</p:attrName>
                                        </p:attrNameLst>
                                      </p:cBhvr>
                                      <p:to>
                                        <p:strVal val="visible"/>
                                      </p:to>
                                    </p:set>
                                    <p:anim calcmode="lin" valueType="num">
                                      <p:cBhvr additive="base">
                                        <p:cTn id="13"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382589"/>
            <a:ext cx="8596668" cy="1320800"/>
          </a:xfrm>
        </p:spPr>
        <p:txBody>
          <a:bodyPr/>
          <a:lstStyle/>
          <a:p>
            <a:r>
              <a:rPr lang="en-US" altLang="en-US" dirty="0" smtClean="0">
                <a:latin typeface="华文新魏" panose="02010800040101010101" pitchFamily="2" charset="-122"/>
                <a:ea typeface="华文新魏" panose="02010800040101010101" pitchFamily="2" charset="-122"/>
              </a:rPr>
              <a:t>4.3 </a:t>
            </a:r>
            <a:r>
              <a:rPr lang="en-US" altLang="en-US" dirty="0" err="1" smtClean="0">
                <a:latin typeface="华文新魏" panose="02010800040101010101" pitchFamily="2" charset="-122"/>
                <a:ea typeface="华文新魏" panose="02010800040101010101" pitchFamily="2" charset="-122"/>
              </a:rPr>
              <a:t>基于回调的事件处理</a:t>
            </a:r>
            <a:endParaRPr lang="zh-CN" altLang="en-US" dirty="0" smtClean="0">
              <a:latin typeface="华文新魏" panose="02010800040101010101" pitchFamily="2" charset="-122"/>
              <a:ea typeface="华文新魏" panose="02010800040101010101" pitchFamily="2" charset="-122"/>
            </a:endParaRPr>
          </a:p>
        </p:txBody>
      </p:sp>
      <p:sp>
        <p:nvSpPr>
          <p:cNvPr id="5" name="矩形 4"/>
          <p:cNvSpPr/>
          <p:nvPr/>
        </p:nvSpPr>
        <p:spPr>
          <a:xfrm>
            <a:off x="677333" y="1165122"/>
            <a:ext cx="10158989" cy="3170099"/>
          </a:xfrm>
          <a:prstGeom prst="rect">
            <a:avLst/>
          </a:prstGeom>
          <a:solidFill>
            <a:schemeClr val="bg1"/>
          </a:solidFill>
        </p:spPr>
        <p:txBody>
          <a:bodyPr wrap="square">
            <a:spAutoFit/>
          </a:bodyPr>
          <a:lstStyle/>
          <a:p>
            <a:pPr indent="304800" algn="just">
              <a:lnSpc>
                <a:spcPct val="125000"/>
              </a:lnSpc>
              <a:spcAft>
                <a:spcPts val="0"/>
              </a:spcAft>
            </a:pP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为了实现回调机制的事件处理，</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Android</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为所有的</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GUI</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组件都提供了一些事件处理的回调方法，例如对</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View</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来说，该类包含如下方法：</a:t>
            </a:r>
          </a:p>
          <a:p>
            <a:pPr marL="342900" lvl="0" indent="-342900" algn="just">
              <a:lnSpc>
                <a:spcPct val="125000"/>
              </a:lnSpc>
              <a:spcAft>
                <a:spcPts val="0"/>
              </a:spcAft>
              <a:buFont typeface="Wingdings" panose="05000000000000000000" pitchFamily="2" charset="2"/>
              <a:buChar char=""/>
            </a:pP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boolean</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onKeyDown</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int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keycode,KeyEvent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event)</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用户在该组件上按下某个按键时触发的方法。</a:t>
            </a:r>
          </a:p>
          <a:p>
            <a:pPr marL="342900" lvl="0" indent="-342900" algn="just">
              <a:lnSpc>
                <a:spcPct val="125000"/>
              </a:lnSpc>
              <a:spcAft>
                <a:spcPts val="0"/>
              </a:spcAft>
              <a:buFont typeface="Wingdings" panose="05000000000000000000" pitchFamily="2" charset="2"/>
              <a:buChar char=""/>
            </a:pP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boolean</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onKeyLongPress</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int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keycode,KeyEvent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event)</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用户在该组件上长按某个组件时触发的方法。</a:t>
            </a:r>
          </a:p>
          <a:p>
            <a:pPr marL="342900" lvl="0" indent="-342900" algn="just">
              <a:lnSpc>
                <a:spcPct val="125000"/>
              </a:lnSpc>
              <a:spcAft>
                <a:spcPts val="0"/>
              </a:spcAft>
              <a:buFont typeface="Wingdings" panose="05000000000000000000" pitchFamily="2" charset="2"/>
              <a:buChar char=""/>
            </a:pP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boolean</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onKeyUp</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int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2000" kern="100" dirty="0" err="1">
                <a:latin typeface="华文新魏" panose="02010800040101010101" pitchFamily="2" charset="-122"/>
                <a:ea typeface="华文新魏" panose="02010800040101010101" pitchFamily="2" charset="-122"/>
                <a:cs typeface="Times New Roman" panose="02020603050405020304" pitchFamily="18" charset="0"/>
              </a:rPr>
              <a:t>keycode,KeyEvent</a:t>
            </a:r>
            <a:r>
              <a:rPr lang="en-US" altLang="zh-CN" sz="2000" kern="100" dirty="0">
                <a:latin typeface="华文新魏" panose="02010800040101010101" pitchFamily="2" charset="-122"/>
                <a:ea typeface="华文新魏" panose="02010800040101010101" pitchFamily="2" charset="-122"/>
                <a:cs typeface="Times New Roman" panose="02020603050405020304" pitchFamily="18" charset="0"/>
              </a:rPr>
              <a:t> event)</a:t>
            </a:r>
            <a:r>
              <a:rPr lang="zh-CN" altLang="zh-CN" sz="2000" kern="100" dirty="0">
                <a:latin typeface="华文新魏" panose="02010800040101010101" pitchFamily="2" charset="-122"/>
                <a:ea typeface="华文新魏" panose="02010800040101010101" pitchFamily="2" charset="-122"/>
                <a:cs typeface="Times New Roman" panose="02020603050405020304" pitchFamily="18" charset="0"/>
              </a:rPr>
              <a:t>用户在该组件上松开某个按键时触发的方法。</a:t>
            </a:r>
          </a:p>
        </p:txBody>
      </p:sp>
    </p:spTree>
    <p:extLst>
      <p:ext uri="{BB962C8B-B14F-4D97-AF65-F5344CB8AC3E}">
        <p14:creationId xmlns:p14="http://schemas.microsoft.com/office/powerpoint/2010/main" val="301329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3" y="2160589"/>
            <a:ext cx="9277827" cy="4505682"/>
          </a:xfrm>
          <a:ln>
            <a:solidFill>
              <a:srgbClr val="92D050"/>
            </a:solidFill>
          </a:ln>
        </p:spPr>
        <p:txBody>
          <a:bodyPr>
            <a:noAutofit/>
          </a:bodyPr>
          <a:lstStyle/>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public class </a:t>
            </a:r>
            <a:r>
              <a:rPr lang="en-US" altLang="zh-CN" sz="2000" dirty="0" err="1">
                <a:solidFill>
                  <a:srgbClr val="0000FF"/>
                </a:solidFill>
                <a:latin typeface="华文新魏" panose="02010800040101010101" pitchFamily="2" charset="-122"/>
                <a:ea typeface="华文新魏" panose="02010800040101010101" pitchFamily="2" charset="-122"/>
              </a:rPr>
              <a:t>testButton</a:t>
            </a:r>
            <a:r>
              <a:rPr lang="en-US" altLang="zh-CN" sz="2000" dirty="0">
                <a:latin typeface="华文新魏" panose="02010800040101010101" pitchFamily="2" charset="-122"/>
                <a:ea typeface="华文新魏" panose="02010800040101010101" pitchFamily="2" charset="-122"/>
              </a:rPr>
              <a:t> extends Button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public </a:t>
            </a:r>
            <a:r>
              <a:rPr lang="en-US" altLang="zh-CN" sz="2000" dirty="0" err="1">
                <a:latin typeface="华文新魏" panose="02010800040101010101" pitchFamily="2" charset="-122"/>
                <a:ea typeface="华文新魏" panose="02010800040101010101" pitchFamily="2" charset="-122"/>
              </a:rPr>
              <a:t>testButton</a:t>
            </a:r>
            <a:r>
              <a:rPr lang="en-US" altLang="zh-CN" sz="2000" dirty="0">
                <a:latin typeface="华文新魏" panose="02010800040101010101" pitchFamily="2" charset="-122"/>
                <a:ea typeface="华文新魏" panose="02010800040101010101" pitchFamily="2" charset="-122"/>
              </a:rPr>
              <a:t>(Context </a:t>
            </a:r>
            <a:r>
              <a:rPr lang="en-US" altLang="zh-CN" sz="2000" dirty="0" err="1">
                <a:latin typeface="华文新魏" panose="02010800040101010101" pitchFamily="2" charset="-122"/>
                <a:ea typeface="华文新魏" panose="02010800040101010101" pitchFamily="2" charset="-122"/>
              </a:rPr>
              <a:t>context</a:t>
            </a: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AttributeSet</a:t>
            </a: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attrs</a:t>
            </a:r>
            <a:r>
              <a:rPr lang="en-US" altLang="zh-CN" sz="2000" dirty="0">
                <a:latin typeface="华文新魏" panose="02010800040101010101" pitchFamily="2" charset="-122"/>
                <a:ea typeface="华文新魏" panose="02010800040101010101" pitchFamily="2" charset="-122"/>
              </a:rPr>
              <a:t>)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super(context, </a:t>
            </a:r>
            <a:r>
              <a:rPr lang="en-US" altLang="zh-CN" sz="2000" dirty="0" err="1">
                <a:latin typeface="华文新魏" panose="02010800040101010101" pitchFamily="2" charset="-122"/>
                <a:ea typeface="华文新魏" panose="02010800040101010101" pitchFamily="2" charset="-122"/>
              </a:rPr>
              <a:t>attrs</a:t>
            </a:r>
            <a:r>
              <a:rPr lang="en-US" altLang="zh-CN" sz="2000" dirty="0">
                <a:latin typeface="华文新魏" panose="02010800040101010101" pitchFamily="2" charset="-122"/>
                <a:ea typeface="华文新魏" panose="02010800040101010101" pitchFamily="2" charset="-122"/>
              </a:rPr>
              <a:t>);</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 </a:t>
            </a:r>
            <a:r>
              <a:rPr lang="zh-CN" altLang="zh-CN" sz="2000" dirty="0">
                <a:latin typeface="华文新魏" panose="02010800040101010101" pitchFamily="2" charset="-122"/>
                <a:ea typeface="华文新魏" panose="02010800040101010101" pitchFamily="2" charset="-122"/>
              </a:rPr>
              <a:t>重写</a:t>
            </a: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onTouchEvent</a:t>
            </a:r>
            <a:r>
              <a:rPr lang="zh-CN" altLang="zh-CN" sz="2000" dirty="0">
                <a:latin typeface="华文新魏" panose="02010800040101010101" pitchFamily="2" charset="-122"/>
                <a:ea typeface="华文新魏" panose="02010800040101010101" pitchFamily="2" charset="-122"/>
              </a:rPr>
              <a:t>触碰事件的回调方法</a:t>
            </a:r>
            <a:r>
              <a:rPr lang="en-US" altLang="zh-CN" sz="2000" dirty="0">
                <a:latin typeface="华文新魏" panose="02010800040101010101" pitchFamily="2" charset="-122"/>
                <a:ea typeface="华文新魏" panose="02010800040101010101" pitchFamily="2" charset="-122"/>
              </a:rPr>
              <a:t>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@Override</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public </a:t>
            </a:r>
            <a:r>
              <a:rPr lang="en-US" altLang="zh-CN" sz="2000" dirty="0" err="1">
                <a:latin typeface="华文新魏" panose="02010800040101010101" pitchFamily="2" charset="-122"/>
                <a:ea typeface="华文新魏" panose="02010800040101010101" pitchFamily="2" charset="-122"/>
              </a:rPr>
              <a:t>boolean</a:t>
            </a:r>
            <a:r>
              <a:rPr lang="en-US" altLang="zh-CN" sz="2000" dirty="0">
                <a:latin typeface="华文新魏" panose="02010800040101010101" pitchFamily="2" charset="-122"/>
                <a:ea typeface="华文新魏" panose="02010800040101010101" pitchFamily="2" charset="-122"/>
              </a:rPr>
              <a:t> </a:t>
            </a:r>
            <a:r>
              <a:rPr lang="en-US" altLang="zh-CN" sz="2000" dirty="0" err="1">
                <a:solidFill>
                  <a:srgbClr val="0000FF"/>
                </a:solidFill>
                <a:latin typeface="华文新魏" panose="02010800040101010101" pitchFamily="2" charset="-122"/>
                <a:ea typeface="华文新魏" panose="02010800040101010101" pitchFamily="2" charset="-122"/>
              </a:rPr>
              <a:t>onTouchEvent</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MotionEvent</a:t>
            </a:r>
            <a:r>
              <a:rPr lang="en-US" altLang="zh-CN" sz="2000" dirty="0">
                <a:latin typeface="华文新魏" panose="02010800040101010101" pitchFamily="2" charset="-122"/>
                <a:ea typeface="华文新魏" panose="02010800040101010101" pitchFamily="2" charset="-122"/>
              </a:rPr>
              <a:t> event)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Log.i</a:t>
            </a:r>
            <a:r>
              <a:rPr lang="en-US" altLang="zh-CN" sz="2000" dirty="0">
                <a:latin typeface="华文新魏" panose="02010800040101010101" pitchFamily="2" charset="-122"/>
                <a:ea typeface="华文新魏" panose="02010800040101010101" pitchFamily="2" charset="-122"/>
              </a:rPr>
              <a:t>("</a:t>
            </a:r>
            <a:r>
              <a:rPr lang="zh-CN" altLang="zh-CN" sz="2000" dirty="0">
                <a:latin typeface="华文新魏" panose="02010800040101010101" pitchFamily="2" charset="-122"/>
                <a:ea typeface="华文新魏" panose="02010800040101010101" pitchFamily="2" charset="-122"/>
              </a:rPr>
              <a:t>测试</a:t>
            </a:r>
            <a:r>
              <a:rPr lang="en-US" altLang="zh-CN" sz="2000" dirty="0" err="1">
                <a:latin typeface="华文新魏" panose="02010800040101010101" pitchFamily="2" charset="-122"/>
                <a:ea typeface="华文新魏" panose="02010800040101010101" pitchFamily="2" charset="-122"/>
              </a:rPr>
              <a:t>CallBack</a:t>
            </a:r>
            <a:r>
              <a:rPr lang="en-US" altLang="zh-CN" sz="2000" dirty="0">
                <a:latin typeface="华文新魏" panose="02010800040101010101" pitchFamily="2" charset="-122"/>
                <a:ea typeface="华文新魏" panose="02010800040101010101" pitchFamily="2" charset="-122"/>
              </a:rPr>
              <a:t>", "</a:t>
            </a:r>
            <a:r>
              <a:rPr lang="zh-CN" altLang="zh-CN" sz="2000" dirty="0">
                <a:latin typeface="华文新魏" panose="02010800040101010101" pitchFamily="2" charset="-122"/>
                <a:ea typeface="华文新魏" panose="02010800040101010101" pitchFamily="2" charset="-122"/>
              </a:rPr>
              <a:t>我是</a:t>
            </a:r>
            <a:r>
              <a:rPr lang="en-US" altLang="zh-CN" sz="2000" dirty="0">
                <a:latin typeface="华文新魏" panose="02010800040101010101" pitchFamily="2" charset="-122"/>
                <a:ea typeface="华文新魏" panose="02010800040101010101" pitchFamily="2" charset="-122"/>
              </a:rPr>
              <a:t>Button</a:t>
            </a:r>
            <a:r>
              <a:rPr lang="zh-CN" altLang="zh-CN" sz="2000" dirty="0">
                <a:latin typeface="华文新魏" panose="02010800040101010101" pitchFamily="2" charset="-122"/>
                <a:ea typeface="华文新魏" panose="02010800040101010101" pitchFamily="2" charset="-122"/>
              </a:rPr>
              <a:t>，你触碰了我</a:t>
            </a:r>
            <a:r>
              <a:rPr lang="en-US" altLang="zh-CN" sz="2000" dirty="0">
                <a:latin typeface="华文新魏" panose="02010800040101010101" pitchFamily="2" charset="-122"/>
                <a:ea typeface="华文新魏" panose="02010800040101010101" pitchFamily="2" charset="-122"/>
              </a:rPr>
              <a:t>:  " + </a:t>
            </a:r>
            <a:r>
              <a:rPr lang="en-US" altLang="zh-CN" sz="2000" dirty="0" err="1">
                <a:latin typeface="华文新魏" panose="02010800040101010101" pitchFamily="2" charset="-122"/>
                <a:ea typeface="华文新魏" panose="02010800040101010101" pitchFamily="2" charset="-122"/>
              </a:rPr>
              <a:t>event.getAction</a:t>
            </a:r>
            <a:r>
              <a:rPr lang="en-US" altLang="zh-CN" sz="2000" dirty="0">
                <a:latin typeface="华文新魏" panose="02010800040101010101" pitchFamily="2" charset="-122"/>
                <a:ea typeface="华文新魏" panose="02010800040101010101" pitchFamily="2" charset="-122"/>
              </a:rPr>
              <a:t>());</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Toast.makeText</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getContext</a:t>
            </a:r>
            <a:r>
              <a:rPr lang="en-US" altLang="zh-CN" sz="2000" dirty="0">
                <a:latin typeface="华文新魏" panose="02010800040101010101" pitchFamily="2" charset="-122"/>
                <a:ea typeface="华文新魏" panose="02010800040101010101" pitchFamily="2" charset="-122"/>
              </a:rPr>
              <a:t>(), "</a:t>
            </a:r>
            <a:r>
              <a:rPr lang="zh-CN" altLang="zh-CN" sz="2000" dirty="0">
                <a:latin typeface="华文新魏" panose="02010800040101010101" pitchFamily="2" charset="-122"/>
                <a:ea typeface="华文新魏" panose="02010800040101010101" pitchFamily="2" charset="-122"/>
              </a:rPr>
              <a:t>我是</a:t>
            </a:r>
            <a:r>
              <a:rPr lang="en-US" altLang="zh-CN" sz="2000" dirty="0" err="1">
                <a:latin typeface="华文新魏" panose="02010800040101010101" pitchFamily="2" charset="-122"/>
                <a:ea typeface="华文新魏" panose="02010800040101010101" pitchFamily="2" charset="-122"/>
              </a:rPr>
              <a:t>MyButton</a:t>
            </a:r>
            <a:r>
              <a:rPr lang="zh-CN" altLang="zh-CN" sz="2000" dirty="0">
                <a:latin typeface="华文新魏" panose="02010800040101010101" pitchFamily="2" charset="-122"/>
                <a:ea typeface="华文新魏" panose="02010800040101010101" pitchFamily="2" charset="-122"/>
              </a:rPr>
              <a:t>，你触碰了我</a:t>
            </a:r>
            <a:r>
              <a:rPr lang="en-US" altLang="zh-CN" sz="2000" dirty="0">
                <a:latin typeface="华文新魏" panose="02010800040101010101" pitchFamily="2" charset="-122"/>
                <a:ea typeface="华文新魏" panose="02010800040101010101" pitchFamily="2" charset="-122"/>
              </a:rPr>
              <a:t>:  " + </a:t>
            </a:r>
            <a:r>
              <a:rPr lang="en-US" altLang="zh-CN" sz="2000" dirty="0" smtClean="0">
                <a:latin typeface="华文新魏" panose="02010800040101010101" pitchFamily="2" charset="-122"/>
                <a:ea typeface="华文新魏" panose="02010800040101010101" pitchFamily="2" charset="-122"/>
              </a:rPr>
              <a:t>              </a:t>
            </a: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                               </a:t>
            </a:r>
            <a:r>
              <a:rPr lang="en-US" altLang="zh-CN" sz="2000" dirty="0" err="1" smtClean="0">
                <a:latin typeface="华文新魏" panose="02010800040101010101" pitchFamily="2" charset="-122"/>
                <a:ea typeface="华文新魏" panose="02010800040101010101" pitchFamily="2" charset="-122"/>
              </a:rPr>
              <a:t>event.getAction</a:t>
            </a: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Toast.LENGTH_SHORT</a:t>
            </a:r>
            <a:r>
              <a:rPr lang="en-US" altLang="zh-CN" sz="2000" dirty="0">
                <a:latin typeface="华文新魏" panose="02010800040101010101" pitchFamily="2" charset="-122"/>
                <a:ea typeface="华文新魏" panose="02010800040101010101" pitchFamily="2" charset="-122"/>
              </a:rPr>
              <a:t>).show();</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return true; //</a:t>
            </a:r>
            <a:r>
              <a:rPr lang="zh-CN" altLang="zh-CN" sz="2000" dirty="0">
                <a:latin typeface="华文新魏" panose="02010800040101010101" pitchFamily="2" charset="-122"/>
                <a:ea typeface="华文新魏" panose="02010800040101010101" pitchFamily="2" charset="-122"/>
              </a:rPr>
              <a:t>返回</a:t>
            </a:r>
            <a:r>
              <a:rPr lang="en-US" altLang="zh-CN" sz="2000" dirty="0">
                <a:latin typeface="华文新魏" panose="02010800040101010101" pitchFamily="2" charset="-122"/>
                <a:ea typeface="华文新魏" panose="02010800040101010101" pitchFamily="2" charset="-122"/>
              </a:rPr>
              <a:t>true</a:t>
            </a:r>
            <a:r>
              <a:rPr lang="zh-CN" altLang="zh-CN" sz="2000" dirty="0">
                <a:latin typeface="华文新魏" panose="02010800040101010101" pitchFamily="2" charset="-122"/>
                <a:ea typeface="华文新魏" panose="02010800040101010101" pitchFamily="2" charset="-122"/>
              </a:rPr>
              <a:t>，表示事件不会向外层</a:t>
            </a:r>
            <a:r>
              <a:rPr lang="en-US" altLang="zh-CN" sz="2000" dirty="0">
                <a:latin typeface="华文新魏" panose="02010800040101010101" pitchFamily="2" charset="-122"/>
                <a:ea typeface="华文新魏" panose="02010800040101010101" pitchFamily="2" charset="-122"/>
              </a:rPr>
              <a:t>(</a:t>
            </a:r>
            <a:r>
              <a:rPr lang="zh-CN" altLang="zh-CN" sz="2000" dirty="0">
                <a:latin typeface="华文新魏" panose="02010800040101010101" pitchFamily="2" charset="-122"/>
                <a:ea typeface="华文新魏" panose="02010800040101010101" pitchFamily="2" charset="-122"/>
              </a:rPr>
              <a:t>即父容器</a:t>
            </a:r>
            <a:r>
              <a:rPr lang="en-US" altLang="zh-CN" sz="2000" dirty="0">
                <a:latin typeface="华文新魏" panose="02010800040101010101" pitchFamily="2" charset="-122"/>
                <a:ea typeface="华文新魏" panose="02010800040101010101" pitchFamily="2" charset="-122"/>
              </a:rPr>
              <a:t>)</a:t>
            </a:r>
            <a:r>
              <a:rPr lang="zh-CN" altLang="zh-CN" sz="2000" dirty="0">
                <a:latin typeface="华文新魏" panose="02010800040101010101" pitchFamily="2" charset="-122"/>
                <a:ea typeface="华文新魏" panose="02010800040101010101" pitchFamily="2" charset="-122"/>
              </a:rPr>
              <a:t>扩散</a:t>
            </a: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    }</a:t>
            </a:r>
            <a:endParaRPr lang="zh-CN" altLang="zh-CN" sz="2000" dirty="0">
              <a:latin typeface="华文新魏" panose="02010800040101010101" pitchFamily="2" charset="-122"/>
              <a:ea typeface="华文新魏" panose="02010800040101010101" pitchFamily="2" charset="-122"/>
            </a:endParaRPr>
          </a:p>
          <a:p>
            <a:pPr marL="0" indent="0">
              <a:lnSpc>
                <a:spcPct val="110000"/>
              </a:lnSpc>
              <a:spcBef>
                <a:spcPts val="0"/>
              </a:spcBef>
              <a:buNone/>
            </a:pPr>
            <a:r>
              <a:rPr lang="en-US" altLang="zh-CN" sz="2000" dirty="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
        <p:nvSpPr>
          <p:cNvPr id="4" name="标题 1"/>
          <p:cNvSpPr>
            <a:spLocks noGrp="1"/>
          </p:cNvSpPr>
          <p:nvPr>
            <p:ph type="title"/>
          </p:nvPr>
        </p:nvSpPr>
        <p:spPr>
          <a:xfrm>
            <a:off x="677334" y="382589"/>
            <a:ext cx="8596668" cy="1320800"/>
          </a:xfrm>
        </p:spPr>
        <p:txBody>
          <a:bodyPr/>
          <a:lstStyle/>
          <a:p>
            <a:r>
              <a:rPr lang="en-US" altLang="en-US" dirty="0" smtClean="0">
                <a:latin typeface="华文新魏" panose="02010800040101010101" pitchFamily="2" charset="-122"/>
                <a:ea typeface="华文新魏" panose="02010800040101010101" pitchFamily="2" charset="-122"/>
              </a:rPr>
              <a:t>4.3 </a:t>
            </a:r>
            <a:r>
              <a:rPr lang="en-US" altLang="en-US" dirty="0" err="1" smtClean="0">
                <a:latin typeface="华文新魏" panose="02010800040101010101" pitchFamily="2" charset="-122"/>
                <a:ea typeface="华文新魏" panose="02010800040101010101" pitchFamily="2" charset="-122"/>
              </a:rPr>
              <a:t>基于回调的事件处理</a:t>
            </a:r>
            <a:endParaRPr lang="zh-CN" altLang="en-US" dirty="0" smtClean="0">
              <a:latin typeface="华文新魏" panose="02010800040101010101" pitchFamily="2" charset="-122"/>
              <a:ea typeface="华文新魏" panose="02010800040101010101" pitchFamily="2" charset="-122"/>
            </a:endParaRPr>
          </a:p>
        </p:txBody>
      </p:sp>
      <p:sp>
        <p:nvSpPr>
          <p:cNvPr id="5" name="矩形 4"/>
          <p:cNvSpPr/>
          <p:nvPr/>
        </p:nvSpPr>
        <p:spPr>
          <a:xfrm>
            <a:off x="677334" y="1042989"/>
            <a:ext cx="10078065" cy="923330"/>
          </a:xfrm>
          <a:prstGeom prst="rect">
            <a:avLst/>
          </a:prstGeom>
          <a:solidFill>
            <a:schemeClr val="bg1"/>
          </a:solidFill>
        </p:spPr>
        <p:txBody>
          <a:bodyPr wrap="square">
            <a:spAutoFit/>
          </a:bodyPr>
          <a:lstStyle/>
          <a:p>
            <a:pPr indent="304800" algn="just">
              <a:lnSpc>
                <a:spcPct val="125000"/>
              </a:lnSpc>
              <a:spcAft>
                <a:spcPts val="0"/>
              </a:spcAft>
            </a:pPr>
            <a:r>
              <a:rPr lang="zh-CN" altLang="zh-CN" sz="2400" kern="100" dirty="0">
                <a:latin typeface="华文新魏" panose="02010800040101010101" pitchFamily="2" charset="-122"/>
                <a:ea typeface="华文新魏" panose="02010800040101010101" pitchFamily="2" charset="-122"/>
                <a:cs typeface="Times New Roman" panose="02020603050405020304" pitchFamily="18" charset="0"/>
              </a:rPr>
              <a:t>下面将通过一个自定义按钮的实现类来讲解基于回调的事件处理机制。</a:t>
            </a:r>
          </a:p>
          <a:p>
            <a:r>
              <a:rPr lang="en-US" altLang="zh-CN" sz="2400" dirty="0" smtClean="0">
                <a:latin typeface="华文新魏" panose="02010800040101010101" pitchFamily="2" charset="-122"/>
                <a:ea typeface="华文新魏" panose="02010800040101010101" pitchFamily="2" charset="-122"/>
                <a:cs typeface="Times New Roman" panose="02020603050405020304" pitchFamily="18" charset="0"/>
              </a:rPr>
              <a:t>    </a:t>
            </a:r>
            <a:r>
              <a:rPr lang="zh-CN" altLang="zh-CN" sz="2400" dirty="0" smtClean="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首先</a:t>
            </a:r>
            <a:r>
              <a:rPr lang="zh-CN" altLang="zh-CN" sz="24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自定义实现类的</a:t>
            </a:r>
            <a:r>
              <a:rPr lang="zh-CN" altLang="zh-CN" sz="2400" dirty="0" smtClean="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代码</a:t>
            </a:r>
            <a:r>
              <a:rPr lang="zh-CN" altLang="en-US" sz="2400" dirty="0" smtClean="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a:t>
            </a:r>
            <a:endParaRPr lang="zh-CN" altLang="en-US" sz="2400"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64740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583</TotalTime>
  <Words>1502</Words>
  <Application>Microsoft Office PowerPoint</Application>
  <PresentationFormat>宽屏</PresentationFormat>
  <Paragraphs>175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方正姚体</vt:lpstr>
      <vt:lpstr>华文新魏</vt:lpstr>
      <vt:lpstr>宋体</vt:lpstr>
      <vt:lpstr>Arial</vt:lpstr>
      <vt:lpstr>Times New Roman</vt:lpstr>
      <vt:lpstr>Trebuchet MS</vt:lpstr>
      <vt:lpstr>Wingdings</vt:lpstr>
      <vt:lpstr>Wingdings 3</vt:lpstr>
      <vt:lpstr>平面</vt:lpstr>
      <vt:lpstr>第四章 Android事件处理</vt:lpstr>
      <vt:lpstr>PowerPoint 演示文稿</vt:lpstr>
      <vt:lpstr>4.1 Android事件处理机制</vt:lpstr>
      <vt:lpstr>4.2 基于监听的事件处理</vt:lpstr>
      <vt:lpstr>PowerPoint 演示文稿</vt:lpstr>
      <vt:lpstr>PowerPoint 演示文稿</vt:lpstr>
      <vt:lpstr>4.3 基于回调的事件处理</vt:lpstr>
      <vt:lpstr>4.3 基于回调的事件处理</vt:lpstr>
      <vt:lpstr>4.3 基于回调的事件处理</vt:lpstr>
      <vt:lpstr>4.3 基于回调的事件处理</vt:lpstr>
      <vt:lpstr>4.4 AnsyncTask异步类的功能与用法</vt:lpstr>
      <vt:lpstr>PowerPoint 演示文稿</vt:lpstr>
      <vt:lpstr>PowerPoint 演示文稿</vt:lpstr>
      <vt:lpstr>AsyncTask类实现网络下载图片</vt:lpstr>
      <vt:lpstr>PowerPoint 演示文稿</vt:lpstr>
      <vt:lpstr>4.5  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和JSON</dc:title>
  <dc:creator>江西理工大学</dc:creator>
  <cp:lastModifiedBy>江西理工大学</cp:lastModifiedBy>
  <cp:revision>63</cp:revision>
  <dcterms:created xsi:type="dcterms:W3CDTF">2018-04-27T05:00:04Z</dcterms:created>
  <dcterms:modified xsi:type="dcterms:W3CDTF">2018-08-20T01:50:56Z</dcterms:modified>
</cp:coreProperties>
</file>