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92" r:id="rId4"/>
    <p:sldId id="297" r:id="rId5"/>
    <p:sldId id="302" r:id="rId6"/>
    <p:sldId id="303" r:id="rId7"/>
    <p:sldId id="290" r:id="rId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8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050295-BABC-427A-95FA-F6512D2F042C}" type="datetimeFigureOut">
              <a:rPr lang="zh-CN" altLang="en-US" smtClean="0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BBF8-C90B-4253-B9DC-20AC36DD13C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40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1F8854-08A1-4976-93B1-A3D88C53A8D2}" type="datetimeFigureOut">
              <a:rPr lang="zh-CN" altLang="en-US" smtClean="0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B8C6-1C9A-4389-8EA2-6DD51BADC7F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78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1F8854-08A1-4976-93B1-A3D88C53A8D2}" type="datetimeFigureOut">
              <a:rPr lang="zh-CN" altLang="en-US" smtClean="0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B8C6-1C9A-4389-8EA2-6DD51BADC7F1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562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1F8854-08A1-4976-93B1-A3D88C53A8D2}" type="datetimeFigureOut">
              <a:rPr lang="zh-CN" altLang="en-US" smtClean="0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B8C6-1C9A-4389-8EA2-6DD51BADC7F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111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1F8854-08A1-4976-93B1-A3D88C53A8D2}" type="datetimeFigureOut">
              <a:rPr lang="zh-CN" altLang="en-US" smtClean="0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B8C6-1C9A-4389-8EA2-6DD51BADC7F1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400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1F8854-08A1-4976-93B1-A3D88C53A8D2}" type="datetimeFigureOut">
              <a:rPr lang="zh-CN" altLang="en-US" smtClean="0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B8C6-1C9A-4389-8EA2-6DD51BADC7F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0473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ED0F99-9E79-48AF-84CD-76D1FED861B5}" type="datetimeFigureOut">
              <a:rPr lang="zh-CN" altLang="en-US" smtClean="0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DACE-8AE8-4526-A52C-52834B2B96B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6117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C7603E-903E-4213-B0F5-E95D5B788FE2}" type="datetimeFigureOut">
              <a:rPr lang="zh-CN" altLang="en-US" smtClean="0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717C-0506-4C17-97C7-4D831D7E5B2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765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95EB7D-A69A-4036-A153-8BAFB8177A0A}" type="datetimeFigureOut">
              <a:rPr lang="zh-CN" altLang="en-US" smtClean="0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5537-8FAF-4C08-AE2E-CEF6D83FA61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27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DEE342-638C-40DE-A05D-B04368A822F6}" type="datetimeFigureOut">
              <a:rPr lang="zh-CN" altLang="en-US" smtClean="0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EFD8-65DB-463D-8224-D470F6A7CD2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02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EE9659-1408-49DA-8C18-2FE2D5B76F9F}" type="datetimeFigureOut">
              <a:rPr lang="zh-CN" altLang="en-US" smtClean="0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A8C4-7CBA-4786-9158-BDBE44BE1A3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87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D4A8AA-2FA5-43C9-9D8B-4449E23BD31E}" type="datetimeFigureOut">
              <a:rPr lang="zh-CN" altLang="en-US" smtClean="0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9C0E-A643-47FD-9257-6B723E43C3F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853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540CB-2C3E-4A9D-93DD-C83D0DA42EF8}" type="datetimeFigureOut">
              <a:rPr lang="zh-CN" altLang="en-US" smtClean="0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62BE-761A-45FE-B78E-13326ED2550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046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1FE508-2881-4C3F-8690-9DE287D5EF22}" type="datetimeFigureOut">
              <a:rPr lang="zh-CN" altLang="en-US" smtClean="0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CBF69-6C0D-4842-A0AF-5F907EA13FE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03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DDE4B1-816F-43B9-8117-B1C66E184254}" type="datetimeFigureOut">
              <a:rPr lang="zh-CN" altLang="en-US" smtClean="0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0551-E7F6-4512-B865-73DB5E42211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98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8D0E6B-057F-496A-8320-9859FC4ACCC9}" type="datetimeFigureOut">
              <a:rPr lang="zh-CN" altLang="en-US" smtClean="0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29E9-9B5A-4466-BABD-9293D0B0703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11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1F8854-08A1-4976-93B1-A3D88C53A8D2}" type="datetimeFigureOut">
              <a:rPr lang="zh-CN" altLang="en-US" smtClean="0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68B8C6-1C9A-4389-8EA2-6DD51BADC7F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434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第四章 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事件处理</a:t>
            </a:r>
          </a:p>
        </p:txBody>
      </p:sp>
      <p:sp>
        <p:nvSpPr>
          <p:cNvPr id="1331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4.4 AnsyncTask异步类的功能与用法</a:t>
            </a:r>
            <a:endParaRPr lang="zh-CN" altLang="en-US" smtClean="0"/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677334" y="1578358"/>
            <a:ext cx="9705531" cy="453517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宋体" panose="02010600030101010101" pitchFamily="2" charset="-122"/>
              </a:rPr>
              <a:t>    Android</a:t>
            </a:r>
            <a:r>
              <a:rPr lang="zh-CN" altLang="en-US" sz="2400" dirty="0" smtClean="0">
                <a:latin typeface="宋体" panose="02010600030101010101" pitchFamily="2" charset="-122"/>
              </a:rPr>
              <a:t>的</a:t>
            </a:r>
            <a:r>
              <a:rPr lang="en-US" altLang="zh-CN" sz="2400" dirty="0" smtClean="0">
                <a:latin typeface="宋体" panose="02010600030101010101" pitchFamily="2" charset="-122"/>
              </a:rPr>
              <a:t>UI</a:t>
            </a:r>
            <a:r>
              <a:rPr lang="zh-CN" altLang="en-US" sz="2400" dirty="0" smtClean="0">
                <a:latin typeface="宋体" panose="02010600030101010101" pitchFamily="2" charset="-122"/>
              </a:rPr>
              <a:t>线程主要负责处理用户的按键事件、触屏事件等。因此其他阻赛</a:t>
            </a:r>
            <a:r>
              <a:rPr lang="en-US" altLang="zh-CN" sz="2400" dirty="0" smtClean="0">
                <a:latin typeface="宋体" panose="02010600030101010101" pitchFamily="2" charset="-122"/>
              </a:rPr>
              <a:t>UI</a:t>
            </a:r>
            <a:r>
              <a:rPr lang="zh-CN" altLang="en-US" sz="2400" dirty="0" smtClean="0">
                <a:latin typeface="宋体" panose="02010600030101010101" pitchFamily="2" charset="-122"/>
              </a:rPr>
              <a:t>线程的操作不应该在主线程中操作。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   为了</a:t>
            </a:r>
            <a:r>
              <a:rPr lang="zh-CN" altLang="en-US" sz="2400" dirty="0" smtClean="0">
                <a:latin typeface="宋体" panose="02010600030101010101" pitchFamily="2" charset="-122"/>
              </a:rPr>
              <a:t>避免</a:t>
            </a:r>
            <a:r>
              <a:rPr lang="en-US" altLang="zh-CN" sz="2400" dirty="0" smtClean="0">
                <a:latin typeface="宋体" panose="02010600030101010101" pitchFamily="2" charset="-122"/>
              </a:rPr>
              <a:t>UI</a:t>
            </a:r>
            <a:r>
              <a:rPr lang="zh-CN" altLang="en-US" sz="2400" dirty="0" smtClean="0">
                <a:latin typeface="宋体" panose="02010600030101010101" pitchFamily="2" charset="-122"/>
              </a:rPr>
              <a:t>线程失去响应的问题，</a:t>
            </a:r>
            <a:r>
              <a:rPr lang="en-US" altLang="zh-CN" sz="2400" dirty="0" smtClean="0">
                <a:latin typeface="宋体" panose="02010600030101010101" pitchFamily="2" charset="-122"/>
              </a:rPr>
              <a:t>Android</a:t>
            </a:r>
            <a:r>
              <a:rPr lang="zh-CN" altLang="en-US" sz="2400" dirty="0" smtClean="0">
                <a:latin typeface="宋体" panose="02010600030101010101" pitchFamily="2" charset="-122"/>
              </a:rPr>
              <a:t>程序采用将耗时操作放在新线程中完成的方式，但是新线程可能需要动态更新</a:t>
            </a:r>
            <a:r>
              <a:rPr lang="en-US" altLang="zh-CN" sz="2400" dirty="0" smtClean="0">
                <a:latin typeface="宋体" panose="02010600030101010101" pitchFamily="2" charset="-122"/>
              </a:rPr>
              <a:t>UI</a:t>
            </a:r>
            <a:r>
              <a:rPr lang="zh-CN" altLang="en-US" sz="2400" dirty="0" smtClean="0">
                <a:latin typeface="宋体" panose="02010600030101010101" pitchFamily="2" charset="-122"/>
              </a:rPr>
              <a:t>组件，比如获取网络资源操作放在新线程中完成。但由于新线程不允许直接更新</a:t>
            </a:r>
            <a:r>
              <a:rPr lang="en-US" altLang="zh-CN" sz="2400" dirty="0" smtClean="0">
                <a:latin typeface="宋体" panose="02010600030101010101" pitchFamily="2" charset="-122"/>
              </a:rPr>
              <a:t>UI</a:t>
            </a:r>
            <a:r>
              <a:rPr lang="zh-CN" altLang="en-US" sz="2400" dirty="0" smtClean="0">
                <a:latin typeface="宋体" panose="02010600030101010101" pitchFamily="2" charset="-122"/>
              </a:rPr>
              <a:t>组件，为了解决这个问题，</a:t>
            </a:r>
            <a:r>
              <a:rPr lang="en-US" altLang="zh-CN" sz="2400" dirty="0" smtClean="0">
                <a:latin typeface="宋体" panose="02010600030101010101" pitchFamily="2" charset="-122"/>
              </a:rPr>
              <a:t>Android</a:t>
            </a:r>
            <a:r>
              <a:rPr lang="zh-CN" altLang="en-US" sz="2400" dirty="0" smtClean="0">
                <a:latin typeface="宋体" panose="02010600030101010101" pitchFamily="2" charset="-122"/>
              </a:rPr>
              <a:t>提供</a:t>
            </a:r>
            <a:r>
              <a:rPr lang="zh-CN" altLang="en-US" sz="2400" dirty="0">
                <a:latin typeface="宋体" panose="02010600030101010101" pitchFamily="2" charset="-122"/>
              </a:rPr>
              <a:t>了异步任务（</a:t>
            </a:r>
            <a:r>
              <a:rPr lang="en-US" altLang="zh-CN" sz="2400" dirty="0" err="1">
                <a:latin typeface="宋体" panose="02010600030101010101" pitchFamily="2" charset="-122"/>
              </a:rPr>
              <a:t>AsyncTask</a:t>
            </a:r>
            <a:r>
              <a:rPr lang="zh-CN" altLang="en-US" sz="2400" dirty="0" smtClean="0">
                <a:latin typeface="宋体" panose="02010600030101010101" pitchFamily="2" charset="-122"/>
              </a:rPr>
              <a:t>）的方式实现异步线程的操作。</a:t>
            </a:r>
            <a:endParaRPr lang="zh-CN" altLang="zh-CN" sz="240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5"/>
          <p:cNvSpPr>
            <a:spLocks noGrp="1"/>
          </p:cNvSpPr>
          <p:nvPr>
            <p:ph idx="1"/>
          </p:nvPr>
        </p:nvSpPr>
        <p:spPr>
          <a:xfrm>
            <a:off x="838200" y="858838"/>
            <a:ext cx="10515600" cy="5318125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AsyncTask</a:t>
            </a: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&lt;</a:t>
            </a:r>
            <a:r>
              <a:rPr lang="en-US" altLang="zh-CN" sz="2400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Params,Progress,Result</a:t>
            </a: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r>
              <a:rPr lang="zh-CN" altLang="en-US" sz="2400" dirty="0" smtClean="0">
                <a:latin typeface="宋体" panose="02010600030101010101" pitchFamily="2" charset="-122"/>
              </a:rPr>
              <a:t>是一个抽象类，通常用于被继承，继承时需要指定如下三个泛型参数：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Params</a:t>
            </a:r>
            <a:r>
              <a:rPr lang="zh-CN" altLang="en-US" sz="2400" dirty="0" smtClean="0">
                <a:latin typeface="宋体" panose="02010600030101010101" pitchFamily="2" charset="-122"/>
              </a:rPr>
              <a:t>：启动任务执行的输入参数的类型。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Progress</a:t>
            </a:r>
            <a:r>
              <a:rPr lang="zh-CN" altLang="en-US" sz="2400" dirty="0" smtClean="0">
                <a:latin typeface="宋体" panose="02010600030101010101" pitchFamily="2" charset="-122"/>
              </a:rPr>
              <a:t>：后台任务完成的进度值的类型。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Result</a:t>
            </a:r>
            <a:r>
              <a:rPr lang="zh-CN" altLang="en-US" sz="2400" dirty="0" smtClean="0">
                <a:latin typeface="宋体" panose="02010600030101010101" pitchFamily="2" charset="-122"/>
              </a:rPr>
              <a:t>：后台任务执行完成以后返回结果的类型。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idx="1"/>
          </p:nvPr>
        </p:nvSpPr>
        <p:spPr>
          <a:xfrm>
            <a:off x="646471" y="844090"/>
            <a:ext cx="10901516" cy="53181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使用</a:t>
            </a:r>
            <a:r>
              <a:rPr lang="en-US" altLang="zh-CN" sz="2400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AsyncTask</a:t>
            </a:r>
            <a:r>
              <a:rPr lang="zh-CN" altLang="en-US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的步骤如下：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latin typeface="宋体" panose="02010600030101010101" pitchFamily="2" charset="-122"/>
              </a:rPr>
              <a:t>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创建</a:t>
            </a:r>
            <a:r>
              <a:rPr lang="en-US" altLang="zh-CN" sz="24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AsyncTask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的子类</a:t>
            </a:r>
            <a:r>
              <a:rPr lang="zh-CN" altLang="en-US" sz="2400" dirty="0" smtClean="0">
                <a:latin typeface="宋体" panose="02010600030101010101" pitchFamily="2" charset="-122"/>
              </a:rPr>
              <a:t>，并指定参数类型。如果某个参数不需要，则指定为</a:t>
            </a:r>
            <a:r>
              <a:rPr lang="en-US" altLang="zh-CN" sz="2400" dirty="0" smtClean="0">
                <a:latin typeface="宋体" panose="02010600030101010101" pitchFamily="2" charset="-122"/>
              </a:rPr>
              <a:t>Void</a:t>
            </a:r>
            <a:r>
              <a:rPr lang="zh-CN" altLang="en-US" sz="2400" dirty="0" smtClean="0">
                <a:latin typeface="宋体" panose="02010600030101010101" pitchFamily="2" charset="-122"/>
              </a:rPr>
              <a:t>类型。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latin typeface="宋体" panose="02010600030101010101" pitchFamily="2" charset="-122"/>
              </a:rPr>
              <a:t>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实现</a:t>
            </a:r>
            <a:r>
              <a:rPr lang="en-US" altLang="zh-CN" sz="24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AsyncTask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的方法</a:t>
            </a:r>
            <a:r>
              <a:rPr lang="zh-CN" altLang="en-US" sz="2400" dirty="0" smtClean="0">
                <a:latin typeface="宋体" panose="02010600030101010101" pitchFamily="2" charset="-122"/>
              </a:rPr>
              <a:t>，如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doInBackground</a:t>
            </a:r>
            <a:r>
              <a:rPr lang="en-US" altLang="zh-CN" sz="2400" dirty="0" smtClean="0">
                <a:latin typeface="宋体" panose="02010600030101010101" pitchFamily="2" charset="-122"/>
              </a:rPr>
              <a:t>(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Params</a:t>
            </a:r>
            <a:r>
              <a:rPr lang="en-US" altLang="zh-CN" sz="2400" dirty="0" smtClean="0">
                <a:latin typeface="宋体" panose="02010600030101010101" pitchFamily="2" charset="-122"/>
              </a:rPr>
              <a:t>…):</a:t>
            </a:r>
            <a:r>
              <a:rPr lang="zh-CN" altLang="en-US" sz="2400" dirty="0" smtClean="0">
                <a:latin typeface="宋体" panose="02010600030101010101" pitchFamily="2" charset="-122"/>
              </a:rPr>
              <a:t>后台线程将要完成的功能，一般有获取网络资源等耗时性的操作；第二个方法是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onPostExecute</a:t>
            </a:r>
            <a:r>
              <a:rPr lang="en-US" altLang="zh-CN" sz="2400" dirty="0" smtClean="0">
                <a:latin typeface="宋体" panose="02010600030101010101" pitchFamily="2" charset="-122"/>
              </a:rPr>
              <a:t>(Result result):</a:t>
            </a:r>
            <a:r>
              <a:rPr lang="zh-CN" altLang="en-US" sz="2400" dirty="0" smtClean="0">
                <a:latin typeface="宋体" panose="02010600030101010101" pitchFamily="2" charset="-122"/>
              </a:rPr>
              <a:t>在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doInBackground</a:t>
            </a:r>
            <a:r>
              <a:rPr lang="en-US" altLang="zh-CN" sz="2400" dirty="0" smtClean="0">
                <a:latin typeface="宋体" panose="02010600030101010101" pitchFamily="2" charset="-122"/>
              </a:rPr>
              <a:t>()</a:t>
            </a:r>
            <a:r>
              <a:rPr lang="zh-CN" altLang="en-US" sz="2400" dirty="0" smtClean="0">
                <a:latin typeface="宋体" panose="02010600030101010101" pitchFamily="2" charset="-122"/>
              </a:rPr>
              <a:t>方法执行完以后，系统会自动调用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onPostExecute</a:t>
            </a:r>
            <a:r>
              <a:rPr lang="en-US" altLang="zh-CN" sz="2400" dirty="0" smtClean="0">
                <a:latin typeface="宋体" panose="02010600030101010101" pitchFamily="2" charset="-122"/>
              </a:rPr>
              <a:t>()</a:t>
            </a:r>
            <a:r>
              <a:rPr lang="zh-CN" altLang="en-US" sz="2400" dirty="0" smtClean="0">
                <a:latin typeface="宋体" panose="02010600030101010101" pitchFamily="2" charset="-122"/>
              </a:rPr>
              <a:t>方法，并接受其返回值。这里一般负责更新</a:t>
            </a:r>
            <a:r>
              <a:rPr lang="en-US" altLang="zh-CN" sz="2400" dirty="0" smtClean="0">
                <a:latin typeface="宋体" panose="02010600030101010101" pitchFamily="2" charset="-122"/>
              </a:rPr>
              <a:t>UI</a:t>
            </a:r>
            <a:r>
              <a:rPr lang="zh-CN" altLang="en-US" sz="2400" dirty="0" smtClean="0">
                <a:latin typeface="宋体" panose="02010600030101010101" pitchFamily="2" charset="-122"/>
              </a:rPr>
              <a:t>线程等操作。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latin typeface="宋体" panose="02010600030101010101" pitchFamily="2" charset="-122"/>
              </a:rPr>
              <a:t>调用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AsyncTask</a:t>
            </a:r>
            <a:r>
              <a:rPr lang="zh-CN" altLang="en-US" sz="2400" dirty="0" smtClean="0">
                <a:latin typeface="宋体" panose="02010600030101010101" pitchFamily="2" charset="-122"/>
              </a:rPr>
              <a:t>子类的实例的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execute</a:t>
            </a:r>
            <a:r>
              <a:rPr lang="en-US" altLang="zh-CN" sz="2400" dirty="0" smtClean="0">
                <a:latin typeface="宋体" panose="02010600030101010101" pitchFamily="2" charset="-122"/>
              </a:rPr>
              <a:t>(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Params</a:t>
            </a:r>
            <a:r>
              <a:rPr lang="en-US" altLang="zh-CN" sz="2400" dirty="0" smtClean="0">
                <a:latin typeface="宋体" panose="02010600030101010101" pitchFamily="2" charset="-122"/>
              </a:rPr>
              <a:t>… 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params</a:t>
            </a:r>
            <a:r>
              <a:rPr lang="en-US" altLang="zh-CN" sz="2400" dirty="0" smtClean="0">
                <a:latin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宋体" panose="02010600030101010101" pitchFamily="2" charset="-122"/>
              </a:rPr>
              <a:t>方法执行耗时操作。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79" y="0"/>
            <a:ext cx="8596668" cy="1320800"/>
          </a:xfrm>
        </p:spPr>
        <p:txBody>
          <a:bodyPr/>
          <a:lstStyle/>
          <a:p>
            <a:r>
              <a:rPr lang="en-US" altLang="zh-CN" dirty="0" err="1"/>
              <a:t>AsyncTask</a:t>
            </a:r>
            <a:r>
              <a:rPr lang="zh-CN" altLang="zh-CN" dirty="0" smtClean="0"/>
              <a:t>类</a:t>
            </a:r>
            <a:r>
              <a:rPr lang="zh-CN" altLang="en-US" dirty="0" smtClean="0"/>
              <a:t>实现</a:t>
            </a:r>
            <a:r>
              <a:rPr lang="zh-CN" altLang="zh-CN" dirty="0" smtClean="0"/>
              <a:t>网络</a:t>
            </a:r>
            <a:r>
              <a:rPr lang="zh-CN" altLang="zh-CN" dirty="0"/>
              <a:t>下载</a:t>
            </a:r>
            <a:r>
              <a:rPr lang="zh-CN" altLang="zh-CN" dirty="0" smtClean="0"/>
              <a:t>图片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0"/>
            <a:ext cx="2716437" cy="28311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467031" y="1270000"/>
            <a:ext cx="6272981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MainActivity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AppCompatActivity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zh-CN" altLang="zh-CN" kern="100" dirty="0">
              <a:latin typeface="等线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ImageView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mImageView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  <a:endParaRPr lang="zh-CN" altLang="zh-CN" kern="100" dirty="0">
              <a:latin typeface="等线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ProgressBar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mProgressBar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  <a:endParaRPr lang="zh-CN" altLang="zh-CN" kern="100" dirty="0">
              <a:latin typeface="等线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private String URLs="http://wallcoo.com/nature/iclickart_8_1024/</a:t>
            </a:r>
            <a:endParaRPr lang="zh-CN" altLang="zh-CN" kern="100" dirty="0">
              <a:latin typeface="等线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wallpapers/1280x1024/iclickart_nature_wallpaper_122414a.jpg";</a:t>
            </a:r>
            <a:endParaRPr lang="zh-CN" altLang="zh-CN" kern="100" dirty="0">
              <a:latin typeface="等线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@Override</a:t>
            </a:r>
            <a:endParaRPr lang="zh-CN" altLang="zh-CN" kern="100" dirty="0">
              <a:latin typeface="等线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protected void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onCreate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(Bundle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savedInstanceState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zh-CN" altLang="zh-CN" kern="100" dirty="0">
              <a:latin typeface="等线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super.onCreate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savedInstanceState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等线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setContentView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R.layout.activity_main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等线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       //</a:t>
            </a:r>
            <a:r>
              <a:rPr lang="zh-CN" altLang="zh-CN" kern="1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实例化控件</a:t>
            </a: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this.mImageView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ImageView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altLang="zh-CN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findViewById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(R.id.imageView1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等线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this.mProgressBar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ProgressBar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altLang="zh-CN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findViewById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(R.id.progressBar1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等线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       //</a:t>
            </a:r>
            <a:r>
              <a:rPr lang="zh-CN" altLang="zh-CN" kern="1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实例化异步任务</a:t>
            </a:r>
          </a:p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ImageDownloadTask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task = new 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ImageDownloadTask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zh-CN" kern="100" dirty="0">
              <a:solidFill>
                <a:srgbClr val="FF0000"/>
              </a:solidFill>
              <a:latin typeface="等线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       //</a:t>
            </a:r>
            <a:r>
              <a:rPr lang="zh-CN" altLang="zh-CN" kern="1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执行异步任务</a:t>
            </a: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task.execute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(URLs);</a:t>
            </a:r>
            <a:endParaRPr lang="zh-CN" altLang="zh-CN" kern="100" dirty="0">
              <a:solidFill>
                <a:srgbClr val="FF0000"/>
              </a:solidFill>
              <a:latin typeface="等线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kern="100" dirty="0">
              <a:latin typeface="等线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88271" y="2884163"/>
            <a:ext cx="4402168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1600" kern="1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ImageView</a:t>
            </a:r>
            <a:endParaRPr lang="zh-CN" altLang="zh-CN" sz="1600" kern="100" dirty="0">
              <a:solidFill>
                <a:srgbClr val="0000FF"/>
              </a:solidFill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android:id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="@+id/imageView1"</a:t>
            </a:r>
            <a:endParaRPr lang="zh-CN" altLang="zh-CN" sz="16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android:layout_width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fill_parent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zh-CN" altLang="zh-CN" sz="16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android:layout_height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fill_parent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zh-CN" altLang="zh-CN" sz="16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android:layout_alignParentLeft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="true"</a:t>
            </a:r>
            <a:endParaRPr lang="zh-CN" altLang="zh-CN" sz="16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android:layout_alignParentTop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="true"</a:t>
            </a:r>
            <a:endParaRPr lang="zh-CN" altLang="zh-CN" sz="16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/&gt;</a:t>
            </a:r>
            <a:endParaRPr lang="zh-CN" altLang="zh-CN" sz="16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zh-CN" sz="1600" kern="1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ProgressBar</a:t>
            </a:r>
            <a:endParaRPr lang="zh-CN" altLang="zh-CN" sz="1600" kern="100" dirty="0">
              <a:solidFill>
                <a:srgbClr val="0000FF"/>
              </a:solidFill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android:id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="@+id/progressBar1"</a:t>
            </a:r>
            <a:endParaRPr lang="zh-CN" altLang="zh-CN" sz="16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android:visibility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="gone"</a:t>
            </a:r>
            <a:endParaRPr lang="zh-CN" altLang="zh-CN" sz="16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style="?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android:attr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progressBarStyleLarge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zh-CN" altLang="zh-CN" sz="16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android:layout_width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wrap_content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zh-CN" altLang="zh-CN" sz="16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android:layout_height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wrap_content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zh-CN" altLang="zh-CN" sz="16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android:layout_centerHorizontal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="true"</a:t>
            </a:r>
            <a:endParaRPr lang="zh-CN" altLang="zh-CN" sz="16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android:layout_centerVertical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="true" /&gt;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7588271" y="2461846"/>
            <a:ext cx="137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1. </a:t>
            </a:r>
            <a:r>
              <a:rPr lang="zh-CN" altLang="en-US" b="1" dirty="0" smtClean="0">
                <a:solidFill>
                  <a:srgbClr val="FF0000"/>
                </a:solidFill>
              </a:rPr>
              <a:t>布局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7031" y="900668"/>
            <a:ext cx="274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2. </a:t>
            </a:r>
            <a:r>
              <a:rPr lang="en-US" altLang="zh-CN" kern="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MainActivity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8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865" y="453488"/>
            <a:ext cx="5797206" cy="630498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class </a:t>
            </a:r>
            <a:r>
              <a:rPr lang="en-US" altLang="zh-CN" sz="1400" dirty="0" err="1">
                <a:solidFill>
                  <a:srgbClr val="0000FF"/>
                </a:solidFill>
              </a:rPr>
              <a:t>ImageDownloadTask</a:t>
            </a:r>
            <a:r>
              <a:rPr lang="en-US" altLang="zh-CN" sz="1400" dirty="0">
                <a:solidFill>
                  <a:srgbClr val="0000FF"/>
                </a:solidFill>
              </a:rPr>
              <a:t> extends </a:t>
            </a:r>
            <a:r>
              <a:rPr lang="en-US" altLang="zh-CN" sz="1400" dirty="0" err="1">
                <a:solidFill>
                  <a:srgbClr val="0000FF"/>
                </a:solidFill>
              </a:rPr>
              <a:t>AsyncTask</a:t>
            </a:r>
            <a:r>
              <a:rPr lang="en-US" altLang="zh-CN" sz="1400" dirty="0">
                <a:solidFill>
                  <a:srgbClr val="0000FF"/>
                </a:solidFill>
              </a:rPr>
              <a:t>&lt;</a:t>
            </a:r>
            <a:r>
              <a:rPr lang="en-US" altLang="zh-CN" sz="1400" dirty="0" err="1">
                <a:solidFill>
                  <a:srgbClr val="0000FF"/>
                </a:solidFill>
              </a:rPr>
              <a:t>String,Void</a:t>
            </a:r>
            <a:r>
              <a:rPr lang="en-US" altLang="zh-CN" sz="1400" dirty="0" smtClean="0">
                <a:solidFill>
                  <a:srgbClr val="0000FF"/>
                </a:solidFill>
              </a:rPr>
              <a:t>, Bitmap</a:t>
            </a:r>
            <a:r>
              <a:rPr lang="en-US" altLang="zh-CN" sz="1400" dirty="0">
                <a:solidFill>
                  <a:srgbClr val="0000FF"/>
                </a:solidFill>
              </a:rPr>
              <a:t>&gt; </a:t>
            </a:r>
            <a:r>
              <a:rPr lang="en-US" altLang="zh-CN" sz="1400" dirty="0"/>
              <a:t>{</a:t>
            </a:r>
            <a:endParaRPr lang="zh-CN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@Override</a:t>
            </a:r>
            <a:endParaRPr lang="zh-CN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protected Bitmap </a:t>
            </a:r>
            <a:r>
              <a:rPr lang="en-US" altLang="zh-CN" sz="1400" dirty="0" err="1">
                <a:solidFill>
                  <a:srgbClr val="0000FF"/>
                </a:solidFill>
              </a:rPr>
              <a:t>doInBackground</a:t>
            </a:r>
            <a:r>
              <a:rPr lang="en-US" altLang="zh-CN" sz="1400" dirty="0"/>
              <a:t>(String... </a:t>
            </a:r>
            <a:r>
              <a:rPr lang="en-US" altLang="zh-CN" sz="1400" dirty="0" err="1"/>
              <a:t>params</a:t>
            </a:r>
            <a:r>
              <a:rPr lang="en-US" altLang="zh-CN" sz="1400" dirty="0"/>
              <a:t>) {</a:t>
            </a:r>
            <a:endParaRPr lang="zh-CN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Bitmap </a:t>
            </a:r>
            <a:r>
              <a:rPr lang="en-US" altLang="zh-CN" sz="1400" dirty="0" err="1"/>
              <a:t>bitmap</a:t>
            </a:r>
            <a:r>
              <a:rPr lang="en-US" altLang="zh-CN" sz="1400" dirty="0"/>
              <a:t> = null;    //</a:t>
            </a:r>
            <a:r>
              <a:rPr lang="zh-CN" altLang="zh-CN" sz="1400" dirty="0"/>
              <a:t>待返回的结果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String 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params</a:t>
            </a:r>
            <a:r>
              <a:rPr lang="en-US" altLang="zh-CN" sz="1400" dirty="0"/>
              <a:t>[0];  //</a:t>
            </a:r>
            <a:r>
              <a:rPr lang="zh-CN" altLang="zh-CN" sz="1400" dirty="0"/>
              <a:t>获取</a:t>
            </a:r>
            <a:r>
              <a:rPr lang="en-US" altLang="zh-CN" sz="1400" dirty="0"/>
              <a:t>URL</a:t>
            </a:r>
            <a:endParaRPr lang="zh-CN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err="1"/>
              <a:t>URLConnection</a:t>
            </a:r>
            <a:r>
              <a:rPr lang="en-US" altLang="zh-CN" sz="1400" dirty="0"/>
              <a:t> connection;   //</a:t>
            </a:r>
            <a:r>
              <a:rPr lang="zh-CN" altLang="zh-CN" sz="1400" dirty="0"/>
              <a:t>网络连接对象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err="1"/>
              <a:t>InputStream</a:t>
            </a:r>
            <a:r>
              <a:rPr lang="en-US" altLang="zh-CN" sz="1400" dirty="0"/>
              <a:t> is;    //</a:t>
            </a:r>
            <a:r>
              <a:rPr lang="zh-CN" altLang="zh-CN" sz="1400" dirty="0"/>
              <a:t>数据输入流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try {</a:t>
            </a:r>
            <a:endParaRPr lang="zh-CN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    connection = new URL(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).</a:t>
            </a:r>
            <a:r>
              <a:rPr lang="en-US" altLang="zh-CN" sz="1400" dirty="0" err="1"/>
              <a:t>openConnection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    is = </a:t>
            </a:r>
            <a:r>
              <a:rPr lang="en-US" altLang="zh-CN" sz="1400" dirty="0" err="1"/>
              <a:t>connection.getInputStream</a:t>
            </a:r>
            <a:r>
              <a:rPr lang="en-US" altLang="zh-CN" sz="1400" dirty="0"/>
              <a:t>();   //</a:t>
            </a:r>
            <a:r>
              <a:rPr lang="zh-CN" altLang="zh-CN" sz="1400" dirty="0"/>
              <a:t>获取输入流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</a:t>
            </a:r>
            <a:r>
              <a:rPr lang="en-US" altLang="zh-CN" sz="1400" dirty="0" err="1"/>
              <a:t>BufferedInputStream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buf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BufferedInputStream</a:t>
            </a:r>
            <a:r>
              <a:rPr lang="en-US" altLang="zh-CN" sz="1400" dirty="0"/>
              <a:t>(is);</a:t>
            </a:r>
            <a:endParaRPr lang="zh-CN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    //</a:t>
            </a:r>
            <a:r>
              <a:rPr lang="zh-CN" altLang="zh-CN" sz="1400" dirty="0"/>
              <a:t>解析输入流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    bitmap = </a:t>
            </a:r>
            <a:r>
              <a:rPr lang="en-US" altLang="zh-CN" sz="1400" dirty="0" err="1"/>
              <a:t>BitmapFactory.decodeStream</a:t>
            </a:r>
            <a:r>
              <a:rPr lang="en-US" altLang="zh-CN" sz="1400" dirty="0"/>
              <a:t>(</a:t>
            </a:r>
            <a:r>
              <a:rPr lang="en-US" altLang="zh-CN" sz="1400" dirty="0" err="1"/>
              <a:t>buf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    </a:t>
            </a:r>
            <a:r>
              <a:rPr lang="en-US" altLang="zh-CN" sz="1400" dirty="0" err="1"/>
              <a:t>is.close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    </a:t>
            </a:r>
            <a:r>
              <a:rPr lang="en-US" altLang="zh-CN" sz="1400" dirty="0" err="1"/>
              <a:t>buf.close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} catch (</a:t>
            </a:r>
            <a:r>
              <a:rPr lang="en-US" altLang="zh-CN" sz="1400" dirty="0" err="1"/>
              <a:t>MalformedURLException</a:t>
            </a:r>
            <a:r>
              <a:rPr lang="en-US" altLang="zh-CN" sz="1400" dirty="0"/>
              <a:t> e) {</a:t>
            </a:r>
            <a:endParaRPr lang="zh-CN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    </a:t>
            </a:r>
            <a:r>
              <a:rPr lang="en-US" altLang="zh-CN" sz="1400" dirty="0" err="1"/>
              <a:t>e.printStackTrace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} catch (</a:t>
            </a:r>
            <a:r>
              <a:rPr lang="en-US" altLang="zh-CN" sz="1400" dirty="0" err="1"/>
              <a:t>IOException</a:t>
            </a:r>
            <a:r>
              <a:rPr lang="en-US" altLang="zh-CN" sz="1400" dirty="0"/>
              <a:t> e) {</a:t>
            </a:r>
            <a:endParaRPr lang="zh-CN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    </a:t>
            </a:r>
            <a:r>
              <a:rPr lang="en-US" altLang="zh-CN" sz="1400" dirty="0" err="1"/>
              <a:t>e.printStackTrace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}</a:t>
            </a:r>
            <a:endParaRPr lang="zh-CN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//</a:t>
            </a:r>
            <a:r>
              <a:rPr lang="zh-CN" altLang="zh-CN" sz="1400" dirty="0"/>
              <a:t>返回给后面调用的方法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return bitmap;</a:t>
            </a:r>
            <a:endParaRPr lang="zh-CN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}</a:t>
            </a:r>
            <a:endParaRPr lang="zh-CN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6410632" y="1620449"/>
            <a:ext cx="5196348" cy="3429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@Override</a:t>
            </a:r>
            <a:endParaRPr lang="zh-CN" altLang="zh-CN" sz="1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    protected void 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onPreExecute</a:t>
            </a:r>
            <a:r>
              <a:rPr lang="en-US" altLang="zh-CN" sz="1400" dirty="0" smtClean="0">
                <a:solidFill>
                  <a:srgbClr val="0000FF"/>
                </a:solidFill>
              </a:rPr>
              <a:t>() </a:t>
            </a:r>
            <a:r>
              <a:rPr lang="en-US" altLang="zh-CN" sz="1400" dirty="0" smtClean="0"/>
              <a:t>{</a:t>
            </a:r>
            <a:endParaRPr lang="zh-CN" altLang="zh-CN" sz="1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        //</a:t>
            </a:r>
            <a:r>
              <a:rPr lang="zh-CN" altLang="zh-CN" sz="1400" dirty="0" smtClean="0"/>
              <a:t>显示等待圆环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        </a:t>
            </a:r>
            <a:r>
              <a:rPr lang="en-US" altLang="zh-CN" sz="1400" dirty="0" err="1" smtClean="0"/>
              <a:t>mProgressBar.setVisibility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View.VISIBLE</a:t>
            </a:r>
            <a:r>
              <a:rPr lang="en-US" altLang="zh-CN" sz="1400" dirty="0" smtClean="0"/>
              <a:t>);</a:t>
            </a:r>
            <a:endParaRPr lang="zh-CN" altLang="zh-CN" sz="1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    }</a:t>
            </a:r>
            <a:endParaRPr lang="zh-CN" altLang="zh-CN" sz="1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    @Override</a:t>
            </a:r>
            <a:endParaRPr lang="zh-CN" altLang="zh-CN" sz="1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    protected void 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onPostExecute</a:t>
            </a:r>
            <a:r>
              <a:rPr lang="en-US" altLang="zh-CN" sz="1400" dirty="0" smtClean="0">
                <a:solidFill>
                  <a:srgbClr val="0000FF"/>
                </a:solidFill>
              </a:rPr>
              <a:t>(Bitmap result) </a:t>
            </a:r>
            <a:r>
              <a:rPr lang="en-US" altLang="zh-CN" sz="1400" dirty="0" smtClean="0"/>
              <a:t>{</a:t>
            </a:r>
            <a:endParaRPr lang="zh-CN" altLang="zh-CN" sz="1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        //</a:t>
            </a:r>
            <a:r>
              <a:rPr lang="zh-CN" altLang="zh-CN" sz="1400" dirty="0" smtClean="0"/>
              <a:t>下载完毕，隐藏等待圆环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        </a:t>
            </a:r>
            <a:r>
              <a:rPr lang="en-US" altLang="zh-CN" sz="1400" dirty="0" err="1" smtClean="0"/>
              <a:t>mProgressBar.setVisibility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View.GONE</a:t>
            </a:r>
            <a:r>
              <a:rPr lang="en-US" altLang="zh-CN" sz="1400" dirty="0" smtClean="0"/>
              <a:t>);</a:t>
            </a:r>
            <a:endParaRPr lang="zh-CN" altLang="zh-CN" sz="1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        </a:t>
            </a:r>
            <a:r>
              <a:rPr lang="en-US" altLang="zh-CN" sz="1400" dirty="0" err="1" smtClean="0"/>
              <a:t>mImageView.setImageBitmap</a:t>
            </a:r>
            <a:r>
              <a:rPr lang="en-US" altLang="zh-CN" sz="1400" dirty="0" smtClean="0"/>
              <a:t>(result);</a:t>
            </a:r>
            <a:endParaRPr lang="zh-CN" altLang="zh-CN" sz="1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    }</a:t>
            </a:r>
            <a:endParaRPr lang="zh-CN" altLang="zh-CN" sz="1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}</a:t>
            </a:r>
            <a:endParaRPr lang="zh-CN" altLang="zh-CN" sz="1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49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4</a:t>
            </a:r>
            <a:r>
              <a:rPr lang="en-US" altLang="en-US" dirty="0" smtClean="0">
                <a:ea typeface="宋体" panose="02010600030101010101" pitchFamily="2" charset="-122"/>
              </a:rPr>
              <a:t>.5	</a:t>
            </a:r>
            <a:r>
              <a:rPr lang="en-US" altLang="zh-CN" dirty="0" smtClean="0"/>
              <a:t> </a:t>
            </a:r>
            <a:r>
              <a:rPr lang="en-US" altLang="en-US" dirty="0" err="1" smtClean="0">
                <a:ea typeface="宋体" panose="02010600030101010101" pitchFamily="2" charset="-122"/>
              </a:rPr>
              <a:t>本章小结</a:t>
            </a:r>
            <a:endParaRPr lang="zh-CN" altLang="en-US" dirty="0" smtClean="0"/>
          </a:p>
        </p:txBody>
      </p:sp>
      <p:sp>
        <p:nvSpPr>
          <p:cNvPr id="47107" name="内容占位符 2"/>
          <p:cNvSpPr>
            <a:spLocks noGrp="1"/>
          </p:cNvSpPr>
          <p:nvPr>
            <p:ph idx="4294967295"/>
          </p:nvPr>
        </p:nvSpPr>
        <p:spPr>
          <a:xfrm>
            <a:off x="811161" y="1442167"/>
            <a:ext cx="10515600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2400" dirty="0" smtClean="0">
                <a:latin typeface="宋体" panose="02010600030101010101" pitchFamily="2" charset="-122"/>
              </a:rPr>
              <a:t>本章主要讲解了Android程序的两种事件处理机制，</a:t>
            </a:r>
            <a:r>
              <a:rPr lang="zh-CN" altLang="en-US" sz="2400" dirty="0" smtClean="0">
                <a:latin typeface="宋体" panose="02010600030101010101" pitchFamily="2" charset="-122"/>
              </a:rPr>
              <a:t>用于处理</a:t>
            </a:r>
            <a:r>
              <a:rPr lang="zh-CN" altLang="zh-CN" sz="2400" dirty="0" smtClean="0">
                <a:latin typeface="宋体" panose="02010600030101010101" pitchFamily="2" charset="-122"/>
              </a:rPr>
              <a:t>用户与界面进行</a:t>
            </a:r>
            <a:r>
              <a:rPr lang="zh-CN" altLang="en-US" sz="2400" dirty="0" smtClean="0">
                <a:latin typeface="宋体" panose="02010600030101010101" pitchFamily="2" charset="-122"/>
              </a:rPr>
              <a:t>的</a:t>
            </a:r>
            <a:r>
              <a:rPr lang="zh-CN" altLang="zh-CN" sz="2400" dirty="0" smtClean="0">
                <a:latin typeface="宋体" panose="02010600030101010101" pitchFamily="2" charset="-122"/>
              </a:rPr>
              <a:t>各种交互。接着又讲解了Android开发时使用较多的AsyncTask（异步任务），这样解决了获取网络图片等耗时操作，避免了UI线程阻赛等。这一章节的内容较为重要，需要熟练掌握。</a:t>
            </a:r>
            <a:endParaRPr lang="en-US" altLang="zh-CN" sz="240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486</TotalTime>
  <Words>715</Words>
  <Application>Microsoft Office PowerPoint</Application>
  <PresentationFormat>宽屏</PresentationFormat>
  <Paragraphs>88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方正姚体</vt:lpstr>
      <vt:lpstr>华文新魏</vt:lpstr>
      <vt:lpstr>宋体</vt:lpstr>
      <vt:lpstr>Arial</vt:lpstr>
      <vt:lpstr>Times New Roman</vt:lpstr>
      <vt:lpstr>Trebuchet MS</vt:lpstr>
      <vt:lpstr>Wingdings 3</vt:lpstr>
      <vt:lpstr>平面</vt:lpstr>
      <vt:lpstr>第四章 Android事件处理</vt:lpstr>
      <vt:lpstr>4.4 AnsyncTask异步类的功能与用法</vt:lpstr>
      <vt:lpstr>PowerPoint 演示文稿</vt:lpstr>
      <vt:lpstr>PowerPoint 演示文稿</vt:lpstr>
      <vt:lpstr>AsyncTask类实现网络下载图片</vt:lpstr>
      <vt:lpstr>PowerPoint 演示文稿</vt:lpstr>
      <vt:lpstr>4.5  本章小结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和JSON</dc:title>
  <dc:creator>江西理工大学</dc:creator>
  <cp:lastModifiedBy>江西理工大学</cp:lastModifiedBy>
  <cp:revision>57</cp:revision>
  <dcterms:created xsi:type="dcterms:W3CDTF">2018-04-27T05:00:04Z</dcterms:created>
  <dcterms:modified xsi:type="dcterms:W3CDTF">2018-08-19T15:29:23Z</dcterms:modified>
</cp:coreProperties>
</file>