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8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8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2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F9FE-3AB4-41DC-9A05-619A54C570C5}" type="datetime1">
              <a:rPr lang="zh-CN" altLang="en-US"/>
              <a:pPr>
                <a:defRPr/>
              </a:pPr>
              <a:t>2016/10/12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第一章 绪论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F5FD3-81E8-4DC3-8404-965B3760EED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/124</a:t>
            </a:r>
          </a:p>
        </p:txBody>
      </p:sp>
    </p:spTree>
    <p:extLst>
      <p:ext uri="{BB962C8B-B14F-4D97-AF65-F5344CB8AC3E}">
        <p14:creationId xmlns:p14="http://schemas.microsoft.com/office/powerpoint/2010/main" val="374969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1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2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6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9F9D-C114-4604-9EDE-F33ABE0BE16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153D-5F06-4809-BC2B-B10216DE2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5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一、信息世界中的基本概念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341438"/>
            <a:ext cx="8569325" cy="482441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(1) </a:t>
            </a:r>
            <a:r>
              <a:rPr lang="zh-CN" altLang="en-US" sz="2400" b="1">
                <a:solidFill>
                  <a:schemeClr val="accent2"/>
                </a:solidFill>
              </a:rPr>
              <a:t>实体（</a:t>
            </a:r>
            <a:r>
              <a:rPr lang="en-US" altLang="zh-CN" sz="2400" b="1">
                <a:solidFill>
                  <a:schemeClr val="accent2"/>
                </a:solidFill>
              </a:rPr>
              <a:t>Entity</a:t>
            </a:r>
            <a:r>
              <a:rPr lang="zh-CN" altLang="en-US" sz="2400" b="1">
                <a:solidFill>
                  <a:schemeClr val="accent2"/>
                </a:solidFill>
              </a:rPr>
              <a:t>）</a:t>
            </a:r>
            <a:r>
              <a:rPr lang="zh-CN" altLang="en-US" sz="2400" b="1"/>
              <a:t> </a:t>
            </a:r>
          </a:p>
          <a:p>
            <a:pPr lvl="1"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/>
              <a:t>客观存在并可相互区别的事物称为实体。</a:t>
            </a:r>
          </a:p>
          <a:p>
            <a:pPr lvl="1"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/>
              <a:t>可以是具体的人、事、物或抽象的概念。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(2) </a:t>
            </a:r>
            <a:r>
              <a:rPr lang="zh-CN" altLang="en-US" sz="2400" b="1">
                <a:solidFill>
                  <a:schemeClr val="accent2"/>
                </a:solidFill>
              </a:rPr>
              <a:t>属性（</a:t>
            </a:r>
            <a:r>
              <a:rPr lang="en-US" altLang="zh-CN" sz="2400" b="1">
                <a:solidFill>
                  <a:schemeClr val="accent2"/>
                </a:solidFill>
              </a:rPr>
              <a:t>Attribute</a:t>
            </a:r>
            <a:r>
              <a:rPr lang="zh-CN" altLang="en-US" sz="2400" b="1">
                <a:solidFill>
                  <a:schemeClr val="accent2"/>
                </a:solidFill>
              </a:rPr>
              <a:t>） </a:t>
            </a:r>
          </a:p>
          <a:p>
            <a:pPr lvl="1"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/>
              <a:t>实体所具有的某一特性称为属性。一个实体可以由若干个属性来刻画。例如，学生实体可以由学号、姓名、性别、出生年月等属性组成。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(3) </a:t>
            </a:r>
            <a:r>
              <a:rPr lang="zh-CN" altLang="en-US" sz="2400" b="1">
                <a:solidFill>
                  <a:schemeClr val="accent2"/>
                </a:solidFill>
              </a:rPr>
              <a:t>码（</a:t>
            </a:r>
            <a:r>
              <a:rPr lang="en-US" altLang="zh-CN" sz="2400" b="1">
                <a:solidFill>
                  <a:schemeClr val="accent2"/>
                </a:solidFill>
              </a:rPr>
              <a:t>Key</a:t>
            </a:r>
            <a:r>
              <a:rPr lang="zh-CN" altLang="en-US" sz="2400" b="1">
                <a:solidFill>
                  <a:schemeClr val="accent2"/>
                </a:solidFill>
              </a:rPr>
              <a:t>） </a:t>
            </a:r>
          </a:p>
          <a:p>
            <a:pPr lvl="1"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/>
              <a:t>唯一标识实体的属性集称为码。例如学号是学生实体的码。</a:t>
            </a:r>
          </a:p>
        </p:txBody>
      </p:sp>
    </p:spTree>
    <p:extLst>
      <p:ext uri="{BB962C8B-B14F-4D97-AF65-F5344CB8AC3E}">
        <p14:creationId xmlns:p14="http://schemas.microsoft.com/office/powerpoint/2010/main" val="17376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40884-17F0-4350-9EC9-B3F943C1E793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09D45F-C221-4F77-B3DB-6F4AC705080E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168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92151"/>
            <a:ext cx="82296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四、单个实体型内的联系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438" y="1700214"/>
            <a:ext cx="6805612" cy="40338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一对多联系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实例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职工实体型内部具有领导与被领导的联系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某一职工（干部）“领导”若干名职工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一个职工仅被另外一个职工直接领导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这是一对多的联系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一对一联系</a:t>
            </a:r>
            <a:r>
              <a:rPr lang="zh-CN" altLang="en-US" sz="2400" b="1" dirty="0"/>
              <a:t>     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274050" y="2349501"/>
            <a:ext cx="2286000" cy="2911475"/>
            <a:chOff x="3936" y="1152"/>
            <a:chExt cx="1440" cy="1834"/>
          </a:xfrm>
        </p:grpSpPr>
        <p:sp>
          <p:nvSpPr>
            <p:cNvPr id="71687" name="Text Box 25"/>
            <p:cNvSpPr txBox="1">
              <a:spLocks noChangeArrowheads="1"/>
            </p:cNvSpPr>
            <p:nvPr/>
          </p:nvSpPr>
          <p:spPr bwMode="auto">
            <a:xfrm>
              <a:off x="4128" y="1152"/>
              <a:ext cx="81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职工</a:t>
              </a:r>
            </a:p>
          </p:txBody>
        </p:sp>
        <p:sp>
          <p:nvSpPr>
            <p:cNvPr id="71688" name="AutoShape 26"/>
            <p:cNvSpPr>
              <a:spLocks noChangeArrowheads="1"/>
            </p:cNvSpPr>
            <p:nvPr/>
          </p:nvSpPr>
          <p:spPr bwMode="auto">
            <a:xfrm>
              <a:off x="4080" y="1920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领导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689" name="Line 27"/>
            <p:cNvSpPr>
              <a:spLocks noChangeShapeType="1"/>
            </p:cNvSpPr>
            <p:nvPr/>
          </p:nvSpPr>
          <p:spPr bwMode="auto">
            <a:xfrm flipV="1">
              <a:off x="4368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28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Text Box 29"/>
            <p:cNvSpPr txBox="1">
              <a:spLocks noChangeArrowheads="1"/>
            </p:cNvSpPr>
            <p:nvPr/>
          </p:nvSpPr>
          <p:spPr bwMode="auto">
            <a:xfrm>
              <a:off x="4080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1692" name="Text Box 30"/>
            <p:cNvSpPr txBox="1">
              <a:spLocks noChangeArrowheads="1"/>
            </p:cNvSpPr>
            <p:nvPr/>
          </p:nvSpPr>
          <p:spPr bwMode="auto">
            <a:xfrm>
              <a:off x="4752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1693" name="Text Box 31"/>
            <p:cNvSpPr txBox="1">
              <a:spLocks noChangeArrowheads="1"/>
            </p:cNvSpPr>
            <p:nvPr/>
          </p:nvSpPr>
          <p:spPr bwMode="auto">
            <a:xfrm>
              <a:off x="3936" y="2544"/>
              <a:ext cx="14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单个实体型内部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1:n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联系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7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ACDB4-AD85-43B2-8A53-88B453CBDAAD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1E81E-A645-4F2D-AC85-5936DBF30188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270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782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五、 概念模型的一种表示方法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实体－联系方法</a:t>
            </a:r>
            <a:r>
              <a:rPr lang="en-US" altLang="zh-CN" b="1" dirty="0"/>
              <a:t>(E-R</a:t>
            </a:r>
            <a:r>
              <a:rPr lang="zh-CN" altLang="en-US" b="1" dirty="0"/>
              <a:t>方法</a:t>
            </a:r>
            <a:r>
              <a:rPr lang="en-US" altLang="zh-CN" b="1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用</a:t>
            </a:r>
            <a:r>
              <a:rPr lang="en-US" altLang="zh-CN" b="1" dirty="0" smtClean="0"/>
              <a:t>E-R</a:t>
            </a:r>
            <a:r>
              <a:rPr lang="zh-CN" altLang="en-US" b="1" dirty="0" smtClean="0"/>
              <a:t>图来描述现实世界的概念模型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 smtClean="0"/>
              <a:t>E-R</a:t>
            </a:r>
            <a:r>
              <a:rPr lang="zh-CN" altLang="en-US" b="1" dirty="0" smtClean="0"/>
              <a:t>方法也称为</a:t>
            </a:r>
            <a:r>
              <a:rPr lang="en-US" altLang="zh-CN" b="1" dirty="0" smtClean="0"/>
              <a:t>E-R</a:t>
            </a:r>
            <a:r>
              <a:rPr lang="zh-CN" altLang="en-US" b="1" dirty="0" smtClean="0"/>
              <a:t>模型</a:t>
            </a:r>
          </a:p>
          <a:p>
            <a:pPr lvl="1" eaLnBrk="1" hangingPunct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255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A56FA-66EF-44BB-8A64-82AD61BC5F4D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704FD-5770-4A1A-8389-E6C2C1C6CF2E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373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4000" b="1">
                <a:latin typeface="宋体" panose="02010600030101010101" pitchFamily="2" charset="-122"/>
              </a:rPr>
              <a:t>E-R</a:t>
            </a:r>
            <a:r>
              <a:rPr lang="zh-CN" altLang="en-US" sz="4000" b="1">
                <a:latin typeface="宋体" panose="02010600030101010101" pitchFamily="2" charset="-122"/>
              </a:rPr>
              <a:t>图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557338"/>
            <a:ext cx="8199438" cy="411480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实体型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用矩形表示，矩形框内写明实体名。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b="1" dirty="0"/>
              <a:t>属性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用椭圆形表示，并用无向边将其与相应的实体连接起来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3962400" y="2708276"/>
            <a:ext cx="914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学生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5257800" y="2708276"/>
            <a:ext cx="838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教师</a:t>
            </a:r>
          </a:p>
        </p:txBody>
      </p:sp>
      <p:grpSp>
        <p:nvGrpSpPr>
          <p:cNvPr id="73736" name="Group 7"/>
          <p:cNvGrpSpPr>
            <a:grpSpLocks/>
          </p:cNvGrpSpPr>
          <p:nvPr/>
        </p:nvGrpSpPr>
        <p:grpSpPr bwMode="auto">
          <a:xfrm>
            <a:off x="2667000" y="4437063"/>
            <a:ext cx="5943600" cy="1371600"/>
            <a:chOff x="1104" y="2256"/>
            <a:chExt cx="3984" cy="960"/>
          </a:xfrm>
        </p:grpSpPr>
        <p:sp>
          <p:nvSpPr>
            <p:cNvPr id="73737" name="Text Box 8"/>
            <p:cNvSpPr txBox="1">
              <a:spLocks noChangeArrowheads="1"/>
            </p:cNvSpPr>
            <p:nvPr/>
          </p:nvSpPr>
          <p:spPr bwMode="auto">
            <a:xfrm>
              <a:off x="2688" y="2256"/>
              <a:ext cx="576" cy="3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73738" name="Oval 9"/>
            <p:cNvSpPr>
              <a:spLocks noChangeArrowheads="1"/>
            </p:cNvSpPr>
            <p:nvPr/>
          </p:nvSpPr>
          <p:spPr bwMode="auto">
            <a:xfrm>
              <a:off x="1104" y="2928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学号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3739" name="Oval 10"/>
            <p:cNvSpPr>
              <a:spLocks noChangeArrowheads="1"/>
            </p:cNvSpPr>
            <p:nvPr/>
          </p:nvSpPr>
          <p:spPr bwMode="auto">
            <a:xfrm>
              <a:off x="4368" y="2880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年龄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3740" name="Oval 11"/>
            <p:cNvSpPr>
              <a:spLocks noChangeArrowheads="1"/>
            </p:cNvSpPr>
            <p:nvPr/>
          </p:nvSpPr>
          <p:spPr bwMode="auto">
            <a:xfrm>
              <a:off x="3216" y="2928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性别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3741" name="Oval 12"/>
            <p:cNvSpPr>
              <a:spLocks noChangeArrowheads="1"/>
            </p:cNvSpPr>
            <p:nvPr/>
          </p:nvSpPr>
          <p:spPr bwMode="auto">
            <a:xfrm>
              <a:off x="2160" y="2928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姓名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 flipH="1">
              <a:off x="1536" y="2544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Line 14"/>
            <p:cNvSpPr>
              <a:spLocks noChangeShapeType="1"/>
            </p:cNvSpPr>
            <p:nvPr/>
          </p:nvSpPr>
          <p:spPr bwMode="auto">
            <a:xfrm flipH="1">
              <a:off x="2592" y="254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4" name="Line 15"/>
            <p:cNvSpPr>
              <a:spLocks noChangeShapeType="1"/>
            </p:cNvSpPr>
            <p:nvPr/>
          </p:nvSpPr>
          <p:spPr bwMode="auto">
            <a:xfrm>
              <a:off x="2928" y="2544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16"/>
            <p:cNvSpPr>
              <a:spLocks noChangeShapeType="1"/>
            </p:cNvSpPr>
            <p:nvPr/>
          </p:nvSpPr>
          <p:spPr bwMode="auto">
            <a:xfrm>
              <a:off x="2928" y="2544"/>
              <a:ext cx="16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2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970B03-ACA5-44DD-BBA6-9295600F14D8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9B6F8-A807-4D1A-B3B5-8908833A5A39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475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4000" b="1">
                <a:latin typeface="宋体" panose="02010600030101010101" pitchFamily="2" charset="-122"/>
              </a:rPr>
              <a:t>E-R</a:t>
            </a:r>
            <a:r>
              <a:rPr lang="zh-CN" altLang="en-US" sz="4000" b="1">
                <a:latin typeface="宋体" panose="02010600030101010101" pitchFamily="2" charset="-122"/>
              </a:rPr>
              <a:t>图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联系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solidFill>
                  <a:srgbClr val="746AFC"/>
                </a:solidFill>
              </a:rPr>
              <a:t>联系本身</a:t>
            </a:r>
            <a:r>
              <a:rPr lang="zh-CN" altLang="en-US" b="1" dirty="0" smtClean="0"/>
              <a:t>：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/>
              <a:t>   用菱形表示，菱形框内写明联系名，并用无向边分别与有关实体连接起来，同时在无向边旁标上联系的类型（</a:t>
            </a:r>
            <a:r>
              <a:rPr lang="en-US" altLang="zh-CN" b="1" dirty="0" smtClean="0"/>
              <a:t>1:1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1:n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m:n</a:t>
            </a:r>
            <a:r>
              <a:rPr lang="zh-CN" altLang="en-US" b="1" dirty="0" smtClean="0"/>
              <a:t>）。  </a:t>
            </a:r>
          </a:p>
          <a:p>
            <a:pPr lvl="1" eaLnBrk="1" hangingPunct="1"/>
            <a:endParaRPr lang="zh-CN" altLang="en-US" b="1" dirty="0" smtClean="0"/>
          </a:p>
          <a:p>
            <a:pPr eaLnBrk="1" hangingPunct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98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32E76-798B-4C9A-A770-C20E101899B4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81D95-A5DD-49CA-B85A-A24FFDC9E9C2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5780" name="Rectangle 1026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联系的表示方法</a:t>
            </a:r>
          </a:p>
        </p:txBody>
      </p:sp>
      <p:grpSp>
        <p:nvGrpSpPr>
          <p:cNvPr id="75781" name="Group 1028"/>
          <p:cNvGrpSpPr>
            <a:grpSpLocks/>
          </p:cNvGrpSpPr>
          <p:nvPr/>
        </p:nvGrpSpPr>
        <p:grpSpPr bwMode="auto">
          <a:xfrm>
            <a:off x="2971800" y="1905000"/>
            <a:ext cx="6669088" cy="4191000"/>
            <a:chOff x="912" y="1200"/>
            <a:chExt cx="4201" cy="2640"/>
          </a:xfrm>
        </p:grpSpPr>
        <p:grpSp>
          <p:nvGrpSpPr>
            <p:cNvPr id="75782" name="Group 1029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912" y="1200"/>
              <a:chExt cx="1008" cy="2640"/>
            </a:xfrm>
          </p:grpSpPr>
          <p:sp>
            <p:nvSpPr>
              <p:cNvPr id="75801" name="Text Box 1030"/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5802" name="AutoShape 1031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联系名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3" name="Text Box 1032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5804" name="Line 1033"/>
              <p:cNvSpPr>
                <a:spLocks noChangeShapeType="1"/>
              </p:cNvSpPr>
              <p:nvPr/>
            </p:nvSpPr>
            <p:spPr bwMode="auto">
              <a:xfrm flipV="1">
                <a:off x="139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5" name="Line 1034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Text Box 1035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7" name="Text Box 1036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8" name="Text Box 1037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1:1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5783" name="Text Box 1038"/>
            <p:cNvSpPr txBox="1">
              <a:spLocks noChangeArrowheads="1"/>
            </p:cNvSpPr>
            <p:nvPr/>
          </p:nvSpPr>
          <p:spPr bwMode="auto">
            <a:xfrm>
              <a:off x="4130" y="1202"/>
              <a:ext cx="871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实体型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75784" name="Group 1039"/>
            <p:cNvGrpSpPr>
              <a:grpSpLocks/>
            </p:cNvGrpSpPr>
            <p:nvPr/>
          </p:nvGrpSpPr>
          <p:grpSpPr bwMode="auto">
            <a:xfrm>
              <a:off x="2496" y="1207"/>
              <a:ext cx="1008" cy="2633"/>
              <a:chOff x="2496" y="1207"/>
              <a:chExt cx="1008" cy="2633"/>
            </a:xfrm>
          </p:grpSpPr>
          <p:sp>
            <p:nvSpPr>
              <p:cNvPr id="75793" name="AutoShape 1040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联系名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4" name="Line 1041"/>
              <p:cNvSpPr>
                <a:spLocks noChangeShapeType="1"/>
              </p:cNvSpPr>
              <p:nvPr/>
            </p:nvSpPr>
            <p:spPr bwMode="auto">
              <a:xfrm flipV="1">
                <a:off x="29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5" name="Line 1042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6" name="Text Box 1043"/>
              <p:cNvSpPr txBox="1">
                <a:spLocks noChangeArrowheads="1"/>
              </p:cNvSpPr>
              <p:nvPr/>
            </p:nvSpPr>
            <p:spPr bwMode="auto">
              <a:xfrm>
                <a:off x="2592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7" name="Text Box 1044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8" name="Text Box 1045"/>
              <p:cNvSpPr txBox="1">
                <a:spLocks noChangeArrowheads="1"/>
              </p:cNvSpPr>
              <p:nvPr/>
            </p:nvSpPr>
            <p:spPr bwMode="auto">
              <a:xfrm>
                <a:off x="2640" y="35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1:n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9" name="Text Box 1046"/>
              <p:cNvSpPr txBox="1">
                <a:spLocks noChangeArrowheads="1"/>
              </p:cNvSpPr>
              <p:nvPr/>
            </p:nvSpPr>
            <p:spPr bwMode="auto">
              <a:xfrm>
                <a:off x="2562" y="1207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5800" name="Text Box 1047"/>
              <p:cNvSpPr txBox="1">
                <a:spLocks noChangeArrowheads="1"/>
              </p:cNvSpPr>
              <p:nvPr/>
            </p:nvSpPr>
            <p:spPr bwMode="auto">
              <a:xfrm>
                <a:off x="2562" y="3022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5785" name="Group 1048"/>
            <p:cNvGrpSpPr>
              <a:grpSpLocks/>
            </p:cNvGrpSpPr>
            <p:nvPr/>
          </p:nvGrpSpPr>
          <p:grpSpPr bwMode="auto">
            <a:xfrm>
              <a:off x="4105" y="1480"/>
              <a:ext cx="1008" cy="2352"/>
              <a:chOff x="4080" y="1440"/>
              <a:chExt cx="1008" cy="2352"/>
            </a:xfrm>
          </p:grpSpPr>
          <p:sp>
            <p:nvSpPr>
              <p:cNvPr id="75786" name="AutoShape 1049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联系名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87" name="Line 1050"/>
              <p:cNvSpPr>
                <a:spLocks noChangeShapeType="1"/>
              </p:cNvSpPr>
              <p:nvPr/>
            </p:nvSpPr>
            <p:spPr bwMode="auto">
              <a:xfrm flipV="1">
                <a:off x="4560" y="14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8" name="Line 1051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Text Box 1052"/>
              <p:cNvSpPr txBox="1">
                <a:spLocks noChangeArrowheads="1"/>
              </p:cNvSpPr>
              <p:nvPr/>
            </p:nvSpPr>
            <p:spPr bwMode="auto">
              <a:xfrm>
                <a:off x="417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0" name="Text Box 1053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1" name="Text Box 1054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m:n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2" name="Text Box 1055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2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98887-B8A3-4EE1-8470-68803ED0420C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9A1E4-8E81-4A26-B5F2-92A3551BF95E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6804" name="Rectangle 1026"/>
          <p:cNvSpPr>
            <a:spLocks noChangeArrowheads="1"/>
          </p:cNvSpPr>
          <p:nvPr>
            <p:ph type="title"/>
          </p:nvPr>
        </p:nvSpPr>
        <p:spPr bwMode="auto">
          <a:xfrm>
            <a:off x="1981200" y="692151"/>
            <a:ext cx="82296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联系的表示方法示例</a:t>
            </a:r>
          </a:p>
        </p:txBody>
      </p:sp>
      <p:grpSp>
        <p:nvGrpSpPr>
          <p:cNvPr id="76805" name="Group 1027"/>
          <p:cNvGrpSpPr>
            <a:grpSpLocks/>
          </p:cNvGrpSpPr>
          <p:nvPr/>
        </p:nvGrpSpPr>
        <p:grpSpPr bwMode="auto">
          <a:xfrm>
            <a:off x="2971800" y="1773238"/>
            <a:ext cx="6629400" cy="4267200"/>
            <a:chOff x="912" y="1152"/>
            <a:chExt cx="4176" cy="2688"/>
          </a:xfrm>
        </p:grpSpPr>
        <p:grpSp>
          <p:nvGrpSpPr>
            <p:cNvPr id="76806" name="Group 1028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1056" y="1344"/>
              <a:chExt cx="1008" cy="2640"/>
            </a:xfrm>
          </p:grpSpPr>
          <p:sp>
            <p:nvSpPr>
              <p:cNvPr id="76825" name="Text Box 1029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班级</a:t>
                </a:r>
              </a:p>
            </p:txBody>
          </p:sp>
          <p:sp>
            <p:nvSpPr>
              <p:cNvPr id="76826" name="AutoShape 1030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200" b="1">
                    <a:latin typeface="Times New Roman" panose="02020603050405020304" pitchFamily="18" charset="0"/>
                  </a:rPr>
                  <a:t>班级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-</a:t>
                </a:r>
                <a:r>
                  <a:rPr kumimoji="1" lang="zh-CN" altLang="en-US" sz="2200" b="1">
                    <a:latin typeface="Times New Roman" panose="02020603050405020304" pitchFamily="18" charset="0"/>
                  </a:rPr>
                  <a:t>班长</a:t>
                </a:r>
                <a:endParaRPr kumimoji="1"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27" name="Text Box 1031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班长</a:t>
                </a:r>
              </a:p>
            </p:txBody>
          </p:sp>
          <p:sp>
            <p:nvSpPr>
              <p:cNvPr id="76828" name="Line 1032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9" name="Line 1033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Text Box 1034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31" name="Text Box 1035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32" name="Text Box 1036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1:1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6807" name="Group 1037"/>
            <p:cNvGrpSpPr>
              <a:grpSpLocks/>
            </p:cNvGrpSpPr>
            <p:nvPr/>
          </p:nvGrpSpPr>
          <p:grpSpPr bwMode="auto">
            <a:xfrm>
              <a:off x="4080" y="1152"/>
              <a:ext cx="1008" cy="2640"/>
              <a:chOff x="1056" y="1344"/>
              <a:chExt cx="1008" cy="2640"/>
            </a:xfrm>
          </p:grpSpPr>
          <p:sp>
            <p:nvSpPr>
              <p:cNvPr id="76817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课程</a:t>
                </a:r>
              </a:p>
            </p:txBody>
          </p:sp>
          <p:sp>
            <p:nvSpPr>
              <p:cNvPr id="76818" name="AutoShape 1039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选修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9" name="Text Box 1040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学生</a:t>
                </a:r>
              </a:p>
            </p:txBody>
          </p:sp>
          <p:sp>
            <p:nvSpPr>
              <p:cNvPr id="76820" name="Line 1041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1" name="Line 1042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2" name="Text Box 1043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23" name="Text Box 1044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24" name="Text Box 1045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m:n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6808" name="Group 1046"/>
            <p:cNvGrpSpPr>
              <a:grpSpLocks/>
            </p:cNvGrpSpPr>
            <p:nvPr/>
          </p:nvGrpSpPr>
          <p:grpSpPr bwMode="auto">
            <a:xfrm>
              <a:off x="2496" y="1200"/>
              <a:ext cx="1008" cy="2640"/>
              <a:chOff x="1056" y="1344"/>
              <a:chExt cx="1008" cy="2640"/>
            </a:xfrm>
          </p:grpSpPr>
          <p:sp>
            <p:nvSpPr>
              <p:cNvPr id="76809" name="Text Box 104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班级</a:t>
                </a:r>
              </a:p>
            </p:txBody>
          </p:sp>
          <p:sp>
            <p:nvSpPr>
              <p:cNvPr id="76810" name="AutoShape 1048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组成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1" name="Text Box 1049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学生</a:t>
                </a:r>
              </a:p>
            </p:txBody>
          </p:sp>
          <p:sp>
            <p:nvSpPr>
              <p:cNvPr id="76812" name="Line 1050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13" name="Line 105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14" name="Text Box 1052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5" name="Text Box 1053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6" name="Text Box 1054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1:n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1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63807D-83C4-483E-9B9C-1022E8B5F74C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DDC13-84D2-4E55-8696-147D703E6318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782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782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联系的属性</a:t>
            </a:r>
          </a:p>
        </p:txBody>
      </p:sp>
      <p:grpSp>
        <p:nvGrpSpPr>
          <p:cNvPr id="77829" name="Group 35"/>
          <p:cNvGrpSpPr>
            <a:grpSpLocks/>
          </p:cNvGrpSpPr>
          <p:nvPr/>
        </p:nvGrpSpPr>
        <p:grpSpPr bwMode="auto">
          <a:xfrm>
            <a:off x="7391401" y="2492376"/>
            <a:ext cx="2676525" cy="3166901"/>
            <a:chOff x="1632" y="1200"/>
            <a:chExt cx="2208" cy="2753"/>
          </a:xfrm>
        </p:grpSpPr>
        <p:grpSp>
          <p:nvGrpSpPr>
            <p:cNvPr id="77831" name="Group 23"/>
            <p:cNvGrpSpPr>
              <a:grpSpLocks/>
            </p:cNvGrpSpPr>
            <p:nvPr/>
          </p:nvGrpSpPr>
          <p:grpSpPr bwMode="auto">
            <a:xfrm>
              <a:off x="1632" y="1200"/>
              <a:ext cx="1008" cy="2753"/>
              <a:chOff x="1056" y="1344"/>
              <a:chExt cx="1008" cy="2753"/>
            </a:xfrm>
          </p:grpSpPr>
          <p:sp>
            <p:nvSpPr>
              <p:cNvPr id="77834" name="Text Box 24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4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课程</a:t>
                </a:r>
              </a:p>
            </p:txBody>
          </p:sp>
          <p:sp>
            <p:nvSpPr>
              <p:cNvPr id="77835" name="AutoShape 25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选修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36" name="Text Box 26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4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学生</a:t>
                </a:r>
              </a:p>
            </p:txBody>
          </p:sp>
          <p:sp>
            <p:nvSpPr>
              <p:cNvPr id="77837" name="Line 27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8" name="Line 28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9" name="Text Box 2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0" name="Text Box 30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1" name="Text Box 31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7832" name="Oval 32"/>
            <p:cNvSpPr>
              <a:spLocks noChangeArrowheads="1"/>
            </p:cNvSpPr>
            <p:nvPr/>
          </p:nvSpPr>
          <p:spPr bwMode="auto">
            <a:xfrm>
              <a:off x="3072" y="201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成绩</a:t>
              </a:r>
            </a:p>
          </p:txBody>
        </p:sp>
        <p:sp>
          <p:nvSpPr>
            <p:cNvPr id="77833" name="Line 34"/>
            <p:cNvSpPr>
              <a:spLocks noChangeShapeType="1"/>
            </p:cNvSpPr>
            <p:nvPr/>
          </p:nvSpPr>
          <p:spPr bwMode="auto">
            <a:xfrm>
              <a:off x="2592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0" name="Text Box 2"/>
          <p:cNvSpPr txBox="1">
            <a:spLocks noChangeArrowheads="1"/>
          </p:cNvSpPr>
          <p:nvPr/>
        </p:nvSpPr>
        <p:spPr bwMode="auto">
          <a:xfrm>
            <a:off x="1774825" y="1989138"/>
            <a:ext cx="48260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746AFC"/>
                </a:solidFill>
                <a:latin typeface="Times New Roman" panose="02020603050405020304" pitchFamily="18" charset="0"/>
              </a:rPr>
              <a:t>联系的属性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联系本身也是一种实体型，也   可以有属性。如果一个联系具有属性，则这些属性也要用无向边与该联系连接起来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88EB7-1691-45E0-905D-08070D7837C2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10145-B815-4220-B98E-0AEA3B1CA8E2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885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5001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六、一个实例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16100"/>
            <a:ext cx="8229600" cy="4133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用</a:t>
            </a:r>
            <a:r>
              <a:rPr lang="en-US" altLang="zh-CN" sz="2400" b="1" dirty="0"/>
              <a:t>E-R</a:t>
            </a:r>
            <a:r>
              <a:rPr lang="zh-CN" altLang="en-US" sz="2400" b="1" dirty="0"/>
              <a:t>图表示某个工厂物资管理的概念模型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/>
              <a:t>实体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C03BD"/>
                </a:solidFill>
              </a:rPr>
              <a:t>仓库</a:t>
            </a:r>
            <a:r>
              <a:rPr lang="zh-CN" altLang="en-US" b="1" dirty="0"/>
              <a:t>： 仓库号、面积、电话号码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C03BD"/>
                </a:solidFill>
              </a:rPr>
              <a:t>零件</a:t>
            </a:r>
            <a:r>
              <a:rPr lang="zh-CN" altLang="en-US" b="1" dirty="0"/>
              <a:t> ：零件号、名称、规格、单价、描述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C03BD"/>
                </a:solidFill>
              </a:rPr>
              <a:t>供应商</a:t>
            </a:r>
            <a:r>
              <a:rPr lang="zh-CN" altLang="en-US" b="1" dirty="0"/>
              <a:t>：供应商号、姓名、地址、电话号码、帐号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C03BD"/>
                </a:solidFill>
              </a:rPr>
              <a:t>项目</a:t>
            </a:r>
            <a:r>
              <a:rPr lang="zh-CN" altLang="en-US" b="1" dirty="0"/>
              <a:t>：项目号、预算、开工日期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C03BD"/>
                </a:solidFill>
              </a:rPr>
              <a:t>职工</a:t>
            </a:r>
            <a:r>
              <a:rPr lang="zh-CN" altLang="en-US" b="1" dirty="0"/>
              <a:t>：职工号、姓名、年龄、职称      </a:t>
            </a:r>
          </a:p>
        </p:txBody>
      </p:sp>
    </p:spTree>
    <p:extLst>
      <p:ext uri="{BB962C8B-B14F-4D97-AF65-F5344CB8AC3E}">
        <p14:creationId xmlns:p14="http://schemas.microsoft.com/office/powerpoint/2010/main" val="5527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400919-B384-4FDC-91B8-0A2D28F69601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78254B-6468-4717-9836-10D44FE01DB3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9876" name="Rectangle 1026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782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一个实例</a:t>
            </a:r>
          </a:p>
        </p:txBody>
      </p:sp>
      <p:sp>
        <p:nvSpPr>
          <p:cNvPr id="798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74825" y="1773238"/>
            <a:ext cx="86868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实体之间的联系如下： </a:t>
            </a:r>
          </a:p>
          <a:p>
            <a:pPr marL="355600" indent="-35560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一个仓库可以存放多种零件，一种零件可以存放在多个仓库中。</a:t>
            </a:r>
            <a:r>
              <a:rPr lang="zh-CN" altLang="en-US" sz="2400" b="1" dirty="0">
                <a:solidFill>
                  <a:srgbClr val="FF0000"/>
                </a:solidFill>
              </a:rPr>
              <a:t>仓库和零件具有多对多</a:t>
            </a:r>
            <a:r>
              <a:rPr lang="zh-CN" altLang="en-US" sz="2400" b="1" dirty="0"/>
              <a:t>的联系。用库存量来表示某种零件在某个仓库中的数量。</a:t>
            </a:r>
          </a:p>
          <a:p>
            <a:pPr marL="355600" indent="-35560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一个仓库有多个职工当仓库保管员，一个职工只能在一个仓库工作，</a:t>
            </a:r>
            <a:r>
              <a:rPr lang="zh-CN" altLang="en-US" sz="2400" b="1" dirty="0">
                <a:solidFill>
                  <a:srgbClr val="FF0000"/>
                </a:solidFill>
              </a:rPr>
              <a:t>仓库和职工之间是一对多</a:t>
            </a:r>
            <a:r>
              <a:rPr lang="zh-CN" altLang="en-US" sz="2400" b="1" dirty="0"/>
              <a:t>的联系。职工实体型中具有一对多的联系 </a:t>
            </a:r>
          </a:p>
          <a:p>
            <a:pPr marL="355600" indent="-35560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/>
              <a:t>(3)</a:t>
            </a:r>
            <a:r>
              <a:rPr lang="zh-CN" altLang="en-US" sz="2400" b="1" dirty="0"/>
              <a:t>职工之间具有领导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被领导关系。即仓库主任领导若干保管员。</a:t>
            </a:r>
          </a:p>
          <a:p>
            <a:pPr marL="355600" indent="-35560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/>
              <a:t>(4)</a:t>
            </a:r>
            <a:r>
              <a:rPr lang="zh-CN" altLang="en-US" sz="2400" b="1" dirty="0"/>
              <a:t>供应商、项目和零件三者之间具有</a:t>
            </a:r>
            <a:r>
              <a:rPr lang="zh-CN" altLang="en-US" sz="2400" b="1" dirty="0">
                <a:solidFill>
                  <a:srgbClr val="FF0000"/>
                </a:solidFill>
              </a:rPr>
              <a:t>多对多</a:t>
            </a:r>
            <a:r>
              <a:rPr lang="zh-CN" altLang="en-US" sz="2400" b="1" dirty="0"/>
              <a:t>的联系</a:t>
            </a:r>
          </a:p>
        </p:txBody>
      </p:sp>
    </p:spTree>
    <p:extLst>
      <p:ext uri="{BB962C8B-B14F-4D97-AF65-F5344CB8AC3E}">
        <p14:creationId xmlns:p14="http://schemas.microsoft.com/office/powerpoint/2010/main" val="12569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4079876" y="1"/>
            <a:ext cx="3205163" cy="1127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一个实例</a:t>
            </a:r>
          </a:p>
        </p:txBody>
      </p:sp>
      <p:pic>
        <p:nvPicPr>
          <p:cNvPr id="80899" name="Picture 7" descr="实例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001713"/>
            <a:ext cx="8280400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8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8FA67-3EAD-4B74-86B7-276D30C06293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349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706439"/>
            <a:ext cx="8229600" cy="92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信息世界中的基本概念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76400"/>
            <a:ext cx="8713787" cy="4489450"/>
          </a:xfrm>
        </p:spPr>
        <p:txBody>
          <a:bodyPr/>
          <a:lstStyle/>
          <a:p>
            <a:pPr marL="265113" indent="-265113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(4) </a:t>
            </a:r>
            <a:r>
              <a:rPr lang="zh-CN" altLang="en-US" sz="2400" b="1">
                <a:solidFill>
                  <a:schemeClr val="accent2"/>
                </a:solidFill>
              </a:rPr>
              <a:t>域（</a:t>
            </a:r>
            <a:r>
              <a:rPr lang="en-US" altLang="zh-CN" sz="2400" b="1">
                <a:solidFill>
                  <a:schemeClr val="accent2"/>
                </a:solidFill>
              </a:rPr>
              <a:t>Domain</a:t>
            </a:r>
            <a:r>
              <a:rPr lang="zh-CN" altLang="en-US" sz="2400" b="1">
                <a:solidFill>
                  <a:schemeClr val="accent2"/>
                </a:solidFill>
              </a:rPr>
              <a:t>）</a:t>
            </a:r>
            <a:r>
              <a:rPr lang="zh-CN" altLang="en-US" sz="2400" b="1"/>
              <a:t> </a:t>
            </a:r>
          </a:p>
          <a:p>
            <a:pPr marL="601663" lvl="1" indent="-65088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/>
              <a:t>属性的取值范围称为该属性的域。例如，学号的域为</a:t>
            </a:r>
            <a:r>
              <a:rPr lang="en-US" altLang="zh-CN" b="1"/>
              <a:t>8</a:t>
            </a:r>
            <a:r>
              <a:rPr lang="zh-CN" altLang="en-US" b="1"/>
              <a:t>位整数。 </a:t>
            </a:r>
          </a:p>
          <a:p>
            <a:pPr marL="265113" indent="-265113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(5) </a:t>
            </a:r>
            <a:r>
              <a:rPr lang="zh-CN" altLang="en-US" sz="2400" b="1">
                <a:solidFill>
                  <a:schemeClr val="accent2"/>
                </a:solidFill>
              </a:rPr>
              <a:t>实体型（</a:t>
            </a:r>
            <a:r>
              <a:rPr lang="en-US" altLang="zh-CN" sz="2400" b="1">
                <a:solidFill>
                  <a:schemeClr val="accent2"/>
                </a:solidFill>
              </a:rPr>
              <a:t>Entity Type</a:t>
            </a:r>
            <a:r>
              <a:rPr lang="zh-CN" altLang="en-US" sz="2400" b="1">
                <a:solidFill>
                  <a:schemeClr val="accent2"/>
                </a:solidFill>
              </a:rPr>
              <a:t>）</a:t>
            </a:r>
            <a:r>
              <a:rPr lang="zh-CN" altLang="en-US" sz="2400" b="1"/>
              <a:t> </a:t>
            </a:r>
          </a:p>
          <a:p>
            <a:pPr marL="601663" lvl="1" indent="-65088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/>
              <a:t>用实体名及其属性名集合来抽象和刻画同类实体称为实体型。例如，学生（学号，姓名，性别，出生年月，所在院系，入学时间）就是一个实体型。</a:t>
            </a:r>
          </a:p>
          <a:p>
            <a:pPr marL="265113" indent="-265113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(6) </a:t>
            </a:r>
            <a:r>
              <a:rPr lang="zh-CN" altLang="en-US" sz="2400" b="1">
                <a:solidFill>
                  <a:schemeClr val="accent2"/>
                </a:solidFill>
              </a:rPr>
              <a:t>实体集（</a:t>
            </a:r>
            <a:r>
              <a:rPr lang="en-US" altLang="zh-CN" sz="2400" b="1">
                <a:solidFill>
                  <a:schemeClr val="accent2"/>
                </a:solidFill>
              </a:rPr>
              <a:t>Entity Set</a:t>
            </a:r>
            <a:r>
              <a:rPr lang="zh-CN" altLang="en-US" sz="2400" b="1">
                <a:solidFill>
                  <a:schemeClr val="accent2"/>
                </a:solidFill>
              </a:rPr>
              <a:t>）</a:t>
            </a:r>
            <a:r>
              <a:rPr lang="zh-CN" altLang="en-US" sz="2400" b="1"/>
              <a:t> </a:t>
            </a:r>
          </a:p>
          <a:p>
            <a:pPr marL="601663" lvl="1" indent="-65088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/>
              <a:t>同一类型实体的集合称为实体集。例如，全体学生就是一个实体集。</a:t>
            </a:r>
          </a:p>
        </p:txBody>
      </p:sp>
    </p:spTree>
    <p:extLst>
      <p:ext uri="{BB962C8B-B14F-4D97-AF65-F5344CB8AC3E}">
        <p14:creationId xmlns:p14="http://schemas.microsoft.com/office/powerpoint/2010/main" val="22641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DE639-10D2-4554-B1AB-E27AD21C4D62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51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7016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信息世界中的基本概念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2788" y="1773238"/>
            <a:ext cx="8367712" cy="4114800"/>
          </a:xfrm>
        </p:spPr>
        <p:txBody>
          <a:bodyPr/>
          <a:lstStyle/>
          <a:p>
            <a:pPr algn="just" eaLnBrk="1" hangingPunct="1">
              <a:lnSpc>
                <a:spcPct val="19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(7) </a:t>
            </a:r>
            <a:r>
              <a:rPr lang="zh-CN" altLang="en-US" sz="2400" b="1">
                <a:solidFill>
                  <a:schemeClr val="accent2"/>
                </a:solidFill>
              </a:rPr>
              <a:t>联系（</a:t>
            </a:r>
            <a:r>
              <a:rPr lang="en-US" altLang="zh-CN" sz="2400" b="1">
                <a:solidFill>
                  <a:schemeClr val="accent2"/>
                </a:solidFill>
              </a:rPr>
              <a:t>Relationship</a:t>
            </a:r>
            <a:r>
              <a:rPr lang="zh-CN" altLang="en-US" sz="2400" b="1">
                <a:solidFill>
                  <a:schemeClr val="accent2"/>
                </a:solidFill>
              </a:rPr>
              <a:t>）</a:t>
            </a:r>
            <a:r>
              <a:rPr lang="zh-CN" altLang="en-US" sz="2400" b="1"/>
              <a:t>  </a:t>
            </a:r>
          </a:p>
          <a:p>
            <a:pPr marL="714375" lvl="1" indent="-177800" algn="just">
              <a:lnSpc>
                <a:spcPct val="190000"/>
              </a:lnSpc>
            </a:pPr>
            <a:r>
              <a:rPr lang="zh-CN" altLang="en-US" b="1"/>
              <a:t>现实世界中事物内部以及事物之间的联系在信息世界  中反映为实体内部的联系和实体之间的联系。</a:t>
            </a:r>
          </a:p>
          <a:p>
            <a:pPr marL="714375" lvl="1" indent="-177800" algn="just">
              <a:lnSpc>
                <a:spcPct val="190000"/>
              </a:lnSpc>
            </a:pPr>
            <a:r>
              <a:rPr lang="zh-CN" altLang="en-US" b="1">
                <a:solidFill>
                  <a:srgbClr val="FF0000"/>
                </a:solidFill>
              </a:rPr>
              <a:t>实体内部</a:t>
            </a:r>
            <a:r>
              <a:rPr lang="zh-CN" altLang="en-US" b="1"/>
              <a:t>的联系通常是指组成实体的各属性之间的联系</a:t>
            </a:r>
          </a:p>
          <a:p>
            <a:pPr marL="714375" lvl="1" indent="-177800" algn="just">
              <a:lnSpc>
                <a:spcPct val="190000"/>
              </a:lnSpc>
            </a:pPr>
            <a:r>
              <a:rPr lang="zh-CN" altLang="en-US" b="1">
                <a:solidFill>
                  <a:srgbClr val="FF0000"/>
                </a:solidFill>
              </a:rPr>
              <a:t>实体之间</a:t>
            </a:r>
            <a:r>
              <a:rPr lang="zh-CN" altLang="en-US" b="1"/>
              <a:t>的联系通常是指不同实体集之间的联系</a:t>
            </a:r>
          </a:p>
        </p:txBody>
      </p:sp>
    </p:spTree>
    <p:extLst>
      <p:ext uri="{BB962C8B-B14F-4D97-AF65-F5344CB8AC3E}">
        <p14:creationId xmlns:p14="http://schemas.microsoft.com/office/powerpoint/2010/main" val="2581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274639"/>
            <a:ext cx="8229600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二、两个实体型之间的联系</a:t>
            </a:r>
          </a:p>
        </p:txBody>
      </p:sp>
      <p:grpSp>
        <p:nvGrpSpPr>
          <p:cNvPr id="65539" name="Group 39"/>
          <p:cNvGrpSpPr>
            <a:grpSpLocks/>
          </p:cNvGrpSpPr>
          <p:nvPr/>
        </p:nvGrpSpPr>
        <p:grpSpPr bwMode="auto">
          <a:xfrm>
            <a:off x="2782889" y="2205038"/>
            <a:ext cx="6669087" cy="4191000"/>
            <a:chOff x="912" y="1200"/>
            <a:chExt cx="4201" cy="2640"/>
          </a:xfrm>
        </p:grpSpPr>
        <p:grpSp>
          <p:nvGrpSpPr>
            <p:cNvPr id="65541" name="Group 37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912" y="1200"/>
              <a:chExt cx="1008" cy="2640"/>
            </a:xfrm>
          </p:grpSpPr>
          <p:sp>
            <p:nvSpPr>
              <p:cNvPr id="65560" name="Text Box 5"/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5561" name="AutoShape 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联系名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2" name="Text Box 7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5563" name="Line 8"/>
              <p:cNvSpPr>
                <a:spLocks noChangeShapeType="1"/>
              </p:cNvSpPr>
              <p:nvPr/>
            </p:nvSpPr>
            <p:spPr bwMode="auto">
              <a:xfrm flipV="1">
                <a:off x="139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4" name="Line 9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5" name="Text Box 10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6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7" name="Text Box 12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1:1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542" name="Text Box 31"/>
            <p:cNvSpPr txBox="1">
              <a:spLocks noChangeArrowheads="1"/>
            </p:cNvSpPr>
            <p:nvPr/>
          </p:nvSpPr>
          <p:spPr bwMode="auto">
            <a:xfrm>
              <a:off x="4130" y="1202"/>
              <a:ext cx="871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实体型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65543" name="Group 38"/>
            <p:cNvGrpSpPr>
              <a:grpSpLocks/>
            </p:cNvGrpSpPr>
            <p:nvPr/>
          </p:nvGrpSpPr>
          <p:grpSpPr bwMode="auto">
            <a:xfrm>
              <a:off x="2496" y="1207"/>
              <a:ext cx="1008" cy="2633"/>
              <a:chOff x="2496" y="1207"/>
              <a:chExt cx="1008" cy="2633"/>
            </a:xfrm>
          </p:grpSpPr>
          <p:sp>
            <p:nvSpPr>
              <p:cNvPr id="65552" name="AutoShape 24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联系名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3" name="Line 26"/>
              <p:cNvSpPr>
                <a:spLocks noChangeShapeType="1"/>
              </p:cNvSpPr>
              <p:nvPr/>
            </p:nvSpPr>
            <p:spPr bwMode="auto">
              <a:xfrm flipV="1">
                <a:off x="29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4" name="Line 2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5" name="Text Box 28"/>
              <p:cNvSpPr txBox="1">
                <a:spLocks noChangeArrowheads="1"/>
              </p:cNvSpPr>
              <p:nvPr/>
            </p:nvSpPr>
            <p:spPr bwMode="auto">
              <a:xfrm>
                <a:off x="2592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6" name="Text Box 29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7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5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1:n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8" name="Text Box 32"/>
              <p:cNvSpPr txBox="1">
                <a:spLocks noChangeArrowheads="1"/>
              </p:cNvSpPr>
              <p:nvPr/>
            </p:nvSpPr>
            <p:spPr bwMode="auto">
              <a:xfrm>
                <a:off x="2562" y="1207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5559" name="Text Box 34"/>
              <p:cNvSpPr txBox="1">
                <a:spLocks noChangeArrowheads="1"/>
              </p:cNvSpPr>
              <p:nvPr/>
            </p:nvSpPr>
            <p:spPr bwMode="auto">
              <a:xfrm>
                <a:off x="2562" y="3022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65544" name="Group 36"/>
            <p:cNvGrpSpPr>
              <a:grpSpLocks/>
            </p:cNvGrpSpPr>
            <p:nvPr/>
          </p:nvGrpSpPr>
          <p:grpSpPr bwMode="auto">
            <a:xfrm>
              <a:off x="4105" y="1480"/>
              <a:ext cx="1008" cy="2352"/>
              <a:chOff x="4080" y="1440"/>
              <a:chExt cx="1008" cy="2352"/>
            </a:xfrm>
          </p:grpSpPr>
          <p:sp>
            <p:nvSpPr>
              <p:cNvPr id="65545" name="AutoShape 15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联系名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46" name="Line 17"/>
              <p:cNvSpPr>
                <a:spLocks noChangeShapeType="1"/>
              </p:cNvSpPr>
              <p:nvPr/>
            </p:nvSpPr>
            <p:spPr bwMode="auto">
              <a:xfrm flipV="1">
                <a:off x="4560" y="14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7" name="Line 18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8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49" name="Text Box 20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0" name="Text Box 21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m:n</a:t>
                </a:r>
                <a:r>
                  <a:rPr kumimoji="1" lang="zh-CN" altLang="en-US" sz="2400" b="1">
                    <a:latin typeface="Times New Roman" panose="02020603050405020304" pitchFamily="18" charset="0"/>
                  </a:rPr>
                  <a:t>联系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1" name="Text Box 35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实体型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2961095" y="1277939"/>
            <a:ext cx="6120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用图形来表示两个实体型之间的这三类联系</a:t>
            </a:r>
            <a:r>
              <a:rPr lang="zh-CN" altLang="en-US" sz="1800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0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5F84B-3371-4E4F-BE40-0C603142C0C2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4949CD-212E-4520-ABE0-F2A546D3E32D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6656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二、两个实体型之间的联系（续） 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773238"/>
            <a:ext cx="6302375" cy="417671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）一对一联系（</a:t>
            </a:r>
            <a:r>
              <a:rPr lang="en-US" altLang="zh-CN" sz="2400" b="1" dirty="0">
                <a:solidFill>
                  <a:schemeClr val="accent2"/>
                </a:solidFill>
              </a:rPr>
              <a:t>1:1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zh-CN" altLang="en-US" sz="2400" b="1" dirty="0"/>
              <a:t> 　 </a:t>
            </a: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b="1" dirty="0"/>
              <a:t>定义：</a:t>
            </a: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    如果对于实体集</a:t>
            </a:r>
            <a:r>
              <a:rPr lang="en-US" altLang="zh-CN" b="1" dirty="0"/>
              <a:t>A</a:t>
            </a:r>
            <a:r>
              <a:rPr lang="zh-CN" altLang="en-US" b="1" dirty="0"/>
              <a:t>中的每一个实体，实体集</a:t>
            </a:r>
            <a:r>
              <a:rPr lang="en-US" altLang="zh-CN" b="1" dirty="0"/>
              <a:t>B</a:t>
            </a:r>
            <a:r>
              <a:rPr lang="zh-CN" altLang="en-US" b="1" dirty="0"/>
              <a:t>中至多有一个（也可以没有）实体与之联系，反之亦然，</a:t>
            </a:r>
            <a:r>
              <a:rPr lang="zh-CN" altLang="en-US" b="1" dirty="0">
                <a:solidFill>
                  <a:srgbClr val="746AFC"/>
                </a:solidFill>
              </a:rPr>
              <a:t>则称实体集</a:t>
            </a:r>
            <a:r>
              <a:rPr lang="en-US" altLang="zh-CN" b="1" dirty="0">
                <a:solidFill>
                  <a:srgbClr val="746AFC"/>
                </a:solidFill>
              </a:rPr>
              <a:t>A</a:t>
            </a:r>
            <a:r>
              <a:rPr lang="zh-CN" altLang="en-US" b="1" dirty="0">
                <a:solidFill>
                  <a:srgbClr val="746AFC"/>
                </a:solidFill>
              </a:rPr>
              <a:t>与实体集</a:t>
            </a:r>
            <a:r>
              <a:rPr lang="en-US" altLang="zh-CN" b="1" dirty="0">
                <a:solidFill>
                  <a:srgbClr val="746AFC"/>
                </a:solidFill>
              </a:rPr>
              <a:t>B</a:t>
            </a:r>
            <a:r>
              <a:rPr lang="zh-CN" altLang="en-US" b="1" dirty="0">
                <a:solidFill>
                  <a:srgbClr val="746AFC"/>
                </a:solidFill>
              </a:rPr>
              <a:t>具有一对一联系，</a:t>
            </a:r>
            <a:r>
              <a:rPr lang="zh-CN" altLang="en-US" b="1" dirty="0"/>
              <a:t>记为</a:t>
            </a:r>
            <a:r>
              <a:rPr lang="en-US" altLang="zh-CN" b="1" dirty="0"/>
              <a:t>1:1 </a:t>
            </a:r>
            <a:r>
              <a:rPr lang="zh-CN" altLang="en-US" b="1" dirty="0"/>
              <a:t>。</a:t>
            </a: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b="1" dirty="0"/>
              <a:t>实例</a:t>
            </a: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一个班级只有一个正班长</a:t>
            </a:r>
          </a:p>
          <a:p>
            <a:pPr lvl="2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一个班长只在一个班中任职</a:t>
            </a:r>
            <a:endParaRPr lang="zh-CN" altLang="en-US" b="1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616950" y="2133600"/>
            <a:ext cx="1384300" cy="3862388"/>
            <a:chOff x="1056" y="1344"/>
            <a:chExt cx="1008" cy="2621"/>
          </a:xfrm>
        </p:grpSpPr>
        <p:sp>
          <p:nvSpPr>
            <p:cNvPr id="66567" name="Text Box 19"/>
            <p:cNvSpPr txBox="1">
              <a:spLocks noChangeArrowheads="1"/>
            </p:cNvSpPr>
            <p:nvPr/>
          </p:nvSpPr>
          <p:spPr bwMode="auto">
            <a:xfrm>
              <a:off x="1105" y="1344"/>
              <a:ext cx="81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班级</a:t>
              </a:r>
            </a:p>
          </p:txBody>
        </p:sp>
        <p:sp>
          <p:nvSpPr>
            <p:cNvPr id="66568" name="AutoShape 20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班级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班长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6569" name="Text Box 21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班长</a:t>
              </a:r>
            </a:p>
          </p:txBody>
        </p:sp>
        <p:sp>
          <p:nvSpPr>
            <p:cNvPr id="66570" name="Line 22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23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Text Box 24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3" name="Text Box 25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4" name="Text Box 26"/>
            <p:cNvSpPr txBox="1">
              <a:spLocks noChangeArrowheads="1"/>
            </p:cNvSpPr>
            <p:nvPr/>
          </p:nvSpPr>
          <p:spPr bwMode="auto">
            <a:xfrm>
              <a:off x="1200" y="3696"/>
              <a:ext cx="8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1:1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联系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83E4A-D0CD-4BD3-AB03-28665CC78708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03BF3-C458-4FE8-AA52-8C7AC6176ED4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6758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207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两个实体型之间的联系 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628776"/>
            <a:ext cx="6227763" cy="439261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）一对多联系（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</a:p>
          <a:p>
            <a:pPr marL="820738" lvl="1" indent="-29845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/>
              <a:t>定义：</a:t>
            </a:r>
          </a:p>
          <a:p>
            <a:pPr marL="1000125" lvl="2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       如果对于实体集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中的每一个实体，实体集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中有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个实体（</a:t>
            </a:r>
            <a:r>
              <a:rPr lang="en-US" altLang="zh-CN" b="1" dirty="0" smtClean="0"/>
              <a:t>n≥0</a:t>
            </a:r>
            <a:r>
              <a:rPr lang="zh-CN" altLang="en-US" b="1" dirty="0" smtClean="0"/>
              <a:t>）与之联系，反之，对于实体集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中的每一个实体，实体集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中至多只有一个实体与之联系，则称</a:t>
            </a:r>
            <a:r>
              <a:rPr lang="zh-CN" altLang="en-US" b="1" dirty="0" smtClean="0">
                <a:solidFill>
                  <a:srgbClr val="746AFC"/>
                </a:solidFill>
              </a:rPr>
              <a:t>实体集</a:t>
            </a:r>
            <a:r>
              <a:rPr lang="en-US" altLang="zh-CN" b="1" dirty="0" smtClean="0">
                <a:solidFill>
                  <a:srgbClr val="746AFC"/>
                </a:solidFill>
              </a:rPr>
              <a:t>A</a:t>
            </a:r>
            <a:r>
              <a:rPr lang="zh-CN" altLang="en-US" b="1" dirty="0" smtClean="0">
                <a:solidFill>
                  <a:srgbClr val="746AFC"/>
                </a:solidFill>
              </a:rPr>
              <a:t>与实体集</a:t>
            </a:r>
            <a:r>
              <a:rPr lang="en-US" altLang="zh-CN" b="1" dirty="0" smtClean="0">
                <a:solidFill>
                  <a:srgbClr val="746AFC"/>
                </a:solidFill>
              </a:rPr>
              <a:t>B</a:t>
            </a:r>
            <a:r>
              <a:rPr lang="zh-CN" altLang="en-US" b="1" dirty="0" smtClean="0"/>
              <a:t>有一对多联系，记为</a:t>
            </a:r>
            <a:r>
              <a:rPr lang="en-US" altLang="zh-CN" b="1" dirty="0" smtClean="0"/>
              <a:t>1:n</a:t>
            </a:r>
          </a:p>
          <a:p>
            <a:pPr marL="820738" lvl="1" indent="-29845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/>
              <a:t>实例</a:t>
            </a:r>
          </a:p>
          <a:p>
            <a:pPr marL="1000125" lvl="2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一个班级中有若干名学生，</a:t>
            </a:r>
          </a:p>
          <a:p>
            <a:pPr marL="1000125" lvl="2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/>
              <a:t>每个学生只在一个班级中学习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43925" y="2209800"/>
            <a:ext cx="1455738" cy="3506788"/>
            <a:chOff x="1056" y="1344"/>
            <a:chExt cx="1008" cy="2679"/>
          </a:xfrm>
        </p:grpSpPr>
        <p:sp>
          <p:nvSpPr>
            <p:cNvPr id="67591" name="Text Box 3"/>
            <p:cNvSpPr txBox="1">
              <a:spLocks noChangeArrowheads="1"/>
            </p:cNvSpPr>
            <p:nvPr/>
          </p:nvSpPr>
          <p:spPr bwMode="auto">
            <a:xfrm>
              <a:off x="1104" y="1344"/>
              <a:ext cx="816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班级</a:t>
              </a:r>
            </a:p>
          </p:txBody>
        </p:sp>
        <p:sp>
          <p:nvSpPr>
            <p:cNvPr id="67592" name="AutoShape 4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组成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7593" name="Text Box 5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67594" name="Line 6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Line 7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Text Box 8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7597" name="Text Box 9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7598" name="Text Box 10"/>
            <p:cNvSpPr txBox="1">
              <a:spLocks noChangeArrowheads="1"/>
            </p:cNvSpPr>
            <p:nvPr/>
          </p:nvSpPr>
          <p:spPr bwMode="auto">
            <a:xfrm>
              <a:off x="1200" y="3697"/>
              <a:ext cx="8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1:n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联系</a:t>
              </a:r>
              <a:endParaRPr kumimoji="1" lang="zh-CN" altLang="en-US" sz="22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4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32BAA-3DEE-4A8F-95B7-9ED5D0E0311A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FFA15E-6EEE-4C9A-9290-639DB621C8FE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6861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5619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两个实体型之间的联系 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84313"/>
            <a:ext cx="6634162" cy="46085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）多对多联系（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m:n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定义：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如果对于实体集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中的每一个实体，实体集</a:t>
            </a:r>
            <a:r>
              <a:rPr lang="en-US" altLang="zh-CN" b="1" dirty="0">
                <a:latin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</a:rPr>
              <a:t>中有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个实体（</a:t>
            </a:r>
            <a:r>
              <a:rPr lang="en-US" altLang="zh-CN" b="1" dirty="0">
                <a:latin typeface="宋体" panose="02010600030101010101" pitchFamily="2" charset="-122"/>
              </a:rPr>
              <a:t>n≥0</a:t>
            </a:r>
            <a:r>
              <a:rPr lang="zh-CN" altLang="en-US" b="1" dirty="0">
                <a:latin typeface="宋体" panose="02010600030101010101" pitchFamily="2" charset="-122"/>
              </a:rPr>
              <a:t>）与之联系，反之，对于实体集</a:t>
            </a:r>
            <a:r>
              <a:rPr lang="en-US" altLang="zh-CN" b="1" dirty="0">
                <a:latin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</a:rPr>
              <a:t>中的每一个实体，实体集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中也有</a:t>
            </a:r>
            <a:r>
              <a:rPr lang="en-US" altLang="zh-CN" b="1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个实体（</a:t>
            </a:r>
            <a:r>
              <a:rPr lang="en-US" altLang="zh-CN" b="1" dirty="0">
                <a:latin typeface="宋体" panose="02010600030101010101" pitchFamily="2" charset="-122"/>
              </a:rPr>
              <a:t>m≥0</a:t>
            </a:r>
            <a:r>
              <a:rPr lang="zh-CN" altLang="en-US" b="1" dirty="0">
                <a:latin typeface="宋体" panose="02010600030101010101" pitchFamily="2" charset="-122"/>
              </a:rPr>
              <a:t>）与之联系，则称实体集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与实体</a:t>
            </a:r>
            <a:r>
              <a:rPr lang="en-US" altLang="zh-CN" b="1" dirty="0">
                <a:latin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</a:rPr>
              <a:t>具有多对多联系，记为</a:t>
            </a:r>
            <a:r>
              <a:rPr lang="en-US" altLang="zh-CN" b="1" dirty="0">
                <a:latin typeface="宋体" panose="02010600030101010101" pitchFamily="2" charset="-122"/>
              </a:rPr>
              <a:t>m:n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实例</a:t>
            </a:r>
          </a:p>
          <a:p>
            <a:pPr lvl="2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课程与学生之间的联系：</a:t>
            </a:r>
          </a:p>
          <a:p>
            <a:pPr lvl="2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一门课程同时有若干个学生选修</a:t>
            </a:r>
          </a:p>
          <a:p>
            <a:pPr lvl="2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一个学生可以同时选修多门课程</a:t>
            </a:r>
          </a:p>
        </p:txBody>
      </p:sp>
      <p:grpSp>
        <p:nvGrpSpPr>
          <p:cNvPr id="68614" name="Group 15"/>
          <p:cNvGrpSpPr>
            <a:grpSpLocks/>
          </p:cNvGrpSpPr>
          <p:nvPr/>
        </p:nvGrpSpPr>
        <p:grpSpPr bwMode="auto">
          <a:xfrm>
            <a:off x="8688389" y="2133601"/>
            <a:ext cx="1368425" cy="3732213"/>
            <a:chOff x="4513" y="1344"/>
            <a:chExt cx="862" cy="2351"/>
          </a:xfrm>
        </p:grpSpPr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549" y="1344"/>
              <a:ext cx="61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>
              <a:off x="4513" y="2030"/>
              <a:ext cx="720" cy="42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选修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4585" y="2973"/>
              <a:ext cx="61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flipV="1">
              <a:off x="4873" y="1601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4873" y="2459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4585" y="173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8621" name="Text Box 13"/>
            <p:cNvSpPr txBox="1">
              <a:spLocks noChangeArrowheads="1"/>
            </p:cNvSpPr>
            <p:nvPr/>
          </p:nvSpPr>
          <p:spPr bwMode="auto">
            <a:xfrm>
              <a:off x="4621" y="2587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4621" y="3445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m:n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联系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BFF45-9A26-4043-9022-81CC69220DEE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0ED6F-64EF-4354-8DD8-0F55A58E36FA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6963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782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三、两个以上实体型之间的联系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两个以上实体型之间一对多联系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 smtClean="0"/>
              <a:t>若实体集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...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n</a:t>
            </a:r>
            <a:r>
              <a:rPr lang="zh-CN" altLang="en-US" b="1" dirty="0" smtClean="0"/>
              <a:t>存在联系，对于实体集</a:t>
            </a:r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j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j=1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...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i-1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i+1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...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）中的给定实体，最多只和</a:t>
            </a:r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i</a:t>
            </a:r>
            <a:r>
              <a:rPr lang="zh-CN" altLang="en-US" b="1" dirty="0" smtClean="0"/>
              <a:t>中的一个实体相联系，则我们说</a:t>
            </a:r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i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...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i-1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i+1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...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n</a:t>
            </a:r>
            <a:r>
              <a:rPr lang="zh-CN" altLang="en-US" b="1" dirty="0" smtClean="0"/>
              <a:t>之间的联系是一对多的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endParaRPr lang="zh-CN" altLang="en-US" b="1" dirty="0" smtClean="0"/>
          </a:p>
          <a:p>
            <a:pPr lvl="1" eaLnBrk="1" hangingPunct="1">
              <a:lnSpc>
                <a:spcPct val="130000"/>
              </a:lnSpc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438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4C7E9-D132-434C-81DD-BDC671EAE957}" type="datetime1">
              <a:rPr lang="zh-CN" altLang="en-US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2016/10/12</a:t>
            </a:fld>
            <a:endParaRPr lang="en-US" altLang="zh-CN" sz="1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9EF4A-29A5-49C4-A406-2631AEB86192}" type="slidenum"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>
                <a:latin typeface="华文行楷" panose="02010800040101010101" pitchFamily="2" charset="-122"/>
                <a:ea typeface="华文行楷" panose="02010800040101010101" pitchFamily="2" charset="-122"/>
              </a:rPr>
              <a:t>/124</a:t>
            </a:r>
          </a:p>
        </p:txBody>
      </p:sp>
      <p:sp>
        <p:nvSpPr>
          <p:cNvPr id="7066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981200" y="630239"/>
            <a:ext cx="8229600" cy="85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两个以上实体型之间的联系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1"/>
            <a:ext cx="8229600" cy="40481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400" b="1" dirty="0"/>
              <a:t>实例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3600" b="1" i="1" dirty="0"/>
              <a:t>   </a:t>
            </a:r>
            <a:r>
              <a:rPr lang="zh-CN" altLang="en-US" b="1" dirty="0">
                <a:solidFill>
                  <a:srgbClr val="0070C0"/>
                </a:solidFill>
              </a:rPr>
              <a:t>课程、教师与参考书三个实体型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sz="2100" b="1" dirty="0"/>
              <a:t>一门课程可以有若干个教师讲授，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sz="2100" b="1" dirty="0"/>
              <a:t>使用若干本参考书，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sz="2100" b="1" dirty="0"/>
              <a:t>每一个教师只讲授一门课程，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sz="2100" b="1" dirty="0"/>
              <a:t>每一本参考书只供一门课程使用</a:t>
            </a:r>
          </a:p>
        </p:txBody>
      </p:sp>
      <p:grpSp>
        <p:nvGrpSpPr>
          <p:cNvPr id="70662" name="Group 5"/>
          <p:cNvGrpSpPr>
            <a:grpSpLocks/>
          </p:cNvGrpSpPr>
          <p:nvPr/>
        </p:nvGrpSpPr>
        <p:grpSpPr bwMode="auto">
          <a:xfrm>
            <a:off x="7102476" y="1905001"/>
            <a:ext cx="2879725" cy="3901839"/>
            <a:chOff x="3061" y="1162"/>
            <a:chExt cx="2586" cy="2586"/>
          </a:xfrm>
        </p:grpSpPr>
        <p:sp>
          <p:nvSpPr>
            <p:cNvPr id="70663" name="Text Box 6"/>
            <p:cNvSpPr txBox="1">
              <a:spLocks noChangeArrowheads="1"/>
            </p:cNvSpPr>
            <p:nvPr/>
          </p:nvSpPr>
          <p:spPr bwMode="auto">
            <a:xfrm>
              <a:off x="3918" y="1162"/>
              <a:ext cx="817" cy="3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70664" name="AutoShape 7"/>
            <p:cNvSpPr>
              <a:spLocks noChangeArrowheads="1"/>
            </p:cNvSpPr>
            <p:nvPr/>
          </p:nvSpPr>
          <p:spPr bwMode="auto">
            <a:xfrm>
              <a:off x="3870" y="1930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讲授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65" name="Text Box 8"/>
            <p:cNvSpPr txBox="1">
              <a:spLocks noChangeArrowheads="1"/>
            </p:cNvSpPr>
            <p:nvPr/>
          </p:nvSpPr>
          <p:spPr bwMode="auto">
            <a:xfrm>
              <a:off x="3198" y="3034"/>
              <a:ext cx="817" cy="3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70666" name="Line 9"/>
            <p:cNvSpPr>
              <a:spLocks noChangeShapeType="1"/>
            </p:cNvSpPr>
            <p:nvPr/>
          </p:nvSpPr>
          <p:spPr bwMode="auto">
            <a:xfrm flipV="1">
              <a:off x="4350" y="145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 flipH="1">
              <a:off x="3678" y="2170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Text Box 11"/>
            <p:cNvSpPr txBox="1">
              <a:spLocks noChangeArrowheads="1"/>
            </p:cNvSpPr>
            <p:nvPr/>
          </p:nvSpPr>
          <p:spPr bwMode="auto">
            <a:xfrm>
              <a:off x="3966" y="1594"/>
              <a:ext cx="24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69" name="Text Box 12"/>
            <p:cNvSpPr txBox="1">
              <a:spLocks noChangeArrowheads="1"/>
            </p:cNvSpPr>
            <p:nvPr/>
          </p:nvSpPr>
          <p:spPr bwMode="auto">
            <a:xfrm>
              <a:off x="3486" y="2506"/>
              <a:ext cx="239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70" name="Text Box 13"/>
            <p:cNvSpPr txBox="1">
              <a:spLocks noChangeArrowheads="1"/>
            </p:cNvSpPr>
            <p:nvPr/>
          </p:nvSpPr>
          <p:spPr bwMode="auto">
            <a:xfrm>
              <a:off x="3061" y="3513"/>
              <a:ext cx="25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700" b="1">
                  <a:latin typeface="Times New Roman" panose="02020603050405020304" pitchFamily="18" charset="0"/>
                </a:rPr>
                <a:t>两个以上实体型间</a:t>
              </a:r>
              <a:r>
                <a:rPr kumimoji="1" lang="en-US" altLang="zh-CN" sz="1700" b="1">
                  <a:latin typeface="Times New Roman" panose="02020603050405020304" pitchFamily="18" charset="0"/>
                </a:rPr>
                <a:t>1:n</a:t>
              </a:r>
              <a:r>
                <a:rPr kumimoji="1" lang="zh-CN" altLang="en-US" sz="1700" b="1">
                  <a:latin typeface="Times New Roman" panose="02020603050405020304" pitchFamily="18" charset="0"/>
                </a:rPr>
                <a:t>联系</a:t>
              </a:r>
            </a:p>
          </p:txBody>
        </p:sp>
        <p:sp>
          <p:nvSpPr>
            <p:cNvPr id="70671" name="Text Box 14"/>
            <p:cNvSpPr txBox="1">
              <a:spLocks noChangeArrowheads="1"/>
            </p:cNvSpPr>
            <p:nvPr/>
          </p:nvSpPr>
          <p:spPr bwMode="auto">
            <a:xfrm>
              <a:off x="4735" y="3034"/>
              <a:ext cx="815" cy="2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 b="1">
                  <a:latin typeface="Times New Roman" panose="02020603050405020304" pitchFamily="18" charset="0"/>
                </a:rPr>
                <a:t>参考书</a:t>
              </a:r>
            </a:p>
          </p:txBody>
        </p:sp>
        <p:sp>
          <p:nvSpPr>
            <p:cNvPr id="70672" name="Line 15"/>
            <p:cNvSpPr>
              <a:spLocks noChangeShapeType="1"/>
            </p:cNvSpPr>
            <p:nvPr/>
          </p:nvSpPr>
          <p:spPr bwMode="auto">
            <a:xfrm>
              <a:off x="4830" y="2170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Text Box 16"/>
            <p:cNvSpPr txBox="1">
              <a:spLocks noChangeArrowheads="1"/>
            </p:cNvSpPr>
            <p:nvPr/>
          </p:nvSpPr>
          <p:spPr bwMode="auto">
            <a:xfrm>
              <a:off x="5023" y="2506"/>
              <a:ext cx="239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0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1335</Words>
  <Application>Microsoft Office PowerPoint</Application>
  <PresentationFormat>宽屏</PresentationFormat>
  <Paragraphs>225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华文行楷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一、信息世界中的基本概念</vt:lpstr>
      <vt:lpstr>信息世界中的基本概念(续)</vt:lpstr>
      <vt:lpstr>信息世界中的基本概念(续)</vt:lpstr>
      <vt:lpstr>二、两个实体型之间的联系</vt:lpstr>
      <vt:lpstr>二、两个实体型之间的联系（续） </vt:lpstr>
      <vt:lpstr>两个实体型之间的联系 (续)</vt:lpstr>
      <vt:lpstr>两个实体型之间的联系 (续)</vt:lpstr>
      <vt:lpstr>三、两个以上实体型之间的联系</vt:lpstr>
      <vt:lpstr>两个以上实体型之间的联系(续)</vt:lpstr>
      <vt:lpstr>四、单个实体型内的联系</vt:lpstr>
      <vt:lpstr>五、 概念模型的一种表示方法</vt:lpstr>
      <vt:lpstr>E-R图</vt:lpstr>
      <vt:lpstr>E-R图(续)</vt:lpstr>
      <vt:lpstr>联系的表示方法</vt:lpstr>
      <vt:lpstr>联系的表示方法示例</vt:lpstr>
      <vt:lpstr>联系的属性</vt:lpstr>
      <vt:lpstr>六、一个实例</vt:lpstr>
      <vt:lpstr>一个实例</vt:lpstr>
      <vt:lpstr>一个实例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一、信息世界中的基本概念</dc:title>
  <dc:creator>江西理工大学</dc:creator>
  <cp:lastModifiedBy>江西理工大学</cp:lastModifiedBy>
  <cp:revision>7</cp:revision>
  <dcterms:created xsi:type="dcterms:W3CDTF">2016-10-12T12:45:59Z</dcterms:created>
  <dcterms:modified xsi:type="dcterms:W3CDTF">2016-10-12T12:51:28Z</dcterms:modified>
</cp:coreProperties>
</file>