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260" r:id="rId2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64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2018/3/2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15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2018/3/2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77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mirrors.163.com/.help/centos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7504" y="4313226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尚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硅谷大数据研究院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683568" y="1923678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zh-CN" alt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大数据技术图解</a:t>
            </a:r>
            <a:endParaRPr lang="zh-CN" alt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47056" y="843558"/>
            <a:ext cx="7669360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C6A"/>
                </a:solidFill>
              </a:rPr>
              <a:t> /lib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系统开机所需要最基本的动态连接共享库，其作用类似于</a:t>
            </a:r>
            <a:r>
              <a:rPr lang="en-US" altLang="zh-CN" dirty="0">
                <a:solidFill>
                  <a:srgbClr val="007C6A"/>
                </a:solidFill>
              </a:rPr>
              <a:t>Windows</a:t>
            </a:r>
            <a:r>
              <a:rPr lang="zh-CN" altLang="en-US" dirty="0">
                <a:solidFill>
                  <a:srgbClr val="007C6A"/>
                </a:solidFill>
              </a:rPr>
              <a:t>里的</a:t>
            </a:r>
            <a:r>
              <a:rPr lang="en-US" altLang="zh-CN" dirty="0">
                <a:solidFill>
                  <a:srgbClr val="007C6A"/>
                </a:solidFill>
              </a:rPr>
              <a:t>DLL</a:t>
            </a:r>
            <a:r>
              <a:rPr lang="zh-CN" altLang="en-US" dirty="0">
                <a:solidFill>
                  <a:srgbClr val="007C6A"/>
                </a:solidFill>
              </a:rPr>
              <a:t>文件。几乎所有的应用程序都需要用到这些共享库。</a:t>
            </a:r>
            <a:endParaRPr lang="en-US" altLang="zh-CN" dirty="0">
              <a:solidFill>
                <a:srgbClr val="007C6A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7056" y="1982404"/>
            <a:ext cx="7813376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C6A"/>
                </a:solidFill>
              </a:rPr>
              <a:t> /</a:t>
            </a:r>
            <a:r>
              <a:rPr lang="en-US" altLang="zh-CN" dirty="0" err="1">
                <a:solidFill>
                  <a:srgbClr val="007C6A"/>
                </a:solidFill>
              </a:rPr>
              <a:t>lost+found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这个目录一般情况下是空的，当系统非法关机后，这里就存放了一些文件。</a:t>
            </a:r>
            <a:endParaRPr lang="en-US" altLang="zh-CN" dirty="0">
              <a:solidFill>
                <a:srgbClr val="007C6A"/>
              </a:solidFill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179512" y="463249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sz="1800" b="0" dirty="0" smtClean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目录</a:t>
            </a:r>
            <a:r>
              <a:rPr lang="zh-CN" altLang="en-US" sz="18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结构</a:t>
            </a:r>
          </a:p>
        </p:txBody>
      </p:sp>
      <p:sp>
        <p:nvSpPr>
          <p:cNvPr id="17" name="矩形 16"/>
          <p:cNvSpPr/>
          <p:nvPr/>
        </p:nvSpPr>
        <p:spPr>
          <a:xfrm>
            <a:off x="647056" y="3055364"/>
            <a:ext cx="7365504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 /</a:t>
            </a:r>
            <a:r>
              <a:rPr lang="en-US" altLang="zh-CN" dirty="0" err="1">
                <a:solidFill>
                  <a:srgbClr val="FF0000"/>
                </a:solidFill>
              </a:rPr>
              <a:t>etc</a:t>
            </a:r>
            <a:endParaRPr lang="en-US" altLang="zh-CN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所有的系统管理所需要的配置文件和子目录</a:t>
            </a:r>
            <a:endParaRPr lang="en-US" altLang="zh-CN" dirty="0">
              <a:solidFill>
                <a:srgbClr val="007C6A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47056" y="3847393"/>
            <a:ext cx="7924649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usr</a:t>
            </a:r>
            <a:endParaRPr lang="en-US" altLang="zh-CN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 这是一个非常重要的目录，用户的很多应用程序和文件都放在这个目录下，类似与</a:t>
            </a:r>
            <a:r>
              <a:rPr lang="en-US" altLang="zh-CN" dirty="0">
                <a:solidFill>
                  <a:srgbClr val="007C6A"/>
                </a:solidFill>
              </a:rPr>
              <a:t>windows</a:t>
            </a:r>
            <a:r>
              <a:rPr lang="zh-CN" altLang="en-US" dirty="0">
                <a:solidFill>
                  <a:srgbClr val="007C6A"/>
                </a:solidFill>
              </a:rPr>
              <a:t>下的</a:t>
            </a:r>
            <a:r>
              <a:rPr lang="en-US" altLang="zh-CN" dirty="0">
                <a:solidFill>
                  <a:srgbClr val="007C6A"/>
                </a:solidFill>
              </a:rPr>
              <a:t>program files</a:t>
            </a:r>
            <a:r>
              <a:rPr lang="zh-CN" altLang="en-US" dirty="0">
                <a:solidFill>
                  <a:srgbClr val="007C6A"/>
                </a:solidFill>
              </a:rPr>
              <a:t>目录。</a:t>
            </a:r>
            <a:endParaRPr lang="en-US" altLang="zh-CN" dirty="0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86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27458" y="2023210"/>
            <a:ext cx="8004982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7C6A"/>
                </a:solidFill>
              </a:rPr>
              <a:t> /</a:t>
            </a:r>
            <a:r>
              <a:rPr lang="en-US" altLang="zh-CN" sz="1600" dirty="0" err="1">
                <a:solidFill>
                  <a:srgbClr val="007C6A"/>
                </a:solidFill>
              </a:rPr>
              <a:t>proc</a:t>
            </a:r>
            <a:endParaRPr lang="en-US" altLang="zh-CN" sz="16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C6A"/>
                </a:solidFill>
              </a:rPr>
              <a:t>这个目录是一个虚拟的目录，它是系统内存的映射，我们可以通过直接访问这个目录来获取系统信息。</a:t>
            </a:r>
            <a:endParaRPr lang="en-US" altLang="zh-CN" sz="1600" dirty="0">
              <a:solidFill>
                <a:srgbClr val="007C6A"/>
              </a:solidFill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251520" y="474918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sz="1600" b="0" dirty="0" smtClean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目录</a:t>
            </a:r>
            <a:r>
              <a:rPr lang="zh-CN" altLang="en-US" sz="16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结构</a:t>
            </a:r>
          </a:p>
        </p:txBody>
      </p:sp>
      <p:sp>
        <p:nvSpPr>
          <p:cNvPr id="13" name="矩形 12"/>
          <p:cNvSpPr/>
          <p:nvPr/>
        </p:nvSpPr>
        <p:spPr>
          <a:xfrm>
            <a:off x="467544" y="915566"/>
            <a:ext cx="7992888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FF0000"/>
                </a:solidFill>
              </a:rPr>
              <a:t> /boot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C6A"/>
                </a:solidFill>
              </a:rPr>
              <a:t>这里存放的是启动</a:t>
            </a:r>
            <a:r>
              <a:rPr lang="en-US" altLang="zh-CN" sz="1600" dirty="0">
                <a:solidFill>
                  <a:srgbClr val="007C6A"/>
                </a:solidFill>
              </a:rPr>
              <a:t>Linux</a:t>
            </a:r>
            <a:r>
              <a:rPr lang="zh-CN" altLang="en-US" sz="1600" dirty="0">
                <a:solidFill>
                  <a:srgbClr val="007C6A"/>
                </a:solidFill>
              </a:rPr>
              <a:t>时使用的一些核心文件，包括一些连接文件以及镜像文件，自己的安装别放这里</a:t>
            </a:r>
            <a:endParaRPr lang="en-US" altLang="zh-CN" sz="1600" dirty="0">
              <a:solidFill>
                <a:srgbClr val="007C6A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7458" y="3063378"/>
            <a:ext cx="8496944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7C6A"/>
                </a:solidFill>
              </a:rPr>
              <a:t> /</a:t>
            </a:r>
            <a:r>
              <a:rPr lang="en-US" altLang="zh-CN" sz="1600" dirty="0" err="1">
                <a:solidFill>
                  <a:srgbClr val="007C6A"/>
                </a:solidFill>
              </a:rPr>
              <a:t>srv</a:t>
            </a:r>
            <a:endParaRPr lang="en-US" altLang="zh-CN" sz="16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7C6A"/>
                </a:solidFill>
              </a:rPr>
              <a:t>service</a:t>
            </a:r>
            <a:r>
              <a:rPr lang="zh-CN" altLang="en-US" sz="1600" dirty="0">
                <a:solidFill>
                  <a:srgbClr val="007C6A"/>
                </a:solidFill>
              </a:rPr>
              <a:t>缩写，该目录存放一些服务启动之后需要提取的数据。</a:t>
            </a:r>
            <a:endParaRPr lang="en-US" altLang="zh-CN" sz="1600" dirty="0">
              <a:solidFill>
                <a:srgbClr val="007C6A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7458" y="3895418"/>
            <a:ext cx="8196818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7C6A"/>
                </a:solidFill>
              </a:rPr>
              <a:t> /sys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C6A"/>
                </a:solidFill>
              </a:rPr>
              <a:t> 这是</a:t>
            </a:r>
            <a:r>
              <a:rPr lang="en-US" altLang="zh-CN" sz="1600" dirty="0">
                <a:solidFill>
                  <a:srgbClr val="007C6A"/>
                </a:solidFill>
              </a:rPr>
              <a:t>linux2.6</a:t>
            </a:r>
            <a:r>
              <a:rPr lang="zh-CN" altLang="en-US" sz="1600" dirty="0">
                <a:solidFill>
                  <a:srgbClr val="007C6A"/>
                </a:solidFill>
              </a:rPr>
              <a:t>内核的一个很大的变化。该目录下安装了</a:t>
            </a:r>
            <a:r>
              <a:rPr lang="en-US" altLang="zh-CN" sz="1600" dirty="0">
                <a:solidFill>
                  <a:srgbClr val="007C6A"/>
                </a:solidFill>
              </a:rPr>
              <a:t>2.6</a:t>
            </a:r>
            <a:r>
              <a:rPr lang="zh-CN" altLang="en-US" sz="1600" dirty="0">
                <a:solidFill>
                  <a:srgbClr val="007C6A"/>
                </a:solidFill>
              </a:rPr>
              <a:t>内核中新出现的一个文件系统 </a:t>
            </a:r>
            <a:r>
              <a:rPr lang="en-US" altLang="zh-CN" sz="1600" dirty="0" err="1">
                <a:solidFill>
                  <a:srgbClr val="007C6A"/>
                </a:solidFill>
              </a:rPr>
              <a:t>sysfs</a:t>
            </a:r>
            <a:r>
              <a:rPr lang="en-US" altLang="zh-CN" sz="1600" dirty="0">
                <a:solidFill>
                  <a:srgbClr val="007C6A"/>
                </a:solidFill>
              </a:rPr>
              <a:t> </a:t>
            </a:r>
            <a:r>
              <a:rPr lang="zh-CN" altLang="en-US" sz="1600" dirty="0">
                <a:solidFill>
                  <a:srgbClr val="007C6A"/>
                </a:solidFill>
              </a:rPr>
              <a:t>。</a:t>
            </a:r>
            <a:endParaRPr lang="en-US" altLang="zh-CN" sz="1600" dirty="0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80912" y="1865782"/>
            <a:ext cx="8455742" cy="702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FF0000"/>
                </a:solidFill>
              </a:rPr>
              <a:t> /</a:t>
            </a:r>
            <a:r>
              <a:rPr lang="en-US" altLang="zh-CN" sz="1600" dirty="0" err="1">
                <a:solidFill>
                  <a:srgbClr val="FF0000"/>
                </a:solidFill>
              </a:rPr>
              <a:t>dev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C6A"/>
                </a:solidFill>
              </a:rPr>
              <a:t>类似于</a:t>
            </a:r>
            <a:r>
              <a:rPr lang="en-US" altLang="zh-CN" sz="1600" dirty="0">
                <a:solidFill>
                  <a:srgbClr val="007C6A"/>
                </a:solidFill>
              </a:rPr>
              <a:t>windows</a:t>
            </a:r>
            <a:r>
              <a:rPr lang="zh-CN" altLang="en-US" sz="1600" dirty="0">
                <a:solidFill>
                  <a:srgbClr val="007C6A"/>
                </a:solidFill>
              </a:rPr>
              <a:t>的设备管理器，把所有的硬件用文件的形式存储。</a:t>
            </a:r>
            <a:endParaRPr lang="en-US" altLang="zh-CN" sz="1600" dirty="0">
              <a:solidFill>
                <a:srgbClr val="007C6A"/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51520" y="509765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sz="1600" b="0" dirty="0" smtClean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目录</a:t>
            </a:r>
            <a:r>
              <a:rPr lang="zh-CN" altLang="en-US" sz="16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结构</a:t>
            </a:r>
          </a:p>
        </p:txBody>
      </p:sp>
      <p:sp>
        <p:nvSpPr>
          <p:cNvPr id="14" name="矩形 13"/>
          <p:cNvSpPr/>
          <p:nvPr/>
        </p:nvSpPr>
        <p:spPr>
          <a:xfrm>
            <a:off x="467544" y="2727400"/>
            <a:ext cx="7365504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FF0000"/>
                </a:solidFill>
              </a:rPr>
              <a:t> /media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7C6A"/>
                </a:solidFill>
              </a:rPr>
              <a:t>linux</a:t>
            </a:r>
            <a:r>
              <a:rPr lang="zh-CN" altLang="en-US" sz="1600" dirty="0">
                <a:solidFill>
                  <a:srgbClr val="007C6A"/>
                </a:solidFill>
              </a:rPr>
              <a:t>系统会自动识别一些设备，例如</a:t>
            </a:r>
            <a:r>
              <a:rPr lang="en-US" altLang="zh-CN" sz="1600" dirty="0">
                <a:solidFill>
                  <a:srgbClr val="007C6A"/>
                </a:solidFill>
              </a:rPr>
              <a:t>U</a:t>
            </a:r>
            <a:r>
              <a:rPr lang="zh-CN" altLang="en-US" sz="1600" dirty="0">
                <a:solidFill>
                  <a:srgbClr val="007C6A"/>
                </a:solidFill>
              </a:rPr>
              <a:t>盘、光驱等等，当识别后，</a:t>
            </a:r>
            <a:r>
              <a:rPr lang="en-US" altLang="zh-CN" sz="1600" dirty="0">
                <a:solidFill>
                  <a:srgbClr val="007C6A"/>
                </a:solidFill>
              </a:rPr>
              <a:t>linux</a:t>
            </a:r>
            <a:r>
              <a:rPr lang="zh-CN" altLang="en-US" sz="1600" dirty="0">
                <a:solidFill>
                  <a:srgbClr val="007C6A"/>
                </a:solidFill>
              </a:rPr>
              <a:t>会把识别的设备挂载到这个目录下。</a:t>
            </a:r>
            <a:endParaRPr lang="en-US" altLang="zh-CN" sz="1600" dirty="0">
              <a:solidFill>
                <a:srgbClr val="007C6A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0912" y="3823410"/>
            <a:ext cx="8455742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7C6A"/>
                </a:solidFill>
              </a:rPr>
              <a:t> /</a:t>
            </a:r>
            <a:r>
              <a:rPr lang="en-US" altLang="zh-CN" sz="1600" dirty="0" err="1">
                <a:solidFill>
                  <a:srgbClr val="007C6A"/>
                </a:solidFill>
              </a:rPr>
              <a:t>mnt</a:t>
            </a:r>
            <a:endParaRPr lang="en-US" altLang="zh-CN" sz="16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C6A"/>
                </a:solidFill>
              </a:rPr>
              <a:t>系统提供该目录是为了让用户临时挂载别的文件系统的，我们可以将外部的存储挂载在</a:t>
            </a:r>
            <a:r>
              <a:rPr lang="en-US" altLang="zh-CN" sz="1600" dirty="0">
                <a:solidFill>
                  <a:srgbClr val="007C6A"/>
                </a:solidFill>
              </a:rPr>
              <a:t>/</a:t>
            </a:r>
            <a:r>
              <a:rPr lang="en-US" altLang="zh-CN" sz="1600" dirty="0" err="1">
                <a:solidFill>
                  <a:srgbClr val="007C6A"/>
                </a:solidFill>
              </a:rPr>
              <a:t>mnt</a:t>
            </a:r>
            <a:r>
              <a:rPr lang="en-US" altLang="zh-CN" sz="1600" dirty="0">
                <a:solidFill>
                  <a:srgbClr val="007C6A"/>
                </a:solidFill>
              </a:rPr>
              <a:t>/</a:t>
            </a:r>
            <a:r>
              <a:rPr lang="zh-CN" altLang="en-US" sz="1600" dirty="0">
                <a:solidFill>
                  <a:srgbClr val="007C6A"/>
                </a:solidFill>
              </a:rPr>
              <a:t>上，然后进入该目录就可以查看里的内容了。</a:t>
            </a:r>
            <a:endParaRPr lang="en-US" altLang="zh-CN" sz="1600" dirty="0">
              <a:solidFill>
                <a:srgbClr val="007C6A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0912" y="1059582"/>
            <a:ext cx="7365504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7C6A"/>
                </a:solidFill>
              </a:rPr>
              <a:t> /</a:t>
            </a:r>
            <a:r>
              <a:rPr lang="en-US" altLang="zh-CN" sz="1600" dirty="0" err="1">
                <a:solidFill>
                  <a:srgbClr val="007C6A"/>
                </a:solidFill>
              </a:rPr>
              <a:t>tmp</a:t>
            </a:r>
            <a:endParaRPr lang="en-US" altLang="zh-CN" sz="16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C6A"/>
                </a:solidFill>
              </a:rPr>
              <a:t>这个目录是用来存放一些临时文件的。</a:t>
            </a:r>
            <a:endParaRPr lang="en-US" altLang="zh-CN" sz="1600" dirty="0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54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5536" y="4143498"/>
            <a:ext cx="8496944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7C6A"/>
                </a:solidFill>
              </a:rPr>
              <a:t> /</a:t>
            </a:r>
            <a:r>
              <a:rPr lang="en-US" altLang="zh-CN" sz="1600" dirty="0" err="1">
                <a:solidFill>
                  <a:srgbClr val="007C6A"/>
                </a:solidFill>
              </a:rPr>
              <a:t>selinux</a:t>
            </a:r>
            <a:endParaRPr lang="en-US" altLang="zh-CN" sz="16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rgbClr val="007C6A"/>
                </a:solidFill>
              </a:rPr>
              <a:t>SELinux</a:t>
            </a:r>
            <a:r>
              <a:rPr lang="zh-CN" altLang="en-US" sz="1600" dirty="0">
                <a:solidFill>
                  <a:srgbClr val="007C6A"/>
                </a:solidFill>
              </a:rPr>
              <a:t>是一种安全子系统</a:t>
            </a:r>
            <a:r>
              <a:rPr lang="en-US" altLang="zh-CN" sz="1600" dirty="0">
                <a:solidFill>
                  <a:srgbClr val="007C6A"/>
                </a:solidFill>
              </a:rPr>
              <a:t>,</a:t>
            </a:r>
            <a:r>
              <a:rPr lang="zh-CN" altLang="en-US" sz="1600" dirty="0">
                <a:solidFill>
                  <a:srgbClr val="007C6A"/>
                </a:solidFill>
              </a:rPr>
              <a:t>它能控制程序只能访问特定文件。</a:t>
            </a:r>
            <a:endParaRPr lang="en-US" altLang="zh-CN" sz="1600" dirty="0">
              <a:solidFill>
                <a:srgbClr val="007C6A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5536" y="3031322"/>
            <a:ext cx="8455742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FF0000"/>
                </a:solidFill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</a:rPr>
              <a:t>var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C6A"/>
                </a:solidFill>
              </a:rPr>
              <a:t>这个目录中存放着在不断扩充着的东西，我们习惯将那些经常被修改的目录放在这个目录下。包括各种日志文件。</a:t>
            </a:r>
            <a:endParaRPr lang="en-US" altLang="zh-CN" sz="1600" dirty="0">
              <a:solidFill>
                <a:srgbClr val="007C6A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5536" y="987574"/>
            <a:ext cx="8496944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FF0000"/>
                </a:solidFill>
              </a:rPr>
              <a:t> /opt       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C6A"/>
                </a:solidFill>
              </a:rPr>
              <a:t>这是给主机额外安装软件所摆放的目录。比如你安装一个</a:t>
            </a:r>
            <a:r>
              <a:rPr lang="en-US" altLang="zh-CN" sz="1600" dirty="0">
                <a:solidFill>
                  <a:srgbClr val="007C6A"/>
                </a:solidFill>
              </a:rPr>
              <a:t>ORACLE</a:t>
            </a:r>
            <a:r>
              <a:rPr lang="zh-CN" altLang="en-US" sz="1600" dirty="0">
                <a:solidFill>
                  <a:srgbClr val="007C6A"/>
                </a:solidFill>
              </a:rPr>
              <a:t>数据库则就可以放到这个目录下。默认是空的。</a:t>
            </a:r>
            <a:endParaRPr lang="en-US" altLang="zh-CN" sz="1600" dirty="0">
              <a:solidFill>
                <a:srgbClr val="007C6A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2691" y="2199282"/>
            <a:ext cx="8633805" cy="702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FF0000"/>
                </a:solidFill>
              </a:rPr>
              <a:t> /</a:t>
            </a:r>
            <a:r>
              <a:rPr lang="en-US" altLang="zh-CN" sz="1600" dirty="0" err="1">
                <a:solidFill>
                  <a:srgbClr val="FF0000"/>
                </a:solidFill>
              </a:rPr>
              <a:t>usr</a:t>
            </a:r>
            <a:r>
              <a:rPr lang="en-US" altLang="zh-CN" sz="1600" dirty="0">
                <a:solidFill>
                  <a:srgbClr val="FF0000"/>
                </a:solidFill>
              </a:rPr>
              <a:t>/local 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C6A"/>
                </a:solidFill>
              </a:rPr>
              <a:t>这是另一个给主机额外安装软件所摆放的目录。一般是通过编译源码方式安装的程序。</a:t>
            </a:r>
            <a:endParaRPr lang="en-US" altLang="zh-CN" sz="1600" dirty="0">
              <a:solidFill>
                <a:srgbClr val="007C6A"/>
              </a:solidFill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251520" y="509765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sz="1600" b="0" dirty="0" smtClean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目录</a:t>
            </a:r>
            <a:r>
              <a:rPr lang="zh-CN" altLang="en-US" sz="16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val="62694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85900" y="1059582"/>
            <a:ext cx="7992888" cy="1900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7C6A"/>
                </a:solidFill>
              </a:rPr>
              <a:t>是什么</a:t>
            </a:r>
            <a:endParaRPr lang="en-US" altLang="zh-CN" sz="16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7C6A"/>
                </a:solidFill>
              </a:rPr>
              <a:t>Linux</a:t>
            </a:r>
            <a:r>
              <a:rPr lang="zh-CN" altLang="en-US" sz="1600" dirty="0">
                <a:solidFill>
                  <a:srgbClr val="007C6A"/>
                </a:solidFill>
              </a:rPr>
              <a:t>系统的命令行下的文本编辑器。</a:t>
            </a:r>
            <a:endParaRPr lang="en-US" altLang="zh-CN" sz="16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C6A"/>
                </a:solidFill>
              </a:rPr>
              <a:t>使用命令：</a:t>
            </a:r>
            <a:r>
              <a:rPr lang="en-US" altLang="zh-CN" sz="1600" dirty="0">
                <a:solidFill>
                  <a:srgbClr val="007C6A"/>
                </a:solidFill>
              </a:rPr>
              <a:t>vi </a:t>
            </a:r>
            <a:r>
              <a:rPr lang="en-US" altLang="zh-CN" sz="1600" dirty="0" err="1">
                <a:solidFill>
                  <a:srgbClr val="007C6A"/>
                </a:solidFill>
              </a:rPr>
              <a:t>xxxx.conf</a:t>
            </a:r>
            <a:r>
              <a:rPr lang="en-US" altLang="zh-CN" sz="1600" dirty="0">
                <a:solidFill>
                  <a:srgbClr val="007C6A"/>
                </a:solidFill>
              </a:rPr>
              <a:t>  </a:t>
            </a:r>
            <a:r>
              <a:rPr lang="zh-CN" altLang="en-US" sz="1600" dirty="0">
                <a:solidFill>
                  <a:srgbClr val="007C6A"/>
                </a:solidFill>
              </a:rPr>
              <a:t>或者</a:t>
            </a:r>
            <a:r>
              <a:rPr lang="en-US" altLang="zh-CN" sz="1600" dirty="0">
                <a:solidFill>
                  <a:srgbClr val="007C6A"/>
                </a:solidFill>
              </a:rPr>
              <a:t>vim  </a:t>
            </a:r>
            <a:r>
              <a:rPr lang="en-US" altLang="zh-CN" sz="1600" dirty="0" err="1">
                <a:solidFill>
                  <a:srgbClr val="007C6A"/>
                </a:solidFill>
              </a:rPr>
              <a:t>xxxx.conf</a:t>
            </a:r>
            <a:endParaRPr lang="en-US" altLang="zh-CN" sz="1600" dirty="0">
              <a:solidFill>
                <a:srgbClr val="007C6A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solidFill>
                <a:srgbClr val="007C6A"/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349188" y="483518"/>
            <a:ext cx="8229600" cy="490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dirty="0">
                <a:solidFill>
                  <a:srgbClr val="FF0000"/>
                </a:solidFill>
              </a:rPr>
              <a:t>vi</a:t>
            </a:r>
            <a:r>
              <a:rPr lang="zh-CN" altLang="en-US" sz="1600" dirty="0">
                <a:solidFill>
                  <a:srgbClr val="FF0000"/>
                </a:solidFill>
              </a:rPr>
              <a:t>和</a:t>
            </a:r>
            <a:r>
              <a:rPr lang="en-US" altLang="zh-CN" sz="1600" dirty="0">
                <a:solidFill>
                  <a:srgbClr val="FF0000"/>
                </a:solidFill>
              </a:rPr>
              <a:t>vim</a:t>
            </a:r>
            <a:r>
              <a:rPr lang="zh-CN" altLang="en-US" sz="1600" dirty="0">
                <a:solidFill>
                  <a:srgbClr val="FF0000"/>
                </a:solidFill>
              </a:rPr>
              <a:t>编辑器</a:t>
            </a:r>
          </a:p>
        </p:txBody>
      </p:sp>
    </p:spTree>
    <p:extLst>
      <p:ext uri="{BB962C8B-B14F-4D97-AF65-F5344CB8AC3E}">
        <p14:creationId xmlns:p14="http://schemas.microsoft.com/office/powerpoint/2010/main" val="161381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47614"/>
            <a:ext cx="5760640" cy="36004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860227"/>
            <a:ext cx="7272808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007C6A"/>
                </a:solidFill>
              </a:rPr>
              <a:t>武装起来的</a:t>
            </a:r>
            <a:r>
              <a:rPr lang="en-US" altLang="zh-CN" sz="1600">
                <a:solidFill>
                  <a:srgbClr val="007C6A"/>
                </a:solidFill>
              </a:rPr>
              <a:t>vim</a:t>
            </a:r>
            <a:endParaRPr lang="en-US" altLang="zh-CN" sz="1600" dirty="0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78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67544" y="1059582"/>
            <a:ext cx="6336704" cy="1527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1600" b="1">
                <a:solidFill>
                  <a:srgbClr val="007C6A"/>
                </a:solidFill>
              </a:rPr>
              <a:t>三种模式</a:t>
            </a:r>
            <a:endParaRPr lang="en-US" altLang="zh-CN" sz="1600" b="1">
              <a:solidFill>
                <a:srgbClr val="007C6A"/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007C6A"/>
                </a:solidFill>
              </a:rPr>
              <a:t>一般模式</a:t>
            </a:r>
            <a:endParaRPr lang="en-US" altLang="zh-CN" sz="160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007C6A"/>
                </a:solidFill>
              </a:rPr>
              <a:t>编辑模式</a:t>
            </a:r>
            <a:endParaRPr lang="en-US" altLang="zh-CN" sz="160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007C6A"/>
                </a:solidFill>
              </a:rPr>
              <a:t>命令模式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01425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1001798"/>
            <a:ext cx="79928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7C6A"/>
                </a:solidFill>
              </a:rPr>
              <a:t>打开文档的默认模式，主要负责查看，和一些基础的修剪。</a:t>
            </a:r>
            <a:r>
              <a:rPr lang="en-US" altLang="zh-CN" sz="1600" dirty="0">
                <a:solidFill>
                  <a:srgbClr val="007C6A"/>
                </a:solidFill>
              </a:rPr>
              <a:t> </a:t>
            </a:r>
            <a:endParaRPr lang="en-US" altLang="zh-CN" sz="1600" b="1" dirty="0">
              <a:solidFill>
                <a:srgbClr val="007C6A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043608" y="1563638"/>
          <a:ext cx="7128792" cy="32359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2043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244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>
                          <a:solidFill>
                            <a:srgbClr val="FF0000"/>
                          </a:solidFill>
                        </a:rPr>
                        <a:t>删除光标当前行，</a:t>
                      </a:r>
                      <a:r>
                        <a:rPr lang="en-US" altLang="zh-CN" sz="1600" b="1" kern="1200" dirty="0" err="1">
                          <a:solidFill>
                            <a:srgbClr val="FF0000"/>
                          </a:solidFill>
                        </a:rPr>
                        <a:t>dd</a:t>
                      </a:r>
                      <a:r>
                        <a:rPr lang="zh-CN" altLang="en-US" sz="1600" b="1" kern="1200" dirty="0">
                          <a:solidFill>
                            <a:srgbClr val="FF0000"/>
                          </a:solidFill>
                        </a:rPr>
                        <a:t>，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kern="1200" dirty="0"/>
                        <a:t>移动到行头，</a:t>
                      </a:r>
                      <a:r>
                        <a:rPr lang="en-US" altLang="zh-CN" sz="1600" b="0" kern="1200" dirty="0"/>
                        <a:t>shift+^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>
                          <a:solidFill>
                            <a:srgbClr val="FF0000"/>
                          </a:solidFill>
                        </a:rPr>
                        <a:t>删除</a:t>
                      </a:r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zh-CN" alt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行</a:t>
                      </a:r>
                      <a:r>
                        <a:rPr lang="zh-CN" altLang="en-US" sz="16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，  </a:t>
                      </a:r>
                      <a:r>
                        <a:rPr lang="en-US" altLang="zh-CN" sz="1600" b="1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dnd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/>
                        <a:t>移动到行尾，</a:t>
                      </a:r>
                      <a:r>
                        <a:rPr lang="en-US" altLang="zh-CN" sz="1600" kern="1200" dirty="0"/>
                        <a:t>shift+$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zh-CN" altLang="en-US" sz="1600" b="1" kern="1200" dirty="0">
                          <a:solidFill>
                            <a:srgbClr val="FF0000"/>
                          </a:solidFill>
                        </a:rPr>
                        <a:t>撤销上一步，</a:t>
                      </a:r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</a:rPr>
                        <a:t>u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>
                          <a:solidFill>
                            <a:srgbClr val="FF0000"/>
                          </a:solidFill>
                        </a:rPr>
                        <a:t>移动到页尾，</a:t>
                      </a:r>
                      <a:r>
                        <a:rPr lang="en-US" altLang="zh-CN" sz="1600" b="1" kern="1200" dirty="0" err="1">
                          <a:solidFill>
                            <a:srgbClr val="FF0000"/>
                          </a:solidFill>
                        </a:rPr>
                        <a:t>shift+g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kern="1200" dirty="0"/>
                        <a:t>复制光标当前行，</a:t>
                      </a:r>
                      <a:r>
                        <a:rPr lang="en-US" altLang="zh-CN" sz="1600" kern="1200" dirty="0" err="1"/>
                        <a:t>yy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/>
                        <a:t>移动到页头，数字</a:t>
                      </a:r>
                      <a:r>
                        <a:rPr lang="en-US" altLang="zh-CN" sz="1600" kern="1200" dirty="0"/>
                        <a:t>1+shift+g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kern="1200" dirty="0"/>
                        <a:t>粘贴，</a:t>
                      </a:r>
                      <a:r>
                        <a:rPr lang="en-US" altLang="zh-CN" sz="1600" kern="1200" dirty="0"/>
                        <a:t>p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/>
                        <a:t>移动到目标行，数字</a:t>
                      </a:r>
                      <a:r>
                        <a:rPr lang="en-US" altLang="zh-CN" sz="1600" kern="1200" dirty="0" err="1"/>
                        <a:t>N+shift+g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b="1" kern="1200" dirty="0">
                          <a:solidFill>
                            <a:srgbClr val="FF0000"/>
                          </a:solidFill>
                        </a:rPr>
                        <a:t>删除一个字母，</a:t>
                      </a:r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altLang="zh-CN" sz="1600" b="1" kern="1200" baseline="0" dirty="0">
                          <a:solidFill>
                            <a:srgbClr val="FF0000"/>
                          </a:solidFill>
                        </a:rPr>
                        <a:t> ,X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kern="1200" dirty="0"/>
                        <a:t>删除一个词，</a:t>
                      </a:r>
                      <a:r>
                        <a:rPr lang="en-US" altLang="zh-CN" sz="1600" kern="1200" dirty="0" err="1"/>
                        <a:t>dw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/>
                        <a:t>复制一个词，</a:t>
                      </a:r>
                      <a:r>
                        <a:rPr lang="en-US" altLang="zh-CN" sz="1600" kern="1200" dirty="0" err="1"/>
                        <a:t>yw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标题 1"/>
          <p:cNvSpPr txBox="1">
            <a:spLocks/>
          </p:cNvSpPr>
          <p:nvPr/>
        </p:nvSpPr>
        <p:spPr>
          <a:xfrm>
            <a:off x="539552" y="483518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vi</a:t>
            </a:r>
            <a:r>
              <a:rPr lang="zh-CN" altLang="en-US" sz="16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和</a:t>
            </a:r>
            <a:r>
              <a:rPr lang="en-US" altLang="zh-CN" sz="16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vim</a:t>
            </a:r>
            <a:r>
              <a:rPr lang="zh-CN" altLang="en-US" sz="16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编辑器</a:t>
            </a:r>
            <a:r>
              <a:rPr lang="en-US" altLang="zh-CN" sz="16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 --</a:t>
            </a:r>
            <a:r>
              <a:rPr lang="zh-CN" altLang="en-US" sz="16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一般模式</a:t>
            </a:r>
          </a:p>
        </p:txBody>
      </p:sp>
    </p:spTree>
    <p:extLst>
      <p:ext uri="{BB962C8B-B14F-4D97-AF65-F5344CB8AC3E}">
        <p14:creationId xmlns:p14="http://schemas.microsoft.com/office/powerpoint/2010/main" val="344104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699542"/>
            <a:ext cx="6697191" cy="431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302840" y="483518"/>
            <a:ext cx="8229600" cy="490066"/>
          </a:xfrm>
        </p:spPr>
        <p:txBody>
          <a:bodyPr>
            <a:normAutofit/>
          </a:bodyPr>
          <a:lstStyle/>
          <a:p>
            <a:r>
              <a:rPr lang="en-US" altLang="zh-CN" sz="16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vi</a:t>
            </a:r>
            <a:r>
              <a:rPr lang="zh-CN" altLang="en-US" sz="16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和</a:t>
            </a:r>
            <a:r>
              <a:rPr lang="en-US" altLang="zh-CN" sz="16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vim</a:t>
            </a:r>
            <a:r>
              <a:rPr lang="zh-CN" altLang="en-US" sz="16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编辑器</a:t>
            </a:r>
            <a:r>
              <a:rPr lang="en-US" altLang="zh-CN" sz="16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--</a:t>
            </a:r>
            <a:r>
              <a:rPr lang="zh-CN" altLang="en-US" sz="16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编辑模式</a:t>
            </a:r>
          </a:p>
        </p:txBody>
      </p:sp>
      <p:sp>
        <p:nvSpPr>
          <p:cNvPr id="7" name="矩形 6"/>
          <p:cNvSpPr/>
          <p:nvPr/>
        </p:nvSpPr>
        <p:spPr>
          <a:xfrm>
            <a:off x="683568" y="915566"/>
            <a:ext cx="7992888" cy="1618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7C6A"/>
                </a:solidFill>
              </a:rPr>
              <a:t>可以编写文字</a:t>
            </a:r>
            <a:endParaRPr lang="en-US" altLang="zh-CN" sz="1600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7C6A"/>
                </a:solidFill>
              </a:rPr>
              <a:t>要按下</a:t>
            </a:r>
            <a:r>
              <a:rPr lang="en-US" altLang="zh-CN" sz="1600" dirty="0">
                <a:solidFill>
                  <a:srgbClr val="007C6A"/>
                </a:solidFill>
              </a:rPr>
              <a:t>  </a:t>
            </a:r>
            <a:r>
              <a:rPr lang="en-US" altLang="zh-CN" sz="1600" dirty="0" err="1">
                <a:solidFill>
                  <a:srgbClr val="FF0000"/>
                </a:solidFill>
              </a:rPr>
              <a:t>i</a:t>
            </a:r>
            <a:r>
              <a:rPr lang="en-US" altLang="zh-CN" sz="1600" dirty="0">
                <a:solidFill>
                  <a:srgbClr val="FF0000"/>
                </a:solidFill>
              </a:rPr>
              <a:t> , a </a:t>
            </a:r>
            <a:r>
              <a:rPr lang="en-US" altLang="zh-CN" sz="1600" dirty="0">
                <a:solidFill>
                  <a:srgbClr val="007C6A"/>
                </a:solidFill>
              </a:rPr>
              <a:t>,</a:t>
            </a:r>
            <a:r>
              <a:rPr lang="en-US" altLang="zh-CN" sz="1600" dirty="0" err="1">
                <a:solidFill>
                  <a:srgbClr val="007C6A"/>
                </a:solidFill>
              </a:rPr>
              <a:t>o,R</a:t>
            </a:r>
            <a:r>
              <a:rPr lang="zh-CN" altLang="en-US" sz="1600" dirty="0">
                <a:solidFill>
                  <a:srgbClr val="007C6A"/>
                </a:solidFill>
              </a:rPr>
              <a:t>等字母后才能进入编辑模式</a:t>
            </a:r>
            <a:endParaRPr lang="en-US" altLang="zh-CN" sz="1600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7C6A"/>
                </a:solidFill>
              </a:rPr>
              <a:t>进入后左下角会有</a:t>
            </a:r>
            <a:r>
              <a:rPr lang="en-US" altLang="zh-CN" sz="1600" dirty="0">
                <a:solidFill>
                  <a:srgbClr val="007C6A"/>
                </a:solidFill>
              </a:rPr>
              <a:t>[insert]</a:t>
            </a:r>
            <a:r>
              <a:rPr lang="zh-CN" altLang="en-US" sz="1600" dirty="0">
                <a:solidFill>
                  <a:srgbClr val="007C6A"/>
                </a:solidFill>
              </a:rPr>
              <a:t>或</a:t>
            </a:r>
            <a:r>
              <a:rPr lang="en-US" altLang="zh-CN" sz="1600" dirty="0">
                <a:solidFill>
                  <a:srgbClr val="007C6A"/>
                </a:solidFill>
              </a:rPr>
              <a:t>[replace]</a:t>
            </a:r>
            <a:r>
              <a:rPr lang="zh-CN" altLang="en-US" sz="1600" dirty="0">
                <a:solidFill>
                  <a:srgbClr val="007C6A"/>
                </a:solidFill>
              </a:rPr>
              <a:t>的字样</a:t>
            </a:r>
            <a:endParaRPr lang="en-US" altLang="zh-CN" sz="1600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7C6A"/>
                </a:solidFill>
              </a:rPr>
              <a:t>按下</a:t>
            </a:r>
            <a:r>
              <a:rPr lang="en-US" altLang="zh-CN" sz="1600" dirty="0">
                <a:solidFill>
                  <a:srgbClr val="007C6A"/>
                </a:solidFill>
              </a:rPr>
              <a:t>[ESC]</a:t>
            </a:r>
            <a:r>
              <a:rPr lang="zh-CN" altLang="en-US" sz="1600" dirty="0">
                <a:solidFill>
                  <a:srgbClr val="007C6A"/>
                </a:solidFill>
              </a:rPr>
              <a:t>这个按键即可退出编辑模式</a:t>
            </a:r>
            <a:endParaRPr lang="en-US" altLang="zh-CN" sz="16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rgbClr val="007C6A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1140296" y="2355726"/>
          <a:ext cx="6096000" cy="2494280"/>
        </p:xfrm>
        <a:graphic>
          <a:graphicData uri="http://schemas.openxmlformats.org/drawingml/2006/table">
            <a:tbl>
              <a:tblPr firstRow="1" bandRow="1">
                <a:solidFill>
                  <a:srgbClr val="007C6A"/>
                </a:solidFill>
                <a:tableStyleId>{F5AB1C69-6EDB-4FF4-983F-18BD219EF322}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78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按键</a:t>
                      </a:r>
                    </a:p>
                  </a:txBody>
                  <a:tcPr>
                    <a:solidFill>
                      <a:srgbClr val="007C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效果</a:t>
                      </a:r>
                    </a:p>
                  </a:txBody>
                  <a:tcPr>
                    <a:solidFill>
                      <a:srgbClr val="007C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zh-CN" altLang="en-US" sz="1600" baseline="0" dirty="0"/>
                        <a:t>，</a:t>
                      </a:r>
                      <a:r>
                        <a:rPr lang="en-US" altLang="zh-CN" sz="1600" baseline="0" dirty="0"/>
                        <a:t>I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当前光标前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zh-CN" altLang="en-US" sz="1600" dirty="0"/>
                        <a:t>，</a:t>
                      </a:r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当前光标后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o</a:t>
                      </a:r>
                      <a:r>
                        <a:rPr lang="zh-CN" altLang="en-US" sz="1600" dirty="0"/>
                        <a:t>，</a:t>
                      </a:r>
                      <a:r>
                        <a:rPr lang="en-US" altLang="zh-CN" sz="1600" dirty="0"/>
                        <a:t>O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当前光标行的下一行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s,S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s:</a:t>
                      </a:r>
                      <a:r>
                        <a:rPr lang="zh-CN" altLang="en-US" sz="1600" dirty="0"/>
                        <a:t>删除当前字符并进入编辑</a:t>
                      </a:r>
                      <a:r>
                        <a:rPr lang="zh-CN" altLang="en-US" sz="1600" baseline="0" dirty="0"/>
                        <a:t> </a:t>
                      </a:r>
                      <a:endParaRPr lang="en-US" altLang="zh-CN" sz="1600" baseline="0" dirty="0"/>
                    </a:p>
                    <a:p>
                      <a:r>
                        <a:rPr lang="en-US" altLang="zh-CN" sz="1600" baseline="0" dirty="0"/>
                        <a:t>S:</a:t>
                      </a:r>
                      <a:r>
                        <a:rPr lang="zh-CN" altLang="en-US" sz="1600" baseline="0" dirty="0"/>
                        <a:t>删除整行并进入编辑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进入替换模式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25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899592" y="1607035"/>
            <a:ext cx="7474024" cy="4900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2200" kern="120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>
                <a:solidFill>
                  <a:srgbClr val="007C6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开源、稳定、漏洞少，靠谱公司都用它。</a:t>
            </a:r>
            <a:endParaRPr lang="en-US" altLang="zh-CN" sz="1800" dirty="0">
              <a:solidFill>
                <a:srgbClr val="007C6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899592" y="3147814"/>
            <a:ext cx="8229600" cy="4900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2200" kern="120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>
                <a:solidFill>
                  <a:srgbClr val="007C6A"/>
                </a:solidFill>
              </a:rPr>
              <a:t>Linux</a:t>
            </a:r>
            <a:r>
              <a:rPr lang="zh-CN" altLang="en-US" sz="1800" dirty="0">
                <a:solidFill>
                  <a:srgbClr val="007C6A"/>
                </a:solidFill>
              </a:rPr>
              <a:t>是一套免费使用和自由传播的类</a:t>
            </a:r>
            <a:r>
              <a:rPr lang="en-US" altLang="zh-CN" sz="1800" dirty="0">
                <a:solidFill>
                  <a:srgbClr val="007C6A"/>
                </a:solidFill>
              </a:rPr>
              <a:t>Unix</a:t>
            </a:r>
            <a:r>
              <a:rPr lang="zh-CN" altLang="en-US" sz="1800" dirty="0">
                <a:solidFill>
                  <a:srgbClr val="007C6A"/>
                </a:solidFill>
              </a:rPr>
              <a:t>操作系统。</a:t>
            </a:r>
            <a:endParaRPr lang="en-US" altLang="zh-CN" sz="1800" dirty="0">
              <a:solidFill>
                <a:srgbClr val="007C6A"/>
              </a:solidFill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395536" y="843558"/>
            <a:ext cx="8319796" cy="1013907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457200" indent="-457200" algn="l">
              <a:buFont typeface="Wingdings" pitchFamily="2" charset="2"/>
              <a:buChar char="Ø"/>
            </a:pPr>
            <a:r>
              <a:rPr lang="zh-CN" altLang="en-US" sz="1800" dirty="0">
                <a:solidFill>
                  <a:srgbClr val="007C6A"/>
                </a:solidFill>
                <a:latin typeface="+mn-ea"/>
                <a:ea typeface="+mn-ea"/>
              </a:rPr>
              <a:t>为什么要学</a:t>
            </a:r>
            <a:r>
              <a:rPr lang="en-US" altLang="zh-CN" sz="1800" dirty="0">
                <a:solidFill>
                  <a:srgbClr val="007C6A"/>
                </a:solidFill>
                <a:latin typeface="+mn-ea"/>
                <a:ea typeface="+mn-ea"/>
              </a:rPr>
              <a:t>Linux</a:t>
            </a: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395536" y="2336737"/>
            <a:ext cx="8319796" cy="1013907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457200" indent="-457200" algn="l">
              <a:buFont typeface="Wingdings" pitchFamily="2" charset="2"/>
              <a:buChar char="Ø"/>
            </a:pPr>
            <a:r>
              <a:rPr lang="en-US" altLang="zh-CN" sz="1800" dirty="0">
                <a:solidFill>
                  <a:srgbClr val="007C6A"/>
                </a:solidFill>
                <a:latin typeface="+mn-ea"/>
                <a:ea typeface="+mn-ea"/>
              </a:rPr>
              <a:t>Linux</a:t>
            </a:r>
            <a:r>
              <a:rPr lang="zh-CN" altLang="en-US" sz="1800" dirty="0">
                <a:solidFill>
                  <a:srgbClr val="007C6A"/>
                </a:solidFill>
                <a:latin typeface="+mn-ea"/>
                <a:ea typeface="+mn-ea"/>
              </a:rPr>
              <a:t>是什么</a:t>
            </a:r>
          </a:p>
        </p:txBody>
      </p:sp>
      <p:sp>
        <p:nvSpPr>
          <p:cNvPr id="20" name="标题 1"/>
          <p:cNvSpPr>
            <a:spLocks noGrp="1"/>
          </p:cNvSpPr>
          <p:nvPr>
            <p:ph type="title" idx="4294967295"/>
          </p:nvPr>
        </p:nvSpPr>
        <p:spPr>
          <a:xfrm>
            <a:off x="2699792" y="691293"/>
            <a:ext cx="3045024" cy="346930"/>
          </a:xfrm>
        </p:spPr>
        <p:txBody>
          <a:bodyPr>
            <a:noAutofit/>
          </a:bodyPr>
          <a:lstStyle/>
          <a:p>
            <a:r>
              <a:rPr lang="en-US" altLang="zh-CN" sz="18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</a:t>
            </a:r>
            <a:r>
              <a:rPr lang="zh-CN" altLang="en-US" sz="18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404872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6264" y="915566"/>
            <a:ext cx="7992888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7C6A"/>
                </a:solidFill>
              </a:rPr>
              <a:t>可以进行存盘、退出、显示行号、搜索、批量替换等操作。</a:t>
            </a:r>
            <a:endParaRPr lang="en-US" altLang="zh-CN" sz="1600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7C6A"/>
                </a:solidFill>
              </a:rPr>
              <a:t>要在一般模式下输入</a:t>
            </a:r>
            <a:r>
              <a:rPr lang="en-US" altLang="zh-CN" sz="1600" dirty="0">
                <a:solidFill>
                  <a:srgbClr val="007C6A"/>
                </a:solidFill>
              </a:rPr>
              <a:t>"</a:t>
            </a:r>
            <a:r>
              <a:rPr lang="zh-CN" altLang="en-US" sz="1600" dirty="0">
                <a:solidFill>
                  <a:srgbClr val="007C6A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/ </a:t>
            </a:r>
            <a:r>
              <a:rPr lang="en-US" altLang="zh-CN" sz="1600" dirty="0">
                <a:solidFill>
                  <a:srgbClr val="007C6A"/>
                </a:solidFill>
              </a:rPr>
              <a:t>"</a:t>
            </a:r>
            <a:r>
              <a:rPr lang="zh-CN" altLang="en-US" sz="1600" dirty="0">
                <a:solidFill>
                  <a:srgbClr val="007C6A"/>
                </a:solidFill>
              </a:rPr>
              <a:t>或</a:t>
            </a:r>
            <a:r>
              <a:rPr lang="zh-CN" altLang="en-US" sz="1600" b="1" dirty="0">
                <a:solidFill>
                  <a:srgbClr val="007C6A"/>
                </a:solidFill>
              </a:rPr>
              <a:t> </a:t>
            </a:r>
            <a:r>
              <a:rPr lang="en-US" altLang="zh-CN" sz="1600" b="1" dirty="0">
                <a:solidFill>
                  <a:srgbClr val="007C6A"/>
                </a:solidFill>
              </a:rPr>
              <a:t>" </a:t>
            </a:r>
            <a:r>
              <a:rPr lang="en-US" altLang="zh-CN" sz="1600" b="1" dirty="0">
                <a:solidFill>
                  <a:srgbClr val="FF0000"/>
                </a:solidFill>
              </a:rPr>
              <a:t>:</a:t>
            </a:r>
            <a:r>
              <a:rPr lang="en-US" altLang="zh-CN" sz="1600" b="1" dirty="0">
                <a:solidFill>
                  <a:srgbClr val="007C6A"/>
                </a:solidFill>
              </a:rPr>
              <a:t> "  </a:t>
            </a:r>
            <a:r>
              <a:rPr lang="zh-CN" altLang="en-US" sz="1600" dirty="0">
                <a:solidFill>
                  <a:srgbClr val="007C6A"/>
                </a:solidFill>
              </a:rPr>
              <a:t>可进入命令模式</a:t>
            </a:r>
            <a:endParaRPr lang="en-US" altLang="zh-CN" sz="1600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7C6A"/>
                </a:solidFill>
              </a:rPr>
              <a:t>进入后光标移至最下端</a:t>
            </a:r>
            <a:endParaRPr lang="en-US" altLang="zh-CN" sz="16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1187624" y="1995686"/>
          <a:ext cx="6096000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命令</a:t>
                      </a:r>
                    </a:p>
                  </a:txBody>
                  <a:tcPr>
                    <a:solidFill>
                      <a:srgbClr val="007C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含义</a:t>
                      </a:r>
                    </a:p>
                  </a:txBody>
                  <a:tcPr>
                    <a:solidFill>
                      <a:srgbClr val="007C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: w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保存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:</a:t>
                      </a:r>
                      <a:r>
                        <a:rPr lang="en-US" altLang="zh-CN" sz="1600" baseline="0" dirty="0"/>
                        <a:t> q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退出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:</a:t>
                      </a:r>
                      <a:r>
                        <a:rPr lang="en-US" altLang="zh-CN" sz="1600" baseline="0" dirty="0"/>
                        <a:t> !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强制执行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: %s/old</a:t>
                      </a:r>
                      <a:r>
                        <a:rPr lang="zh-CN" altLang="en-US" sz="1600" dirty="0"/>
                        <a:t>字符</a:t>
                      </a:r>
                      <a:r>
                        <a:rPr lang="en-US" altLang="zh-CN" sz="1600" dirty="0"/>
                        <a:t>/new</a:t>
                      </a:r>
                      <a:r>
                        <a:rPr lang="zh-CN" altLang="en-US" sz="1600" dirty="0"/>
                        <a:t>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批量替换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/</a:t>
                      </a:r>
                      <a:r>
                        <a:rPr lang="en-US" altLang="zh-CN" sz="1600" baseline="0" dirty="0"/>
                        <a:t> </a:t>
                      </a:r>
                      <a:r>
                        <a:rPr lang="zh-CN" altLang="en-US" sz="1600" baseline="0" dirty="0"/>
                        <a:t>要查找的词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aseline="0" dirty="0"/>
                        <a:t> n </a:t>
                      </a:r>
                      <a:r>
                        <a:rPr lang="zh-CN" altLang="en-US" sz="1600" baseline="0" dirty="0"/>
                        <a:t>查找下一个，</a:t>
                      </a:r>
                      <a:r>
                        <a:rPr lang="en-US" altLang="zh-CN" sz="1600" baseline="0" dirty="0"/>
                        <a:t>N </a:t>
                      </a:r>
                      <a:r>
                        <a:rPr lang="zh-CN" altLang="en-US" sz="1600" baseline="0" dirty="0"/>
                        <a:t>往上查找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aseline="0" dirty="0"/>
                        <a:t>N </a:t>
                      </a:r>
                      <a:r>
                        <a:rPr lang="zh-CN" altLang="en-US" sz="1600" baseline="0" dirty="0"/>
                        <a:t>查找下一个，</a:t>
                      </a:r>
                      <a:r>
                        <a:rPr lang="en-US" altLang="zh-CN" sz="1600" baseline="0" dirty="0"/>
                        <a:t>n </a:t>
                      </a:r>
                      <a:r>
                        <a:rPr lang="zh-CN" altLang="en-US" sz="1600" baseline="0" dirty="0"/>
                        <a:t>往上查找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:</a:t>
                      </a:r>
                      <a:r>
                        <a:rPr lang="en-US" altLang="zh-CN" sz="1600" baseline="0" dirty="0"/>
                        <a:t>set nu / :set </a:t>
                      </a:r>
                      <a:r>
                        <a:rPr lang="en-US" altLang="zh-CN" sz="1600" baseline="0" dirty="0" err="1"/>
                        <a:t>nonu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显示行号 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关闭行号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0" name="标题 1"/>
          <p:cNvSpPr txBox="1">
            <a:spLocks/>
          </p:cNvSpPr>
          <p:nvPr/>
        </p:nvSpPr>
        <p:spPr>
          <a:xfrm>
            <a:off x="539552" y="483518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vi</a:t>
            </a:r>
            <a:r>
              <a:rPr lang="zh-CN" altLang="en-US" sz="16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和</a:t>
            </a:r>
            <a:r>
              <a:rPr lang="en-US" altLang="zh-CN" sz="16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vim</a:t>
            </a:r>
            <a:r>
              <a:rPr lang="zh-CN" altLang="en-US" sz="16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编辑器</a:t>
            </a:r>
            <a:r>
              <a:rPr lang="en-US" altLang="zh-CN" sz="16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--</a:t>
            </a:r>
            <a:r>
              <a:rPr lang="zh-CN" altLang="en-US" sz="16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命令模式</a:t>
            </a:r>
          </a:p>
        </p:txBody>
      </p:sp>
    </p:spTree>
    <p:extLst>
      <p:ext uri="{BB962C8B-B14F-4D97-AF65-F5344CB8AC3E}">
        <p14:creationId xmlns:p14="http://schemas.microsoft.com/office/powerpoint/2010/main" val="295599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899592" y="800148"/>
            <a:ext cx="2421768" cy="307834"/>
          </a:xfrm>
        </p:spPr>
        <p:txBody>
          <a:bodyPr>
            <a:normAutofit fontScale="90000"/>
          </a:bodyPr>
          <a:lstStyle/>
          <a:p>
            <a:r>
              <a:rPr lang="zh-CN" altLang="en-US" sz="1600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三个模式之间的切换关系</a:t>
            </a:r>
          </a:p>
        </p:txBody>
      </p:sp>
      <p:sp>
        <p:nvSpPr>
          <p:cNvPr id="7" name="矩形 6"/>
          <p:cNvSpPr/>
          <p:nvPr/>
        </p:nvSpPr>
        <p:spPr>
          <a:xfrm>
            <a:off x="3563888" y="1851086"/>
            <a:ext cx="1404692" cy="325887"/>
          </a:xfrm>
          <a:prstGeom prst="rect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一般模式</a:t>
            </a:r>
          </a:p>
        </p:txBody>
      </p:sp>
      <p:sp>
        <p:nvSpPr>
          <p:cNvPr id="8" name="矩形 7"/>
          <p:cNvSpPr/>
          <p:nvPr/>
        </p:nvSpPr>
        <p:spPr>
          <a:xfrm>
            <a:off x="1325203" y="3597945"/>
            <a:ext cx="1119759" cy="368905"/>
          </a:xfrm>
          <a:prstGeom prst="rect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编辑模式</a:t>
            </a:r>
          </a:p>
        </p:txBody>
      </p:sp>
      <p:sp>
        <p:nvSpPr>
          <p:cNvPr id="11" name="矩形 10"/>
          <p:cNvSpPr/>
          <p:nvPr/>
        </p:nvSpPr>
        <p:spPr>
          <a:xfrm>
            <a:off x="5788774" y="3547749"/>
            <a:ext cx="1062558" cy="333408"/>
          </a:xfrm>
          <a:prstGeom prst="rect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命令模式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1691680" y="2176973"/>
            <a:ext cx="1822778" cy="1322049"/>
          </a:xfrm>
          <a:prstGeom prst="straightConnector1">
            <a:avLst/>
          </a:prstGeom>
          <a:ln w="7620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1" idx="0"/>
          </p:cNvCxnSpPr>
          <p:nvPr/>
        </p:nvCxnSpPr>
        <p:spPr>
          <a:xfrm flipH="1" flipV="1">
            <a:off x="4633149" y="2176973"/>
            <a:ext cx="1686904" cy="1370776"/>
          </a:xfrm>
          <a:prstGeom prst="straightConnector1">
            <a:avLst/>
          </a:prstGeom>
          <a:ln w="7620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3"/>
          </p:cNvCxnSpPr>
          <p:nvPr/>
        </p:nvCxnSpPr>
        <p:spPr>
          <a:xfrm>
            <a:off x="4968580" y="2014030"/>
            <a:ext cx="1882752" cy="1529057"/>
          </a:xfrm>
          <a:prstGeom prst="straightConnector1">
            <a:avLst/>
          </a:prstGeom>
          <a:ln w="7620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2160338" y="2213987"/>
            <a:ext cx="1842118" cy="1383958"/>
          </a:xfrm>
          <a:prstGeom prst="straightConnector1">
            <a:avLst/>
          </a:prstGeom>
          <a:ln w="7620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267744" y="1398291"/>
            <a:ext cx="1261292" cy="525387"/>
          </a:xfrm>
          <a:prstGeom prst="straightConnector1">
            <a:avLst/>
          </a:prstGeom>
          <a:ln w="7620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588145" y="1059583"/>
            <a:ext cx="2016224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7C6A"/>
                </a:solidFill>
              </a:rPr>
              <a:t>#vi xxx</a:t>
            </a:r>
          </a:p>
        </p:txBody>
      </p:sp>
      <p:sp>
        <p:nvSpPr>
          <p:cNvPr id="18" name="矩形 17"/>
          <p:cNvSpPr/>
          <p:nvPr/>
        </p:nvSpPr>
        <p:spPr>
          <a:xfrm>
            <a:off x="1392996" y="2749887"/>
            <a:ext cx="874748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i="1" dirty="0" err="1">
                <a:solidFill>
                  <a:srgbClr val="007C6A"/>
                </a:solidFill>
              </a:rPr>
              <a:t>i</a:t>
            </a:r>
            <a:r>
              <a:rPr lang="en-US" altLang="zh-CN" sz="1600" i="1" dirty="0">
                <a:solidFill>
                  <a:srgbClr val="007C6A"/>
                </a:solidFill>
              </a:rPr>
              <a:t> </a:t>
            </a:r>
            <a:r>
              <a:rPr lang="zh-CN" altLang="en-US" sz="1600" i="1" dirty="0">
                <a:solidFill>
                  <a:srgbClr val="007C6A"/>
                </a:solidFill>
              </a:rPr>
              <a:t>或者</a:t>
            </a:r>
            <a:r>
              <a:rPr lang="en-US" altLang="zh-CN" sz="1600" i="1" dirty="0">
                <a:solidFill>
                  <a:srgbClr val="007C6A"/>
                </a:solidFill>
              </a:rPr>
              <a:t>a</a:t>
            </a:r>
          </a:p>
        </p:txBody>
      </p:sp>
      <p:sp>
        <p:nvSpPr>
          <p:cNvPr id="19" name="矩形 18"/>
          <p:cNvSpPr/>
          <p:nvPr/>
        </p:nvSpPr>
        <p:spPr>
          <a:xfrm>
            <a:off x="4981279" y="2733570"/>
            <a:ext cx="576064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7C6A"/>
                </a:solidFill>
              </a:rPr>
              <a:t>ESC</a:t>
            </a:r>
          </a:p>
        </p:txBody>
      </p:sp>
      <p:sp>
        <p:nvSpPr>
          <p:cNvPr id="20" name="矩形 19"/>
          <p:cNvSpPr/>
          <p:nvPr/>
        </p:nvSpPr>
        <p:spPr>
          <a:xfrm>
            <a:off x="3160129" y="2749887"/>
            <a:ext cx="506896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7C6A"/>
                </a:solidFill>
              </a:rPr>
              <a:t>ESC</a:t>
            </a:r>
          </a:p>
        </p:txBody>
      </p:sp>
      <p:sp>
        <p:nvSpPr>
          <p:cNvPr id="21" name="矩形 20"/>
          <p:cNvSpPr/>
          <p:nvPr/>
        </p:nvSpPr>
        <p:spPr>
          <a:xfrm>
            <a:off x="6314693" y="2693384"/>
            <a:ext cx="1022734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7C6A"/>
                </a:solidFill>
              </a:rPr>
              <a:t>: </a:t>
            </a:r>
            <a:r>
              <a:rPr lang="zh-CN" altLang="en-US" sz="1600" dirty="0">
                <a:solidFill>
                  <a:srgbClr val="007C6A"/>
                </a:solidFill>
              </a:rPr>
              <a:t> 或者</a:t>
            </a:r>
            <a:r>
              <a:rPr lang="en-US" altLang="zh-CN" sz="1600" dirty="0">
                <a:solidFill>
                  <a:srgbClr val="007C6A"/>
                </a:solidFill>
              </a:rPr>
              <a:t>/</a:t>
            </a: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6314693" y="3940588"/>
            <a:ext cx="681070" cy="575378"/>
          </a:xfrm>
          <a:prstGeom prst="straightConnector1">
            <a:avLst/>
          </a:prstGeom>
          <a:ln w="7620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093448" y="4371950"/>
            <a:ext cx="1152128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7C6A"/>
                </a:solidFill>
              </a:rPr>
              <a:t>:</a:t>
            </a:r>
            <a:r>
              <a:rPr lang="en-US" altLang="zh-CN" sz="1600" dirty="0" err="1">
                <a:solidFill>
                  <a:srgbClr val="007C6A"/>
                </a:solidFill>
              </a:rPr>
              <a:t>wq</a:t>
            </a:r>
            <a:r>
              <a:rPr lang="en-US" altLang="zh-CN" sz="1600" dirty="0">
                <a:solidFill>
                  <a:srgbClr val="007C6A"/>
                </a:solidFill>
              </a:rPr>
              <a:t>  :q   :q!</a:t>
            </a:r>
          </a:p>
        </p:txBody>
      </p:sp>
      <p:sp>
        <p:nvSpPr>
          <p:cNvPr id="24" name="矩形 23"/>
          <p:cNvSpPr/>
          <p:nvPr/>
        </p:nvSpPr>
        <p:spPr>
          <a:xfrm>
            <a:off x="1047395" y="1059582"/>
            <a:ext cx="2016224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7C6A"/>
                </a:solidFill>
              </a:rPr>
              <a:t>在命令行下</a:t>
            </a:r>
            <a:endParaRPr lang="en-US" altLang="zh-CN" sz="1600" dirty="0">
              <a:solidFill>
                <a:srgbClr val="007C6A"/>
              </a:solidFill>
            </a:endParaRPr>
          </a:p>
        </p:txBody>
      </p:sp>
      <p:sp>
        <p:nvSpPr>
          <p:cNvPr id="25" name="标题 1"/>
          <p:cNvSpPr txBox="1">
            <a:spLocks/>
          </p:cNvSpPr>
          <p:nvPr/>
        </p:nvSpPr>
        <p:spPr>
          <a:xfrm>
            <a:off x="179512" y="455334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vi</a:t>
            </a:r>
            <a:r>
              <a:rPr lang="zh-CN" altLang="en-US" sz="16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和</a:t>
            </a:r>
            <a:r>
              <a:rPr lang="en-US" altLang="zh-CN" sz="16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vim</a:t>
            </a:r>
            <a:r>
              <a:rPr lang="zh-CN" altLang="en-US" sz="16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编辑器</a:t>
            </a:r>
            <a:r>
              <a:rPr lang="en-US" altLang="zh-CN" sz="16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 </a:t>
            </a:r>
            <a:endParaRPr lang="zh-CN" altLang="en-US" sz="1600" b="0" dirty="0">
              <a:solidFill>
                <a:srgbClr val="FF0000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94107" y="4417394"/>
            <a:ext cx="1284141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7C6A"/>
                </a:solidFill>
              </a:rPr>
              <a:t>在命令行下</a:t>
            </a:r>
            <a:endParaRPr lang="en-US" altLang="zh-CN" sz="1600" dirty="0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65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>
            <a:spLocks noGrp="1"/>
          </p:cNvSpPr>
          <p:nvPr>
            <p:ph type="title" idx="4294967295"/>
          </p:nvPr>
        </p:nvSpPr>
        <p:spPr>
          <a:xfrm>
            <a:off x="6012160" y="514374"/>
            <a:ext cx="1519785" cy="490066"/>
          </a:xfrm>
        </p:spPr>
        <p:txBody>
          <a:bodyPr>
            <a:normAutofit/>
          </a:bodyPr>
          <a:lstStyle/>
          <a:p>
            <a:r>
              <a:rPr lang="en-US" altLang="zh-CN" sz="16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--</a:t>
            </a:r>
            <a:r>
              <a:rPr lang="zh-CN" altLang="en-US" sz="16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磁盘分区类 </a:t>
            </a:r>
          </a:p>
        </p:txBody>
      </p:sp>
      <p:sp>
        <p:nvSpPr>
          <p:cNvPr id="28" name="矩形 27"/>
          <p:cNvSpPr/>
          <p:nvPr/>
        </p:nvSpPr>
        <p:spPr>
          <a:xfrm>
            <a:off x="675387" y="1038092"/>
            <a:ext cx="7365504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7C6A"/>
                </a:solidFill>
              </a:rPr>
              <a:t> </a:t>
            </a:r>
            <a:r>
              <a:rPr lang="zh-CN" altLang="en-US" sz="1600" dirty="0">
                <a:solidFill>
                  <a:srgbClr val="007C6A"/>
                </a:solidFill>
              </a:rPr>
              <a:t>分区</a:t>
            </a:r>
            <a:endParaRPr lang="en-US" altLang="zh-CN" sz="16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7C6A"/>
                </a:solidFill>
              </a:rPr>
              <a:t>windows</a:t>
            </a:r>
            <a:r>
              <a:rPr lang="zh-CN" altLang="en-US" sz="1600" dirty="0">
                <a:solidFill>
                  <a:srgbClr val="007C6A"/>
                </a:solidFill>
              </a:rPr>
              <a:t>下的磁盘分区</a:t>
            </a:r>
            <a:endParaRPr lang="en-US" altLang="zh-CN" sz="1600" dirty="0">
              <a:solidFill>
                <a:srgbClr val="007C6A"/>
              </a:solidFill>
            </a:endParaRPr>
          </a:p>
        </p:txBody>
      </p:sp>
      <p:sp>
        <p:nvSpPr>
          <p:cNvPr id="29" name="标题 1"/>
          <p:cNvSpPr txBox="1">
            <a:spLocks/>
          </p:cNvSpPr>
          <p:nvPr/>
        </p:nvSpPr>
        <p:spPr>
          <a:xfrm>
            <a:off x="33198" y="506352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sz="16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常用命令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164046" y="3557842"/>
            <a:ext cx="6813776" cy="1239311"/>
            <a:chOff x="1364872" y="2100677"/>
            <a:chExt cx="7772400" cy="1414763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4872" y="2100677"/>
              <a:ext cx="7772400" cy="1152524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1479" y="3286840"/>
              <a:ext cx="3228975" cy="228600"/>
            </a:xfrm>
            <a:prstGeom prst="rect">
              <a:avLst/>
            </a:prstGeom>
          </p:spPr>
        </p:pic>
      </p:grpSp>
      <p:sp>
        <p:nvSpPr>
          <p:cNvPr id="33" name="矩形 32"/>
          <p:cNvSpPr/>
          <p:nvPr/>
        </p:nvSpPr>
        <p:spPr>
          <a:xfrm>
            <a:off x="1115616" y="1779662"/>
            <a:ext cx="7742030" cy="1455391"/>
          </a:xfrm>
          <a:prstGeom prst="rect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4" name="圆角矩形 33"/>
          <p:cNvSpPr/>
          <p:nvPr/>
        </p:nvSpPr>
        <p:spPr>
          <a:xfrm>
            <a:off x="1278715" y="1850370"/>
            <a:ext cx="1394257" cy="959996"/>
          </a:xfrm>
          <a:prstGeom prst="roundRect">
            <a:avLst/>
          </a:prstGeom>
          <a:solidFill>
            <a:srgbClr val="FA9D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主分区</a:t>
            </a:r>
            <a:endParaRPr lang="en-US" altLang="zh-CN" sz="1600" dirty="0"/>
          </a:p>
          <a:p>
            <a:pPr algn="ctr"/>
            <a:r>
              <a:rPr lang="en-US" altLang="zh-CN" sz="1600" dirty="0"/>
              <a:t>Primary partition</a:t>
            </a:r>
            <a:endParaRPr lang="zh-CN" altLang="en-US" sz="1600" dirty="0"/>
          </a:p>
        </p:txBody>
      </p:sp>
      <p:sp>
        <p:nvSpPr>
          <p:cNvPr id="35" name="圆角矩形 34"/>
          <p:cNvSpPr/>
          <p:nvPr/>
        </p:nvSpPr>
        <p:spPr>
          <a:xfrm>
            <a:off x="2861484" y="1845231"/>
            <a:ext cx="5675061" cy="9599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6" name="矩形 35"/>
          <p:cNvSpPr/>
          <p:nvPr/>
        </p:nvSpPr>
        <p:spPr>
          <a:xfrm>
            <a:off x="4792269" y="1877623"/>
            <a:ext cx="1470362" cy="49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逻辑分区</a:t>
            </a:r>
            <a:endParaRPr lang="en-US" altLang="zh-CN" sz="1600" dirty="0"/>
          </a:p>
          <a:p>
            <a:pPr algn="ctr"/>
            <a:r>
              <a:rPr lang="en-US" altLang="zh-CN" sz="1600" dirty="0"/>
              <a:t>Logical </a:t>
            </a:r>
            <a:endParaRPr lang="zh-CN" altLang="en-US" sz="1600" dirty="0"/>
          </a:p>
        </p:txBody>
      </p:sp>
      <p:sp>
        <p:nvSpPr>
          <p:cNvPr id="37" name="矩形 36"/>
          <p:cNvSpPr/>
          <p:nvPr/>
        </p:nvSpPr>
        <p:spPr>
          <a:xfrm>
            <a:off x="6694288" y="1885113"/>
            <a:ext cx="1500153" cy="485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逻辑分区</a:t>
            </a:r>
            <a:endParaRPr lang="en-US" altLang="zh-CN" sz="1600" dirty="0"/>
          </a:p>
          <a:p>
            <a:pPr algn="ctr"/>
            <a:r>
              <a:rPr lang="en-US" altLang="zh-CN" sz="1600" dirty="0"/>
              <a:t>Logical</a:t>
            </a:r>
            <a:endParaRPr lang="zh-CN" altLang="en-US" sz="1600" dirty="0"/>
          </a:p>
        </p:txBody>
      </p:sp>
      <p:sp>
        <p:nvSpPr>
          <p:cNvPr id="38" name="文本框 37"/>
          <p:cNvSpPr txBox="1"/>
          <p:nvPr/>
        </p:nvSpPr>
        <p:spPr>
          <a:xfrm>
            <a:off x="4932040" y="2504071"/>
            <a:ext cx="3391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扩展分区</a:t>
            </a:r>
            <a:r>
              <a:rPr lang="en-US" altLang="zh-CN" sz="1600" dirty="0">
                <a:solidFill>
                  <a:schemeClr val="bg1"/>
                </a:solidFill>
              </a:rPr>
              <a:t>(extended partition)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276026" y="2928066"/>
            <a:ext cx="703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Disk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87823" y="1885113"/>
            <a:ext cx="1374333" cy="485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逻辑分区</a:t>
            </a:r>
            <a:endParaRPr lang="en-US" altLang="zh-CN" sz="1600" dirty="0"/>
          </a:p>
          <a:p>
            <a:pPr algn="ctr"/>
            <a:r>
              <a:rPr lang="en-US" altLang="zh-CN" sz="1600" dirty="0"/>
              <a:t>Logical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2875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16265" y="898287"/>
            <a:ext cx="736550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rgbClr val="007C6A"/>
                </a:solidFill>
              </a:rPr>
              <a:t> </a:t>
            </a:r>
            <a:r>
              <a:rPr lang="zh-CN" altLang="en-US" sz="1600" b="1" dirty="0">
                <a:solidFill>
                  <a:srgbClr val="007C6A"/>
                </a:solidFill>
              </a:rPr>
              <a:t>运行级别</a:t>
            </a:r>
            <a:r>
              <a:rPr lang="en-US" altLang="zh-CN" sz="1600" b="1" dirty="0">
                <a:solidFill>
                  <a:srgbClr val="007C6A"/>
                </a:solidFill>
              </a:rPr>
              <a:t>(</a:t>
            </a:r>
            <a:r>
              <a:rPr lang="en-US" altLang="zh-CN" sz="1600" dirty="0" err="1">
                <a:solidFill>
                  <a:srgbClr val="007C6A"/>
                </a:solidFill>
              </a:rPr>
              <a:t>runlevel</a:t>
            </a:r>
            <a:r>
              <a:rPr lang="en-US" altLang="zh-CN" sz="1600" b="1" dirty="0">
                <a:solidFill>
                  <a:srgbClr val="007C6A"/>
                </a:solidFill>
              </a:rPr>
              <a:t>)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007C6A"/>
              </a:solidFill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5616657" y="599095"/>
            <a:ext cx="1290689" cy="309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--</a:t>
            </a:r>
            <a:r>
              <a:rPr lang="zh-CN" altLang="en-US" sz="16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进程类</a:t>
            </a: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3604975" y="507072"/>
            <a:ext cx="1816173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sz="16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常用命令</a:t>
            </a:r>
          </a:p>
        </p:txBody>
      </p:sp>
      <p:sp>
        <p:nvSpPr>
          <p:cNvPr id="19" name="矩形 18"/>
          <p:cNvSpPr/>
          <p:nvPr/>
        </p:nvSpPr>
        <p:spPr>
          <a:xfrm>
            <a:off x="818756" y="2000200"/>
            <a:ext cx="778818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i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查看默认级别：  </a:t>
            </a:r>
            <a:r>
              <a:rPr lang="en-US" altLang="zh-CN" sz="1600" b="1" i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vi /</a:t>
            </a:r>
            <a:r>
              <a:rPr lang="en-US" altLang="zh-CN" sz="1600" b="1" i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etc</a:t>
            </a:r>
            <a:r>
              <a:rPr lang="en-US" altLang="zh-CN" sz="1600" b="1" i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600" b="1" i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inittab</a:t>
            </a:r>
            <a:endParaRPr lang="zh-CN" altLang="en-US" sz="1600" b="1" i="1" dirty="0">
              <a:solidFill>
                <a:srgbClr val="007C6A"/>
              </a:solidFill>
            </a:endParaRPr>
          </a:p>
          <a:p>
            <a:r>
              <a:rPr lang="zh-CN" altLang="en-US" sz="16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系统有</a:t>
            </a:r>
            <a:r>
              <a:rPr lang="en-US" altLang="zh-CN" sz="16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运行级别</a:t>
            </a:r>
            <a:r>
              <a:rPr lang="en-US" altLang="zh-CN" sz="16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runlevel</a:t>
            </a:r>
            <a:r>
              <a:rPr lang="en-US" altLang="zh-CN" sz="16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常用的是级别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</a:rPr>
              <a:t>运行级别</a:t>
            </a:r>
            <a:r>
              <a:rPr lang="en-US" altLang="zh-CN" sz="16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系统停机状态，系统默认运行级别不能设为</a:t>
            </a:r>
            <a:r>
              <a:rPr lang="en-US" altLang="zh-CN" sz="16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，否则不能正常启动</a:t>
            </a:r>
            <a:endParaRPr lang="zh-CN" altLang="en-US" sz="16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</a:rPr>
              <a:t>运行级别</a:t>
            </a:r>
            <a:r>
              <a:rPr lang="en-US" altLang="zh-CN" sz="16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单用户工作状态，</a:t>
            </a:r>
            <a:r>
              <a:rPr lang="en-US" altLang="zh-CN" sz="16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权限，用于系统维护，禁止远程登陆</a:t>
            </a:r>
            <a:endParaRPr lang="zh-CN" altLang="en-US" sz="16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</a:rPr>
              <a:t>运行级别</a:t>
            </a:r>
            <a:r>
              <a:rPr lang="en-US" altLang="zh-CN" sz="16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多用户状态</a:t>
            </a:r>
            <a:r>
              <a:rPr lang="en-US" altLang="zh-CN" sz="16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没有</a:t>
            </a:r>
            <a:r>
              <a:rPr lang="en-US" altLang="zh-CN" sz="16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NFS)</a:t>
            </a:r>
            <a:r>
              <a:rPr lang="zh-CN" altLang="en-US" sz="16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，不支持网络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</a:rPr>
              <a:t>运行级别</a:t>
            </a:r>
            <a:r>
              <a:rPr lang="en-US" altLang="zh-CN" sz="16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完全的多用户状态</a:t>
            </a:r>
            <a:r>
              <a:rPr lang="en-US" altLang="zh-CN" sz="16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有</a:t>
            </a:r>
            <a:r>
              <a:rPr lang="en-US" altLang="zh-CN" sz="16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NFS)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，登陆后进入控制台命令行模式</a:t>
            </a:r>
            <a:endParaRPr lang="zh-CN" altLang="en-US" sz="16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</a:rPr>
              <a:t>运行级别</a:t>
            </a:r>
            <a:r>
              <a:rPr lang="en-US" altLang="zh-CN" sz="16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系统未使用，保留</a:t>
            </a:r>
            <a:endParaRPr lang="zh-CN" altLang="en-US" sz="16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</a:rPr>
              <a:t>运行级别</a:t>
            </a:r>
            <a:r>
              <a:rPr lang="en-US" altLang="zh-CN" sz="16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X11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控制台，登陆后进入图形</a:t>
            </a:r>
            <a:r>
              <a:rPr lang="en-US" altLang="zh-CN" sz="16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模式</a:t>
            </a:r>
            <a:endParaRPr lang="zh-CN" altLang="en-US" sz="16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</a:rPr>
              <a:t>运行级别</a:t>
            </a:r>
            <a:r>
              <a:rPr lang="en-US" altLang="zh-CN" sz="16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系统正常关闭并重启，默认运行级别不能设为</a:t>
            </a:r>
            <a:r>
              <a:rPr lang="en-US" altLang="zh-CN" sz="16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，否则不能正常启动</a:t>
            </a:r>
            <a:endParaRPr lang="en-US" altLang="zh-CN" sz="16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3528" y="1275606"/>
            <a:ext cx="720080" cy="439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开机</a:t>
            </a:r>
          </a:p>
        </p:txBody>
      </p:sp>
      <p:sp>
        <p:nvSpPr>
          <p:cNvPr id="21" name="矩形 20"/>
          <p:cNvSpPr/>
          <p:nvPr/>
        </p:nvSpPr>
        <p:spPr>
          <a:xfrm>
            <a:off x="1619672" y="1275606"/>
            <a:ext cx="648072" cy="439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BIOS</a:t>
            </a:r>
            <a:endParaRPr lang="zh-CN" alt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2817789" y="1275606"/>
            <a:ext cx="674091" cy="439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/boot</a:t>
            </a:r>
            <a:endParaRPr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3999104" y="1282645"/>
            <a:ext cx="860928" cy="439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init</a:t>
            </a:r>
            <a:r>
              <a:rPr lang="zh-CN" altLang="en-US" sz="1600" dirty="0"/>
              <a:t>进程</a:t>
            </a:r>
          </a:p>
        </p:txBody>
      </p:sp>
      <p:sp>
        <p:nvSpPr>
          <p:cNvPr id="24" name="矩形 23"/>
          <p:cNvSpPr/>
          <p:nvPr/>
        </p:nvSpPr>
        <p:spPr>
          <a:xfrm>
            <a:off x="5332834" y="1282645"/>
            <a:ext cx="1039366" cy="439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运行级别</a:t>
            </a:r>
          </a:p>
        </p:txBody>
      </p:sp>
      <p:sp>
        <p:nvSpPr>
          <p:cNvPr id="25" name="矩形 24"/>
          <p:cNvSpPr/>
          <p:nvPr/>
        </p:nvSpPr>
        <p:spPr>
          <a:xfrm>
            <a:off x="6973242" y="1280338"/>
            <a:ext cx="1847230" cy="439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运行级对应的服务</a:t>
            </a:r>
          </a:p>
        </p:txBody>
      </p:sp>
      <p:sp>
        <p:nvSpPr>
          <p:cNvPr id="26" name="右箭头 25"/>
          <p:cNvSpPr/>
          <p:nvPr/>
        </p:nvSpPr>
        <p:spPr>
          <a:xfrm>
            <a:off x="1230534" y="1345746"/>
            <a:ext cx="245122" cy="283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1" name="右箭头 40"/>
          <p:cNvSpPr/>
          <p:nvPr/>
        </p:nvSpPr>
        <p:spPr>
          <a:xfrm>
            <a:off x="2454670" y="1360599"/>
            <a:ext cx="245122" cy="283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2" name="右箭头 41"/>
          <p:cNvSpPr/>
          <p:nvPr/>
        </p:nvSpPr>
        <p:spPr>
          <a:xfrm>
            <a:off x="3606798" y="1375553"/>
            <a:ext cx="245122" cy="283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3" name="右箭头 42"/>
          <p:cNvSpPr/>
          <p:nvPr/>
        </p:nvSpPr>
        <p:spPr>
          <a:xfrm>
            <a:off x="4974950" y="1353560"/>
            <a:ext cx="245122" cy="283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4" name="右箭头 43"/>
          <p:cNvSpPr/>
          <p:nvPr/>
        </p:nvSpPr>
        <p:spPr>
          <a:xfrm>
            <a:off x="6516216" y="1353560"/>
            <a:ext cx="331740" cy="271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87525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磁盘 3"/>
          <p:cNvSpPr/>
          <p:nvPr/>
        </p:nvSpPr>
        <p:spPr>
          <a:xfrm>
            <a:off x="539552" y="2840618"/>
            <a:ext cx="1080120" cy="151216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磁盘 12"/>
          <p:cNvSpPr/>
          <p:nvPr/>
        </p:nvSpPr>
        <p:spPr>
          <a:xfrm>
            <a:off x="5400092" y="2840618"/>
            <a:ext cx="1080120" cy="1512168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95536" y="4496802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YUM</a:t>
            </a:r>
            <a:r>
              <a:rPr lang="zh-CN" altLang="en-US" sz="1400" dirty="0" smtClean="0"/>
              <a:t>源（</a:t>
            </a:r>
            <a:r>
              <a:rPr lang="en-US" altLang="zh-CN" sz="1400" dirty="0" smtClean="0"/>
              <a:t>Apache</a:t>
            </a:r>
            <a:r>
              <a:rPr lang="zh-CN" altLang="en-US" sz="1400" dirty="0" smtClean="0"/>
              <a:t>或</a:t>
            </a:r>
            <a:r>
              <a:rPr lang="en-US" altLang="zh-CN" sz="1400" dirty="0" smtClean="0"/>
              <a:t>tomcat</a:t>
            </a:r>
            <a:r>
              <a:rPr lang="zh-CN" altLang="en-US" sz="1400" dirty="0" smtClean="0"/>
              <a:t>服务器）</a:t>
            </a:r>
            <a:endParaRPr lang="zh-CN" altLang="en-US" sz="1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184068" y="456881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要安装的软件系统</a:t>
            </a:r>
            <a:endParaRPr lang="zh-CN" altLang="en-US" sz="1400" dirty="0"/>
          </a:p>
        </p:txBody>
      </p:sp>
      <p:sp>
        <p:nvSpPr>
          <p:cNvPr id="15" name="爆炸形 2 14"/>
          <p:cNvSpPr/>
          <p:nvPr/>
        </p:nvSpPr>
        <p:spPr>
          <a:xfrm>
            <a:off x="1128226" y="1001679"/>
            <a:ext cx="2880320" cy="1872208"/>
          </a:xfrm>
          <a:prstGeom prst="irregularSeal2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该服务器中保存了一个文件记录有哪些</a:t>
            </a:r>
            <a:r>
              <a:rPr lang="en-US" altLang="zh-CN" sz="1400" dirty="0" smtClean="0"/>
              <a:t>RPM</a:t>
            </a:r>
            <a:r>
              <a:rPr lang="zh-CN" altLang="en-US" sz="1400" dirty="0" smtClean="0"/>
              <a:t>包</a:t>
            </a:r>
            <a:endParaRPr lang="zh-CN" altLang="en-US" sz="1400" dirty="0"/>
          </a:p>
        </p:txBody>
      </p:sp>
      <p:sp>
        <p:nvSpPr>
          <p:cNvPr id="16" name="爆炸形 2 15"/>
          <p:cNvSpPr/>
          <p:nvPr/>
        </p:nvSpPr>
        <p:spPr>
          <a:xfrm>
            <a:off x="5940152" y="785656"/>
            <a:ext cx="3096344" cy="2088231"/>
          </a:xfrm>
          <a:prstGeom prst="irregularSeal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该服务器中有一个配置文件指定要到哪里查找相应的</a:t>
            </a:r>
            <a:r>
              <a:rPr lang="en-US" altLang="zh-CN" sz="1400" dirty="0" smtClean="0"/>
              <a:t>RPM</a:t>
            </a:r>
            <a:r>
              <a:rPr lang="zh-CN" altLang="en-US" sz="1400" dirty="0" smtClean="0"/>
              <a:t>包</a:t>
            </a:r>
            <a:endParaRPr lang="zh-CN" altLang="en-US" sz="1400" dirty="0"/>
          </a:p>
        </p:txBody>
      </p:sp>
      <p:cxnSp>
        <p:nvCxnSpPr>
          <p:cNvPr id="18" name="直接箭头连接符 17"/>
          <p:cNvCxnSpPr>
            <a:stCxn id="4" idx="4"/>
            <a:endCxn id="13" idx="2"/>
          </p:cNvCxnSpPr>
          <p:nvPr/>
        </p:nvCxnSpPr>
        <p:spPr>
          <a:xfrm>
            <a:off x="1619672" y="3596702"/>
            <a:ext cx="37804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146257" y="63176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Yum</a:t>
            </a:r>
            <a:r>
              <a:rPr lang="zh-CN" altLang="en-US" dirty="0" smtClean="0">
                <a:solidFill>
                  <a:srgbClr val="FF0000"/>
                </a:solidFill>
              </a:rPr>
              <a:t>原理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3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9" grpId="0"/>
      <p:bldP spid="14" grpId="0"/>
      <p:bldP spid="15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077401" y="632347"/>
            <a:ext cx="179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关联网络</a:t>
            </a:r>
            <a:r>
              <a:rPr lang="en-US" altLang="zh-CN" dirty="0"/>
              <a:t>yum</a:t>
            </a:r>
            <a:r>
              <a:rPr lang="zh-CN" altLang="zh-CN" dirty="0"/>
              <a:t>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2897" y="1134585"/>
            <a:ext cx="17235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16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）前期文件准备</a:t>
            </a:r>
          </a:p>
        </p:txBody>
      </p:sp>
      <p:sp>
        <p:nvSpPr>
          <p:cNvPr id="3" name="矩形 2"/>
          <p:cNvSpPr/>
          <p:nvPr/>
        </p:nvSpPr>
        <p:spPr>
          <a:xfrm>
            <a:off x="563724" y="1467022"/>
            <a:ext cx="38523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 dirty="0">
                <a:latin typeface="Times New Roman" panose="02020603050405020304" pitchFamily="18" charset="0"/>
              </a:rPr>
              <a:t>（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1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）前提条件</a:t>
            </a:r>
            <a:r>
              <a:rPr lang="en-US" altLang="zh-CN" sz="1600" kern="100" dirty="0" err="1">
                <a:latin typeface="Times New Roman" panose="02020603050405020304" pitchFamily="18" charset="0"/>
              </a:rPr>
              <a:t>linux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系统必须可以联网</a:t>
            </a:r>
          </a:p>
        </p:txBody>
      </p:sp>
      <p:sp>
        <p:nvSpPr>
          <p:cNvPr id="5" name="矩形 4"/>
          <p:cNvSpPr/>
          <p:nvPr/>
        </p:nvSpPr>
        <p:spPr>
          <a:xfrm>
            <a:off x="827584" y="1992107"/>
            <a:ext cx="38884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r>
              <a:rPr lang="zh-CN" altLang="zh-CN" sz="1600" dirty="0" smtClean="0"/>
              <a:t>在</a:t>
            </a:r>
            <a:r>
              <a:rPr lang="en-US" altLang="zh-CN" sz="1600" dirty="0"/>
              <a:t>Linux</a:t>
            </a:r>
            <a:r>
              <a:rPr lang="zh-CN" altLang="zh-CN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环境</a:t>
            </a:r>
            <a:r>
              <a:rPr lang="zh-CN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中访问该网络地址：</a:t>
            </a:r>
            <a:r>
              <a:rPr lang="en-US" altLang="zh-CN" sz="1600" u="sng" kern="100" dirty="0">
                <a:solidFill>
                  <a:srgbClr val="0000FF"/>
                </a:solidFill>
                <a:latin typeface="Times New Roman" panose="02020603050405020304" pitchFamily="18" charset="0"/>
                <a:hlinkClick r:id="rId2"/>
              </a:rPr>
              <a:t>http://mirrors.163.com/.</a:t>
            </a:r>
            <a:r>
              <a:rPr lang="en-US" altLang="zh-CN" sz="1600" u="sng" kern="100" dirty="0" smtClean="0">
                <a:solidFill>
                  <a:srgbClr val="0000FF"/>
                </a:solidFill>
                <a:latin typeface="Times New Roman" panose="02020603050405020304" pitchFamily="18" charset="0"/>
                <a:hlinkClick r:id="rId2"/>
              </a:rPr>
              <a:t>help/centos.html</a:t>
            </a:r>
            <a:endParaRPr lang="en-US" altLang="zh-CN" sz="1600" u="sng" kern="100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</a:t>
            </a:r>
            <a:r>
              <a:rPr lang="zh-CN" altLang="en-US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下载</a:t>
            </a:r>
            <a:r>
              <a:rPr lang="en-US" altLang="zh-CN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163</a:t>
            </a:r>
            <a:r>
              <a:rPr lang="zh-CN" altLang="en-US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镜像</a:t>
            </a:r>
            <a:r>
              <a:rPr lang="en-US" altLang="zh-CN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yum</a:t>
            </a:r>
            <a:r>
              <a:rPr lang="zh-CN" altLang="en-US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仓库的地址信息</a:t>
            </a:r>
            <a:endParaRPr lang="zh-CN" altLang="en-US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1964" y="2931790"/>
            <a:ext cx="2122697" cy="4149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16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）替换本地</a:t>
            </a:r>
            <a:r>
              <a:rPr lang="en-US" altLang="zh-CN" sz="16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yum</a:t>
            </a:r>
            <a:r>
              <a:rPr lang="zh-CN" altLang="zh-CN" sz="16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文件</a:t>
            </a:r>
          </a:p>
        </p:txBody>
      </p:sp>
      <p:sp>
        <p:nvSpPr>
          <p:cNvPr id="7" name="矩形 6"/>
          <p:cNvSpPr/>
          <p:nvPr/>
        </p:nvSpPr>
        <p:spPr>
          <a:xfrm>
            <a:off x="402348" y="334506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mv </a:t>
            </a:r>
            <a:r>
              <a:rPr lang="en-US" altLang="zh-CN" sz="16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CentOS6-Base-163.repo  </a:t>
            </a:r>
            <a:r>
              <a:rPr lang="en-US" altLang="zh-CN" sz="1600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CentOS-Base.rep</a:t>
            </a:r>
            <a:endParaRPr lang="zh-CN" altLang="zh-CN" sz="1600" kern="100" dirty="0"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1785" y="4220009"/>
            <a:ext cx="4572000" cy="87357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270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yum 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install -y </a:t>
            </a:r>
            <a:r>
              <a:rPr lang="en-US" altLang="zh-CN" kern="100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createrepo</a:t>
            </a:r>
            <a:endParaRPr lang="en-US" altLang="zh-CN" kern="100" dirty="0" smtClean="0">
              <a:latin typeface="Times New Roman" panose="02020603050405020304" pitchFamily="18" charset="0"/>
            </a:endParaRPr>
          </a:p>
          <a:p>
            <a:pPr indent="1270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yum 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install -y </a:t>
            </a:r>
            <a:r>
              <a:rPr lang="en-US" altLang="zh-CN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httpd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8100" y="3813532"/>
            <a:ext cx="17347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zh-CN" sz="16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16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安装两个软件</a:t>
            </a:r>
            <a:endParaRPr lang="zh-CN" altLang="zh-CN" sz="16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83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8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077401" y="632347"/>
            <a:ext cx="179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制作本地</a:t>
            </a:r>
            <a:r>
              <a:rPr lang="en-US" altLang="zh-CN" dirty="0">
                <a:solidFill>
                  <a:srgbClr val="FF0000"/>
                </a:solidFill>
              </a:rPr>
              <a:t>yum</a:t>
            </a:r>
            <a:r>
              <a:rPr lang="zh-CN" altLang="zh-CN" dirty="0">
                <a:solidFill>
                  <a:srgbClr val="FF0000"/>
                </a:solidFill>
              </a:rPr>
              <a:t>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962978"/>
            <a:ext cx="26849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挂载</a:t>
            </a:r>
            <a:r>
              <a:rPr lang="en-US" altLang="zh-CN" sz="1400" dirty="0" smtClean="0">
                <a:solidFill>
                  <a:srgbClr val="7030A0"/>
                </a:solidFill>
              </a:rPr>
              <a:t>CentOS-6.8-x86_64-bin-DVD1.iso</a:t>
            </a:r>
            <a:r>
              <a:rPr lang="zh-CN" altLang="en-US" sz="1400" dirty="0" smtClean="0"/>
              <a:t>镜像到</a:t>
            </a:r>
            <a:r>
              <a:rPr lang="en-US" altLang="zh-CN" sz="1400" dirty="0" smtClean="0">
                <a:solidFill>
                  <a:srgbClr val="7030A0"/>
                </a:solidFill>
              </a:rPr>
              <a:t>/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mnt</a:t>
            </a:r>
            <a:r>
              <a:rPr lang="en-US" altLang="zh-CN" sz="1400" dirty="0" smtClean="0">
                <a:solidFill>
                  <a:srgbClr val="7030A0"/>
                </a:solidFill>
              </a:rPr>
              <a:t>/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cdrom</a:t>
            </a:r>
            <a:endParaRPr lang="zh-CN" altLang="zh-CN" sz="1400" b="1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19872" y="2022347"/>
            <a:ext cx="266429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将挂载文件中的</a:t>
            </a:r>
            <a:r>
              <a:rPr lang="en-US" altLang="zh-CN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Packages</a:t>
            </a:r>
            <a:r>
              <a:rPr lang="zh-CN" altLang="en-US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包内容都拷贝到目录</a:t>
            </a:r>
            <a:r>
              <a:rPr lang="en-US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/</a:t>
            </a:r>
            <a:r>
              <a:rPr lang="en-US" altLang="zh-CN" sz="1400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var</a:t>
            </a:r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/www/html/Packages</a:t>
            </a:r>
            <a:r>
              <a:rPr lang="en-US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中</a:t>
            </a:r>
            <a:endParaRPr lang="zh-CN" altLang="zh-CN" sz="14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19872" y="3352909"/>
            <a:ext cx="21688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创建仓库</a:t>
            </a:r>
            <a:r>
              <a:rPr lang="en-US" altLang="zh-CN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createrepo</a:t>
            </a:r>
            <a:r>
              <a:rPr lang="en-US" altLang="zh-CN" sz="1400" dirty="0" smtClean="0">
                <a:solidFill>
                  <a:srgbClr val="7030A0"/>
                </a:solidFill>
              </a:rPr>
              <a:t> </a:t>
            </a:r>
            <a:r>
              <a:rPr lang="en-US" altLang="zh-CN" sz="1400" dirty="0">
                <a:solidFill>
                  <a:srgbClr val="7030A0"/>
                </a:solidFill>
              </a:rPr>
              <a:t>./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44208" y="2099908"/>
            <a:ext cx="24501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修改</a:t>
            </a:r>
            <a:r>
              <a:rPr lang="zh-CN" altLang="zh-CN" sz="14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本机上的</a:t>
            </a:r>
            <a:r>
              <a:rPr lang="en-US" altLang="zh-CN" sz="14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YUM</a:t>
            </a:r>
            <a:r>
              <a:rPr lang="zh-CN" altLang="zh-CN" sz="14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源</a:t>
            </a:r>
            <a:r>
              <a:rPr lang="zh-CN" altLang="zh-CN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配置文件</a:t>
            </a:r>
            <a:r>
              <a:rPr lang="en-US" altLang="zh-CN" sz="1400" dirty="0" smtClean="0">
                <a:solidFill>
                  <a:srgbClr val="7030A0"/>
                </a:solidFill>
              </a:rPr>
              <a:t>     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baseurl</a:t>
            </a:r>
            <a:r>
              <a:rPr lang="en-US" altLang="zh-CN" sz="1400" dirty="0" smtClean="0">
                <a:solidFill>
                  <a:srgbClr val="7030A0"/>
                </a:solidFill>
              </a:rPr>
              <a:t>=file</a:t>
            </a:r>
            <a:r>
              <a:rPr lang="en-US" altLang="zh-CN" sz="1400" dirty="0">
                <a:solidFill>
                  <a:srgbClr val="7030A0"/>
                </a:solidFill>
              </a:rPr>
              <a:t>:///var/www/html/Packages</a:t>
            </a:r>
            <a:endParaRPr lang="zh-CN" altLang="zh-CN" sz="1400" dirty="0">
              <a:solidFill>
                <a:srgbClr val="7030A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22869" y="3254871"/>
            <a:ext cx="21602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）清除</a:t>
            </a:r>
            <a:r>
              <a:rPr lang="en-US" altLang="zh-CN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yum</a:t>
            </a:r>
            <a:r>
              <a:rPr lang="zh-CN" altLang="en-US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缓存，列出可用的</a:t>
            </a:r>
            <a:r>
              <a:rPr lang="en-US" altLang="zh-CN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yum</a:t>
            </a:r>
            <a:r>
              <a:rPr lang="zh-CN" altLang="en-US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仓库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9146" y="3778091"/>
            <a:ext cx="1172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）安装软件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9310" y="4046824"/>
            <a:ext cx="40575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yum install -y </a:t>
            </a:r>
            <a:r>
              <a:rPr lang="en-US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tree</a:t>
            </a:r>
          </a:p>
          <a:p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yum install -y firefox-45.0.1-1.el6.centos.x86_64.rpm</a:t>
            </a:r>
            <a:endParaRPr lang="zh-CN" altLang="en-US" sz="1400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8150" y="1278662"/>
            <a:ext cx="2276667" cy="660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/</a:t>
            </a:r>
            <a:r>
              <a:rPr lang="en-US" altLang="zh-CN" dirty="0" err="1" smtClean="0"/>
              <a:t>mnt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cdrom</a:t>
            </a:r>
            <a:r>
              <a:rPr lang="en-US" altLang="zh-CN" dirty="0" smtClean="0"/>
              <a:t>/Packages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419872" y="1275606"/>
            <a:ext cx="2664296" cy="660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/</a:t>
            </a:r>
            <a:r>
              <a:rPr lang="en-US" altLang="zh-CN" dirty="0" err="1" smtClean="0">
                <a:solidFill>
                  <a:schemeClr val="tx1"/>
                </a:solidFill>
              </a:rPr>
              <a:t>var</a:t>
            </a:r>
            <a:r>
              <a:rPr lang="en-US" altLang="zh-CN" dirty="0" smtClean="0">
                <a:solidFill>
                  <a:schemeClr val="tx1"/>
                </a:solidFill>
              </a:rPr>
              <a:t>/www/html/Packages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22869" y="1275606"/>
            <a:ext cx="1944216" cy="660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yum.repos.d</a:t>
            </a:r>
            <a:r>
              <a:rPr lang="en-US" altLang="zh-CN" dirty="0" smtClean="0"/>
              <a:t>/</a:t>
            </a:r>
            <a:r>
              <a:rPr lang="en-US" altLang="zh-CN" dirty="0" err="1"/>
              <a:t>CentOS-Base.repo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5" idx="3"/>
            <a:endCxn id="15" idx="1"/>
          </p:cNvCxnSpPr>
          <p:nvPr/>
        </p:nvCxnSpPr>
        <p:spPr>
          <a:xfrm flipV="1">
            <a:off x="2764817" y="1605956"/>
            <a:ext cx="655055" cy="3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  <a:endCxn id="17" idx="1"/>
          </p:cNvCxnSpPr>
          <p:nvPr/>
        </p:nvCxnSpPr>
        <p:spPr>
          <a:xfrm>
            <a:off x="6084168" y="1605956"/>
            <a:ext cx="438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69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4" grpId="0"/>
      <p:bldP spid="9" grpId="0"/>
      <p:bldP spid="13" grpId="0"/>
      <p:bldP spid="14" grpId="0"/>
      <p:bldP spid="11" grpId="0"/>
      <p:bldP spid="5" grpId="0" animBg="1"/>
      <p:bldP spid="15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51720" y="2931790"/>
            <a:ext cx="4896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 smtClean="0">
                <a:solidFill>
                  <a:srgbClr val="FFFF00"/>
                </a:solidFill>
              </a:rPr>
              <a:t>谢谢！ 欢迎收看！</a:t>
            </a:r>
            <a:endParaRPr lang="zh-CN" altLang="en-US" sz="4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 idx="4294967295"/>
          </p:nvPr>
        </p:nvSpPr>
        <p:spPr>
          <a:xfrm>
            <a:off x="179512" y="478250"/>
            <a:ext cx="8229600" cy="490066"/>
          </a:xfrm>
        </p:spPr>
        <p:txBody>
          <a:bodyPr>
            <a:normAutofit/>
          </a:bodyPr>
          <a:lstStyle/>
          <a:p>
            <a:r>
              <a:rPr lang="en-US" altLang="zh-CN" sz="16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</a:t>
            </a:r>
            <a:r>
              <a:rPr lang="zh-CN" altLang="en-US" sz="16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与</a:t>
            </a:r>
            <a:r>
              <a:rPr lang="en-US" altLang="zh-CN" sz="16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Unix</a:t>
            </a:r>
            <a:r>
              <a:rPr lang="zh-CN" altLang="en-US" sz="16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的那些事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-683197" y="-6940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1600" b="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691074" y="1442316"/>
            <a:ext cx="216024" cy="230014"/>
          </a:xfrm>
          <a:prstGeom prst="flowChartConnector">
            <a:avLst/>
          </a:prstGeom>
          <a:solidFill>
            <a:srgbClr val="FA9D27"/>
          </a:solidFill>
          <a:ln>
            <a:solidFill>
              <a:srgbClr val="FA9D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3" name="流程图: 联系 12"/>
          <p:cNvSpPr/>
          <p:nvPr/>
        </p:nvSpPr>
        <p:spPr>
          <a:xfrm>
            <a:off x="701792" y="2539305"/>
            <a:ext cx="216024" cy="230014"/>
          </a:xfrm>
          <a:prstGeom prst="flowChartConnector">
            <a:avLst/>
          </a:prstGeom>
          <a:solidFill>
            <a:srgbClr val="FA9D27"/>
          </a:solidFill>
          <a:ln>
            <a:solidFill>
              <a:srgbClr val="FA9D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4" name="流程图: 联系 13"/>
          <p:cNvSpPr/>
          <p:nvPr/>
        </p:nvSpPr>
        <p:spPr>
          <a:xfrm>
            <a:off x="5460749" y="2965207"/>
            <a:ext cx="216024" cy="230014"/>
          </a:xfrm>
          <a:prstGeom prst="flowChartConnector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7C6A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12291" y="2033388"/>
            <a:ext cx="51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A9D27"/>
                </a:solidFill>
              </a:rPr>
              <a:t>80’s</a:t>
            </a:r>
            <a:endParaRPr lang="zh-CN" altLang="en-US" sz="1600" b="1" dirty="0">
              <a:solidFill>
                <a:srgbClr val="FA9D27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096793" y="1578965"/>
            <a:ext cx="1503798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187989" y="1852572"/>
            <a:ext cx="1411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007C6A"/>
                </a:solidFill>
              </a:rPr>
              <a:t>贝尔实验室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227" y="951036"/>
            <a:ext cx="1926772" cy="89581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43" y="1264353"/>
            <a:ext cx="1090822" cy="557688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223824" y="1062283"/>
            <a:ext cx="51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A9D27"/>
                </a:solidFill>
              </a:rPr>
              <a:t>70’s</a:t>
            </a:r>
            <a:endParaRPr lang="zh-CN" altLang="en-US" sz="1600" b="1" dirty="0">
              <a:solidFill>
                <a:srgbClr val="FA9D27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19" y="3791780"/>
            <a:ext cx="590009" cy="229644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7016" y="3705109"/>
            <a:ext cx="780009" cy="34301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9840" y="3673213"/>
            <a:ext cx="423525" cy="440812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757" y="4651130"/>
            <a:ext cx="386387" cy="38250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7042" y="4657443"/>
            <a:ext cx="779180" cy="379497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97581" y="4648227"/>
            <a:ext cx="776620" cy="388310"/>
          </a:xfrm>
          <a:prstGeom prst="rect">
            <a:avLst/>
          </a:prstGeom>
        </p:spPr>
      </p:pic>
      <p:cxnSp>
        <p:nvCxnSpPr>
          <p:cNvPr id="29" name="直接箭头连接符 28"/>
          <p:cNvCxnSpPr/>
          <p:nvPr/>
        </p:nvCxnSpPr>
        <p:spPr>
          <a:xfrm flipV="1">
            <a:off x="712576" y="4247226"/>
            <a:ext cx="0" cy="32449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1972077" y="4247226"/>
            <a:ext cx="0" cy="32449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3293210" y="4247226"/>
            <a:ext cx="0" cy="32449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658570" y="3008989"/>
            <a:ext cx="108012" cy="565043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1043990" y="3008989"/>
            <a:ext cx="685597" cy="616676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265015" y="2923175"/>
            <a:ext cx="1913781" cy="544092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1195224" y="2667979"/>
            <a:ext cx="4195734" cy="404985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标注 35"/>
          <p:cNvSpPr/>
          <p:nvPr/>
        </p:nvSpPr>
        <p:spPr>
          <a:xfrm>
            <a:off x="6979435" y="2774602"/>
            <a:ext cx="1769029" cy="2283532"/>
          </a:xfrm>
          <a:prstGeom prst="wedgeRoundRectCallout">
            <a:avLst>
              <a:gd name="adj1" fmla="val -81483"/>
              <a:gd name="adj2" fmla="val -111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CN" altLang="en-US" sz="1400" dirty="0"/>
              <a:t>在自由的时代用户应该免费享有对软件源代码阅读、修改的权利。</a:t>
            </a:r>
            <a:endParaRPr lang="en-US" altLang="zh-CN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CN" altLang="en-US" sz="1400" dirty="0"/>
              <a:t> 软件公司可以靠提供服务和训练获得盈利。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4841258" y="3495594"/>
            <a:ext cx="1625253" cy="1596436"/>
            <a:chOff x="4499992" y="3578651"/>
            <a:chExt cx="1981708" cy="2082995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51670" y="3578651"/>
              <a:ext cx="1779698" cy="1620619"/>
            </a:xfrm>
            <a:prstGeom prst="rect">
              <a:avLst/>
            </a:prstGeom>
          </p:spPr>
        </p:pic>
        <p:sp>
          <p:nvSpPr>
            <p:cNvPr id="39" name="矩形 38"/>
            <p:cNvSpPr/>
            <p:nvPr/>
          </p:nvSpPr>
          <p:spPr>
            <a:xfrm>
              <a:off x="4499992" y="5219908"/>
              <a:ext cx="1981708" cy="4417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/>
                <a:t>Richard  Stallman</a:t>
              </a:r>
              <a:endParaRPr lang="zh-CN" altLang="en-US" sz="1600" dirty="0"/>
            </a:p>
          </p:txBody>
        </p:sp>
      </p:grpSp>
      <p:cxnSp>
        <p:nvCxnSpPr>
          <p:cNvPr id="40" name="直接箭头连接符 39"/>
          <p:cNvCxnSpPr/>
          <p:nvPr/>
        </p:nvCxnSpPr>
        <p:spPr>
          <a:xfrm>
            <a:off x="799086" y="1789856"/>
            <a:ext cx="1821" cy="68663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5187030" y="1508808"/>
            <a:ext cx="1345687" cy="2568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87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8" grpId="0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>
            <a:spLocks noGrp="1"/>
          </p:cNvSpPr>
          <p:nvPr>
            <p:ph type="title" idx="4294967295"/>
          </p:nvPr>
        </p:nvSpPr>
        <p:spPr>
          <a:xfrm>
            <a:off x="467544" y="511232"/>
            <a:ext cx="8229600" cy="490066"/>
          </a:xfrm>
        </p:spPr>
        <p:txBody>
          <a:bodyPr>
            <a:normAutofit/>
          </a:bodyPr>
          <a:lstStyle/>
          <a:p>
            <a:r>
              <a:rPr lang="en-US" altLang="zh-CN" sz="14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GNU is Not Unix</a:t>
            </a:r>
            <a:endParaRPr lang="zh-CN" altLang="en-US" sz="1400" b="0" dirty="0">
              <a:solidFill>
                <a:srgbClr val="FF0000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-684584" y="-436221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1400" b="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737076" y="1126398"/>
            <a:ext cx="1286038" cy="1222248"/>
            <a:chOff x="177021" y="908292"/>
            <a:chExt cx="1980440" cy="1822475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592" y="908292"/>
              <a:ext cx="1554644" cy="1415681"/>
            </a:xfrm>
            <a:prstGeom prst="rect">
              <a:avLst/>
            </a:prstGeom>
          </p:spPr>
        </p:pic>
        <p:sp>
          <p:nvSpPr>
            <p:cNvPr id="46" name="矩形 45"/>
            <p:cNvSpPr/>
            <p:nvPr/>
          </p:nvSpPr>
          <p:spPr>
            <a:xfrm>
              <a:off x="177021" y="2422990"/>
              <a:ext cx="198044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Richard  Stallman</a:t>
              </a:r>
              <a:endParaRPr lang="zh-CN" altLang="en-US" sz="1400" dirty="0"/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1811990" y="1081765"/>
            <a:ext cx="3480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007C6A"/>
                </a:solidFill>
              </a:rPr>
              <a:t>伟大的</a:t>
            </a:r>
            <a:r>
              <a:rPr lang="en-US" altLang="zh-CN" sz="1400" b="1" dirty="0">
                <a:solidFill>
                  <a:srgbClr val="007C6A"/>
                </a:solidFill>
              </a:rPr>
              <a:t>GNU</a:t>
            </a:r>
            <a:r>
              <a:rPr lang="zh-CN" altLang="en-US" sz="1400" b="1" dirty="0">
                <a:solidFill>
                  <a:srgbClr val="007C6A"/>
                </a:solidFill>
              </a:rPr>
              <a:t>计划</a:t>
            </a:r>
          </a:p>
        </p:txBody>
      </p:sp>
      <p:grpSp>
        <p:nvGrpSpPr>
          <p:cNvPr id="66" name="组合 65"/>
          <p:cNvGrpSpPr/>
          <p:nvPr/>
        </p:nvGrpSpPr>
        <p:grpSpPr>
          <a:xfrm>
            <a:off x="737757" y="3220795"/>
            <a:ext cx="1035852" cy="1484162"/>
            <a:chOff x="345367" y="3314865"/>
            <a:chExt cx="1436814" cy="2084081"/>
          </a:xfrm>
        </p:grpSpPr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651" y="3314865"/>
              <a:ext cx="1311530" cy="1745344"/>
            </a:xfrm>
            <a:prstGeom prst="rect">
              <a:avLst/>
            </a:prstGeom>
          </p:spPr>
        </p:pic>
        <p:sp>
          <p:nvSpPr>
            <p:cNvPr id="68" name="矩形 67"/>
            <p:cNvSpPr/>
            <p:nvPr/>
          </p:nvSpPr>
          <p:spPr>
            <a:xfrm>
              <a:off x="345367" y="5091169"/>
              <a:ext cx="132529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CC0000"/>
                  </a:solidFill>
                  <a:latin typeface="arial" panose="020B0604020202020204" pitchFamily="34" charset="0"/>
                </a:rPr>
                <a:t>Linus</a:t>
              </a:r>
              <a:r>
                <a:rPr lang="en-US" altLang="zh-CN" sz="1400" dirty="0">
                  <a:solidFill>
                    <a:srgbClr val="333333"/>
                  </a:solidFill>
                  <a:latin typeface="arial" panose="020B0604020202020204" pitchFamily="34" charset="0"/>
                </a:rPr>
                <a:t> </a:t>
              </a:r>
              <a:r>
                <a:rPr lang="en-US" altLang="zh-CN" sz="1400" dirty="0">
                  <a:solidFill>
                    <a:srgbClr val="CC0000"/>
                  </a:solidFill>
                  <a:latin typeface="arial" panose="020B0604020202020204" pitchFamily="34" charset="0"/>
                </a:rPr>
                <a:t>Torvalds</a:t>
              </a:r>
              <a:endParaRPr lang="zh-CN" altLang="en-US" sz="1400" dirty="0"/>
            </a:p>
          </p:txBody>
        </p:sp>
      </p:grpSp>
      <p:sp>
        <p:nvSpPr>
          <p:cNvPr id="69" name="标题 1"/>
          <p:cNvSpPr txBox="1">
            <a:spLocks/>
          </p:cNvSpPr>
          <p:nvPr/>
        </p:nvSpPr>
        <p:spPr>
          <a:xfrm>
            <a:off x="188664" y="4689827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400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思考：安卓系统是封装了</a:t>
            </a:r>
            <a:r>
              <a:rPr lang="en-US" altLang="zh-CN" sz="1400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</a:t>
            </a:r>
            <a:r>
              <a:rPr lang="zh-CN" altLang="en-US" sz="1400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的哪一部分？</a:t>
            </a: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6913628" y="828967"/>
            <a:ext cx="648312" cy="3971925"/>
          </a:xfrm>
          <a:prstGeom prst="rect">
            <a:avLst/>
          </a:prstGeom>
        </p:spPr>
      </p:pic>
      <p:sp>
        <p:nvSpPr>
          <p:cNvPr id="71" name="文本框 70"/>
          <p:cNvSpPr txBox="1"/>
          <p:nvPr/>
        </p:nvSpPr>
        <p:spPr>
          <a:xfrm>
            <a:off x="7472160" y="2513447"/>
            <a:ext cx="3480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C6A"/>
                </a:solidFill>
              </a:rPr>
              <a:t>GNU/Linux</a:t>
            </a:r>
            <a:endParaRPr lang="zh-CN" altLang="en-US" sz="1400" b="1" dirty="0">
              <a:solidFill>
                <a:srgbClr val="007C6A"/>
              </a:solidFill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2555776" y="987574"/>
            <a:ext cx="4150348" cy="3836359"/>
            <a:chOff x="2128743" y="1348478"/>
            <a:chExt cx="4603497" cy="4312769"/>
          </a:xfrm>
        </p:grpSpPr>
        <p:sp>
          <p:nvSpPr>
            <p:cNvPr id="77" name="同心圆 76"/>
            <p:cNvSpPr/>
            <p:nvPr/>
          </p:nvSpPr>
          <p:spPr>
            <a:xfrm>
              <a:off x="2161158" y="1348478"/>
              <a:ext cx="4571082" cy="4312769"/>
            </a:xfrm>
            <a:prstGeom prst="donut">
              <a:avLst>
                <a:gd name="adj" fmla="val 16169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3949034" y="1453970"/>
              <a:ext cx="10766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Editor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2846755" y="4759154"/>
              <a:ext cx="14192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explorer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>
            <a:xfrm flipV="1">
              <a:off x="2473736" y="4245457"/>
              <a:ext cx="549646" cy="37739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3572453" y="1375103"/>
              <a:ext cx="235170" cy="76628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2247145" y="2651480"/>
              <a:ext cx="686383" cy="23960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4073296" y="4916326"/>
              <a:ext cx="234793" cy="71901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/>
            <p:cNvSpPr txBox="1"/>
            <p:nvPr/>
          </p:nvSpPr>
          <p:spPr>
            <a:xfrm>
              <a:off x="2786173" y="1992361"/>
              <a:ext cx="7272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FTP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2128743" y="3508053"/>
              <a:ext cx="87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DBMS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86" name="直接连接符 85"/>
            <p:cNvCxnSpPr>
              <a:endCxn id="77" idx="5"/>
            </p:cNvCxnSpPr>
            <p:nvPr/>
          </p:nvCxnSpPr>
          <p:spPr>
            <a:xfrm>
              <a:off x="5543662" y="4506072"/>
              <a:ext cx="519159" cy="52358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4442468" y="4943164"/>
              <a:ext cx="1234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Desktop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88" name="直接连接符 87"/>
            <p:cNvCxnSpPr/>
            <p:nvPr/>
          </p:nvCxnSpPr>
          <p:spPr>
            <a:xfrm flipH="1">
              <a:off x="5362437" y="1741149"/>
              <a:ext cx="442941" cy="58282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/>
            <p:cNvSpPr txBox="1"/>
            <p:nvPr/>
          </p:nvSpPr>
          <p:spPr>
            <a:xfrm>
              <a:off x="6215694" y="3034444"/>
              <a:ext cx="458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…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3846789" y="2177385"/>
            <a:ext cx="1967089" cy="1417895"/>
            <a:chOff x="3539953" y="2699123"/>
            <a:chExt cx="2168218" cy="1593973"/>
          </a:xfrm>
        </p:grpSpPr>
        <p:sp>
          <p:nvSpPr>
            <p:cNvPr id="91" name="同心圆 90"/>
            <p:cNvSpPr/>
            <p:nvPr/>
          </p:nvSpPr>
          <p:spPr>
            <a:xfrm>
              <a:off x="3539953" y="2699123"/>
              <a:ext cx="1810487" cy="1593973"/>
            </a:xfrm>
            <a:prstGeom prst="donut">
              <a:avLst>
                <a:gd name="adj" fmla="val 28239"/>
              </a:avLst>
            </a:prstGeom>
            <a:solidFill>
              <a:srgbClr val="FA9D27"/>
            </a:solidFill>
            <a:ln>
              <a:solidFill>
                <a:srgbClr val="FA9D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4043322" y="3868062"/>
              <a:ext cx="16648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>
                  <a:solidFill>
                    <a:schemeClr val="bg1"/>
                  </a:solidFill>
                </a:rPr>
                <a:t>Kernal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文本框 92"/>
          <p:cNvSpPr txBox="1"/>
          <p:nvPr/>
        </p:nvSpPr>
        <p:spPr>
          <a:xfrm>
            <a:off x="4303464" y="2158049"/>
            <a:ext cx="887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Linux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94" name="流程图: 联系 93"/>
          <p:cNvSpPr/>
          <p:nvPr/>
        </p:nvSpPr>
        <p:spPr>
          <a:xfrm>
            <a:off x="4250933" y="2536488"/>
            <a:ext cx="817422" cy="720933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Hardware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95" name="同心圆 94"/>
          <p:cNvSpPr/>
          <p:nvPr/>
        </p:nvSpPr>
        <p:spPr>
          <a:xfrm>
            <a:off x="3291930" y="1666943"/>
            <a:ext cx="2724704" cy="2465844"/>
          </a:xfrm>
          <a:prstGeom prst="donut">
            <a:avLst>
              <a:gd name="adj" fmla="val 19411"/>
            </a:avLst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4044038" y="1723734"/>
            <a:ext cx="1510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GNU Shell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97" name="直接箭头连接符 96"/>
          <p:cNvCxnSpPr/>
          <p:nvPr/>
        </p:nvCxnSpPr>
        <p:spPr>
          <a:xfrm flipH="1">
            <a:off x="1951862" y="3209748"/>
            <a:ext cx="2148848" cy="934349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82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1" grpId="0"/>
      <p:bldP spid="93" grpId="0"/>
      <p:bldP spid="94" grpId="0" animBg="1"/>
      <p:bldP spid="9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 txBox="1">
            <a:spLocks/>
          </p:cNvSpPr>
          <p:nvPr/>
        </p:nvSpPr>
        <p:spPr>
          <a:xfrm>
            <a:off x="299970" y="522830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4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</a:t>
            </a:r>
            <a:r>
              <a:rPr lang="zh-CN" altLang="en-US" sz="14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家族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415" y="1023530"/>
            <a:ext cx="1138709" cy="692866"/>
          </a:xfrm>
          <a:prstGeom prst="rect">
            <a:avLst/>
          </a:prstGeom>
        </p:spPr>
      </p:pic>
      <p:cxnSp>
        <p:nvCxnSpPr>
          <p:cNvPr id="30" name="直接箭头连接符 29"/>
          <p:cNvCxnSpPr/>
          <p:nvPr/>
        </p:nvCxnSpPr>
        <p:spPr>
          <a:xfrm flipH="1">
            <a:off x="3408295" y="1818974"/>
            <a:ext cx="636666" cy="998923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114720" y="1602950"/>
            <a:ext cx="2413948" cy="1112369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873111" y="1828547"/>
            <a:ext cx="1211057" cy="845692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443665" y="1857943"/>
            <a:ext cx="202047" cy="857376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2055221" y="1728721"/>
            <a:ext cx="1748131" cy="1017964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320" y="2817897"/>
            <a:ext cx="477398" cy="532234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866" y="2817897"/>
            <a:ext cx="736283" cy="464012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3519" y="2895835"/>
            <a:ext cx="1296144" cy="358785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3135" y="2757607"/>
            <a:ext cx="403307" cy="380187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5797524" y="3086885"/>
            <a:ext cx="101662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aliyun</a:t>
            </a:r>
            <a:r>
              <a:rPr lang="en-US" altLang="zh-CN" sz="1400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1400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</a:t>
            </a:r>
            <a:endParaRPr lang="zh-CN" altLang="en-US" sz="1400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H="1">
            <a:off x="1187624" y="3452565"/>
            <a:ext cx="448055" cy="598657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84" y="4114044"/>
            <a:ext cx="907147" cy="352075"/>
          </a:xfrm>
          <a:prstGeom prst="rect">
            <a:avLst/>
          </a:prstGeom>
        </p:spPr>
      </p:pic>
      <p:sp>
        <p:nvSpPr>
          <p:cNvPr id="66" name="矩形 65"/>
          <p:cNvSpPr/>
          <p:nvPr/>
        </p:nvSpPr>
        <p:spPr>
          <a:xfrm>
            <a:off x="827584" y="4498627"/>
            <a:ext cx="55816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RHEL</a:t>
            </a: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2195736" y="3452565"/>
            <a:ext cx="872490" cy="661479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图片 6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9782" y="4162308"/>
            <a:ext cx="1248625" cy="394531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7434685" y="2783393"/>
            <a:ext cx="3080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zh-CN" altLang="en-US" sz="1400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052282" y="3778463"/>
            <a:ext cx="46826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rgbClr val="007C6A"/>
                </a:solidFill>
                <a:latin typeface="+mn-ea"/>
              </a:rPr>
              <a:t>各个</a:t>
            </a:r>
            <a:r>
              <a:rPr lang="en-US" altLang="zh-CN" sz="1400" b="1" dirty="0">
                <a:solidFill>
                  <a:srgbClr val="007C6A"/>
                </a:solidFill>
                <a:latin typeface="+mn-ea"/>
              </a:rPr>
              <a:t>Linux</a:t>
            </a:r>
            <a:r>
              <a:rPr lang="zh-CN" altLang="en-US" sz="1400" b="1" dirty="0">
                <a:solidFill>
                  <a:srgbClr val="007C6A"/>
                </a:solidFill>
                <a:latin typeface="+mn-ea"/>
              </a:rPr>
              <a:t>系统的主要区别</a:t>
            </a:r>
            <a:endParaRPr lang="en-US" altLang="zh-CN" sz="1400" b="1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7C6A"/>
                </a:solidFill>
              </a:rPr>
              <a:t>选择不同的内核版本</a:t>
            </a:r>
            <a:endParaRPr lang="en-US" altLang="zh-CN" sz="1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7C6A"/>
                </a:solidFill>
              </a:rPr>
              <a:t>集成不同的应用程序</a:t>
            </a:r>
            <a:endParaRPr lang="en-US" altLang="zh-CN" sz="1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7C6A"/>
                </a:solidFill>
              </a:rPr>
              <a:t>定制不同的图形界面</a:t>
            </a:r>
            <a:endParaRPr lang="en-US" altLang="zh-CN" sz="1400" dirty="0">
              <a:solidFill>
                <a:srgbClr val="007C6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86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 txBox="1">
            <a:spLocks/>
          </p:cNvSpPr>
          <p:nvPr/>
        </p:nvSpPr>
        <p:spPr>
          <a:xfrm>
            <a:off x="3400649" y="554224"/>
            <a:ext cx="2111790" cy="345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4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Linux</a:t>
            </a:r>
            <a:r>
              <a:rPr lang="zh-CN" altLang="en-US" sz="14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和</a:t>
            </a:r>
            <a:r>
              <a:rPr lang="en-US" altLang="zh-CN" sz="14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Windows</a:t>
            </a:r>
            <a:r>
              <a:rPr lang="zh-CN" altLang="en-US" sz="14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区别</a:t>
            </a:r>
          </a:p>
        </p:txBody>
      </p:sp>
      <p:sp>
        <p:nvSpPr>
          <p:cNvPr id="3" name="矩形 2"/>
          <p:cNvSpPr/>
          <p:nvPr/>
        </p:nvSpPr>
        <p:spPr>
          <a:xfrm>
            <a:off x="554359" y="859202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b="1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</a:t>
            </a:r>
            <a:endParaRPr lang="zh-CN" altLang="en-US" sz="1200" b="1" dirty="0">
              <a:solidFill>
                <a:srgbClr val="7030A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31573" y="868324"/>
            <a:ext cx="7365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Window</a:t>
            </a:r>
            <a:endParaRPr lang="zh-CN" altLang="en-US" sz="1200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43659" y="868324"/>
            <a:ext cx="5774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Linux</a:t>
            </a:r>
            <a:endParaRPr lang="zh-CN" altLang="en-US" sz="1200" b="1" dirty="0">
              <a:solidFill>
                <a:srgbClr val="7030A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205030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kern="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免费与收费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71800" y="1203042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0070C0"/>
                </a:solidFill>
              </a:rPr>
              <a:t>收费且很贵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81488" y="1203042"/>
            <a:ext cx="18229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>
                <a:solidFill>
                  <a:srgbClr val="0070C0"/>
                </a:solidFill>
                <a:latin typeface="Times New Roman" panose="02020603050405020304" pitchFamily="18" charset="0"/>
              </a:rPr>
              <a:t>Linux </a:t>
            </a:r>
            <a:r>
              <a:rPr lang="zh-CN" altLang="zh-CN" sz="1200" kern="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免费或少许费用。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8452" y="1541736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软件与支持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1851961" y="1543228"/>
            <a:ext cx="29360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数量和质量的优势，不过大部分为收费软件；由微软官方</a:t>
            </a:r>
            <a:r>
              <a:rPr lang="zh-CN" altLang="zh-CN" sz="1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提供支持</a:t>
            </a:r>
            <a:r>
              <a:rPr lang="zh-CN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和服务；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5492595" y="1491630"/>
            <a:ext cx="34381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</a:t>
            </a:r>
            <a:r>
              <a:rPr lang="zh-CN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源自由软件，用户可以修改定制和再发布，由于基本免费没有资金支持，部分软件质量和体验欠缺；有全球所有的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Linux</a:t>
            </a:r>
            <a:r>
              <a:rPr lang="zh-CN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开发者和自由软件社区提供支持。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344174" y="2462735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kern="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安全性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59576" y="2455068"/>
            <a:ext cx="2994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kern="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三天两头打补丁安装系统安全更新，还是会中病毒木马；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92595" y="2455068"/>
            <a:ext cx="33498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kern="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要说</a:t>
            </a:r>
            <a:r>
              <a:rPr lang="en-US" altLang="zh-CN" sz="1200" kern="100" dirty="0">
                <a:solidFill>
                  <a:srgbClr val="0070C0"/>
                </a:solidFill>
                <a:latin typeface="Times New Roman" panose="02020603050405020304" pitchFamily="18" charset="0"/>
              </a:rPr>
              <a:t> Linux </a:t>
            </a:r>
            <a:r>
              <a:rPr lang="zh-CN" altLang="zh-CN" sz="1200" kern="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没有安全问题，那当然是不可能的，这一点仁者见仁智者见智，相对来说肯定比</a:t>
            </a:r>
            <a:r>
              <a:rPr lang="en-US" altLang="zh-CN" sz="1200" kern="100" dirty="0">
                <a:solidFill>
                  <a:srgbClr val="0070C0"/>
                </a:solidFill>
                <a:latin typeface="Times New Roman" panose="02020603050405020304" pitchFamily="18" charset="0"/>
              </a:rPr>
              <a:t> Windows </a:t>
            </a:r>
            <a:r>
              <a:rPr lang="zh-CN" altLang="zh-CN" sz="1200" kern="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平台要更加安全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3528" y="3273806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使用习惯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1851961" y="3227640"/>
            <a:ext cx="27180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普通用户基本都是纯图形界面下操作使用，依靠鼠标和键盘完成一切操作，用户上手容易入门简单；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268829" y="4011910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kern="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可定制性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51961" y="4019578"/>
            <a:ext cx="21852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kern="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封闭的，系统可定制性很差；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92596" y="4019578"/>
            <a:ext cx="25021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kern="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开源，可定制化非常强。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492595" y="3227640"/>
            <a:ext cx="34381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兼具图形界面操作和完全的命令行操作，可以只用键盘完成一切操作，新手入门较困难，需要一些学习和指导，一旦熟练之后效率极高。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267229" y="438008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应用</a:t>
            </a:r>
            <a:r>
              <a:rPr lang="zh-CN" altLang="en-US" sz="1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场景</a:t>
            </a:r>
            <a:endParaRPr lang="zh-CN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1859576" y="4380083"/>
            <a:ext cx="26805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桌面操作系统主要使用的是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window</a:t>
            </a:r>
            <a:r>
              <a:rPr lang="zh-CN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5492595" y="4367970"/>
            <a:ext cx="33498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支撑百度，谷歌，淘宝等应用软件和服务的，是后台成千上万的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Linux</a:t>
            </a:r>
            <a:r>
              <a:rPr lang="zh-CN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服务器主机。世界上大部分软件和服务都是运行在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Linux</a:t>
            </a:r>
            <a:r>
              <a:rPr lang="zh-CN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之上的。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6679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 txBox="1">
            <a:spLocks/>
          </p:cNvSpPr>
          <p:nvPr/>
        </p:nvSpPr>
        <p:spPr>
          <a:xfrm>
            <a:off x="3347864" y="699542"/>
            <a:ext cx="2111790" cy="345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4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Centos</a:t>
            </a:r>
            <a:r>
              <a:rPr lang="zh-CN" altLang="en-US" sz="14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下载地址</a:t>
            </a:r>
          </a:p>
        </p:txBody>
      </p:sp>
      <p:sp>
        <p:nvSpPr>
          <p:cNvPr id="2" name="矩形 1"/>
          <p:cNvSpPr/>
          <p:nvPr/>
        </p:nvSpPr>
        <p:spPr>
          <a:xfrm>
            <a:off x="683703" y="1635646"/>
            <a:ext cx="6750496" cy="45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</a:rPr>
              <a:t>网易镜像：</a:t>
            </a:r>
            <a:r>
              <a:rPr lang="en-US" altLang="zh-CN" kern="100" dirty="0">
                <a:latin typeface="Times New Roman" panose="02020603050405020304" pitchFamily="18" charset="0"/>
              </a:rPr>
              <a:t>http://mirrors.163.com/centos/6/isos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/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1871" y="2495889"/>
            <a:ext cx="597666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</a:rPr>
              <a:t>搜狐镜像：</a:t>
            </a:r>
            <a:r>
              <a:rPr lang="en-US" altLang="zh-CN" kern="100" dirty="0">
                <a:latin typeface="Times New Roman" panose="02020603050405020304" pitchFamily="18" charset="0"/>
              </a:rPr>
              <a:t>http://mirrors.sohu.com/centos/6/isos/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25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31590"/>
            <a:ext cx="7328338" cy="3133130"/>
          </a:xfrm>
          <a:prstGeom prst="rect">
            <a:avLst/>
          </a:prstGeom>
        </p:spPr>
      </p:pic>
      <p:sp>
        <p:nvSpPr>
          <p:cNvPr id="23" name="标题 1"/>
          <p:cNvSpPr txBox="1">
            <a:spLocks/>
          </p:cNvSpPr>
          <p:nvPr/>
        </p:nvSpPr>
        <p:spPr>
          <a:xfrm>
            <a:off x="323528" y="490662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sz="1600" b="0" dirty="0" smtClean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目录</a:t>
            </a:r>
            <a:r>
              <a:rPr lang="zh-CN" altLang="en-US" sz="16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val="289908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3568" y="1059582"/>
            <a:ext cx="7365504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C6A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/bin      </a:t>
            </a:r>
            <a:r>
              <a:rPr lang="en-US" altLang="zh-CN" dirty="0">
                <a:solidFill>
                  <a:srgbClr val="007C6A"/>
                </a:solidFill>
              </a:rPr>
              <a:t>(/</a:t>
            </a:r>
            <a:r>
              <a:rPr lang="en-US" altLang="zh-CN" dirty="0" err="1">
                <a:solidFill>
                  <a:srgbClr val="007C6A"/>
                </a:solidFill>
              </a:rPr>
              <a:t>usr</a:t>
            </a:r>
            <a:r>
              <a:rPr lang="en-US" altLang="zh-CN" dirty="0">
                <a:solidFill>
                  <a:srgbClr val="007C6A"/>
                </a:solidFill>
              </a:rPr>
              <a:t>/bin</a:t>
            </a:r>
            <a:r>
              <a:rPr lang="zh-CN" altLang="en-US" dirty="0">
                <a:solidFill>
                  <a:srgbClr val="007C6A"/>
                </a:solidFill>
              </a:rPr>
              <a:t> 、 </a:t>
            </a:r>
            <a:r>
              <a:rPr lang="en-US" altLang="zh-CN" dirty="0">
                <a:solidFill>
                  <a:srgbClr val="007C6A"/>
                </a:solidFill>
              </a:rPr>
              <a:t>/</a:t>
            </a:r>
            <a:r>
              <a:rPr lang="en-US" altLang="zh-CN" dirty="0" err="1">
                <a:solidFill>
                  <a:srgbClr val="007C6A"/>
                </a:solidFill>
              </a:rPr>
              <a:t>usr</a:t>
            </a:r>
            <a:r>
              <a:rPr lang="en-US" altLang="zh-CN" dirty="0">
                <a:solidFill>
                  <a:srgbClr val="007C6A"/>
                </a:solidFill>
              </a:rPr>
              <a:t>/local/bin)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是</a:t>
            </a:r>
            <a:r>
              <a:rPr lang="en-US" altLang="zh-CN" dirty="0">
                <a:solidFill>
                  <a:srgbClr val="007C6A"/>
                </a:solidFill>
              </a:rPr>
              <a:t>Binary</a:t>
            </a:r>
            <a:r>
              <a:rPr lang="zh-CN" altLang="en-US" dirty="0">
                <a:solidFill>
                  <a:srgbClr val="007C6A"/>
                </a:solidFill>
              </a:rPr>
              <a:t>的缩写</a:t>
            </a:r>
            <a:r>
              <a:rPr lang="en-US" altLang="zh-CN" dirty="0">
                <a:solidFill>
                  <a:srgbClr val="007C6A"/>
                </a:solidFill>
              </a:rPr>
              <a:t>, </a:t>
            </a:r>
            <a:r>
              <a:rPr lang="zh-CN" altLang="en-US" dirty="0">
                <a:solidFill>
                  <a:srgbClr val="007C6A"/>
                </a:solidFill>
              </a:rPr>
              <a:t>这个目录存放着最经常使用的命令</a:t>
            </a:r>
            <a:r>
              <a:rPr lang="en-US" altLang="zh-CN" dirty="0">
                <a:solidFill>
                  <a:srgbClr val="007C6A"/>
                </a:solidFill>
              </a:rPr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683568" y="2743290"/>
            <a:ext cx="8208912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C6A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/home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存放普通用户的主目录，在</a:t>
            </a:r>
            <a:r>
              <a:rPr lang="en-US" altLang="zh-CN" dirty="0">
                <a:solidFill>
                  <a:srgbClr val="007C6A"/>
                </a:solidFill>
              </a:rPr>
              <a:t>Linux</a:t>
            </a:r>
            <a:r>
              <a:rPr lang="zh-CN" altLang="en-US" dirty="0">
                <a:solidFill>
                  <a:srgbClr val="007C6A"/>
                </a:solidFill>
              </a:rPr>
              <a:t>中每个用户都有一个自己的目录，一般该目录名是以用户的账号命名的。</a:t>
            </a:r>
            <a:endParaRPr lang="en-US" altLang="zh-CN" dirty="0">
              <a:solidFill>
                <a:srgbClr val="007C6A"/>
              </a:solidFill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79512" y="505517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sz="1800" b="0" dirty="0" smtClean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目录</a:t>
            </a:r>
            <a:r>
              <a:rPr lang="zh-CN" altLang="en-US" sz="1800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结构</a:t>
            </a:r>
          </a:p>
        </p:txBody>
      </p:sp>
      <p:sp>
        <p:nvSpPr>
          <p:cNvPr id="12" name="矩形 11"/>
          <p:cNvSpPr/>
          <p:nvPr/>
        </p:nvSpPr>
        <p:spPr>
          <a:xfrm>
            <a:off x="683568" y="3813338"/>
            <a:ext cx="7365504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 /root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该目录为系统管理员，也称作超级权限者的用户主目录。</a:t>
            </a:r>
            <a:endParaRPr lang="en-US" altLang="zh-CN" dirty="0">
              <a:solidFill>
                <a:srgbClr val="007C6A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3568" y="1911250"/>
            <a:ext cx="8064896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C6A"/>
                </a:solidFill>
              </a:rPr>
              <a:t> /</a:t>
            </a:r>
            <a:r>
              <a:rPr lang="en-US" altLang="zh-CN" dirty="0" err="1">
                <a:solidFill>
                  <a:srgbClr val="007C6A"/>
                </a:solidFill>
              </a:rPr>
              <a:t>sbin</a:t>
            </a:r>
            <a:r>
              <a:rPr lang="en-US" altLang="zh-CN" dirty="0">
                <a:solidFill>
                  <a:srgbClr val="007C6A"/>
                </a:solidFill>
              </a:rPr>
              <a:t>    (/</a:t>
            </a:r>
            <a:r>
              <a:rPr lang="en-US" altLang="zh-CN" dirty="0" err="1">
                <a:solidFill>
                  <a:srgbClr val="007C6A"/>
                </a:solidFill>
              </a:rPr>
              <a:t>usr</a:t>
            </a:r>
            <a:r>
              <a:rPr lang="en-US" altLang="zh-CN" dirty="0">
                <a:solidFill>
                  <a:srgbClr val="007C6A"/>
                </a:solidFill>
              </a:rPr>
              <a:t>/</a:t>
            </a:r>
            <a:r>
              <a:rPr lang="en-US" altLang="zh-CN" dirty="0" err="1">
                <a:solidFill>
                  <a:srgbClr val="007C6A"/>
                </a:solidFill>
              </a:rPr>
              <a:t>sbin</a:t>
            </a:r>
            <a:r>
              <a:rPr lang="en-US" altLang="zh-CN" dirty="0">
                <a:solidFill>
                  <a:srgbClr val="007C6A"/>
                </a:solidFill>
              </a:rPr>
              <a:t> </a:t>
            </a:r>
            <a:r>
              <a:rPr lang="zh-CN" altLang="en-US" dirty="0">
                <a:solidFill>
                  <a:srgbClr val="007C6A"/>
                </a:solidFill>
              </a:rPr>
              <a:t>、 </a:t>
            </a:r>
            <a:r>
              <a:rPr lang="en-US" altLang="zh-CN" dirty="0">
                <a:solidFill>
                  <a:srgbClr val="007C6A"/>
                </a:solidFill>
              </a:rPr>
              <a:t>/</a:t>
            </a:r>
            <a:r>
              <a:rPr lang="en-US" altLang="zh-CN" dirty="0" err="1">
                <a:solidFill>
                  <a:srgbClr val="007C6A"/>
                </a:solidFill>
              </a:rPr>
              <a:t>usr</a:t>
            </a:r>
            <a:r>
              <a:rPr lang="en-US" altLang="zh-CN" dirty="0">
                <a:solidFill>
                  <a:srgbClr val="007C6A"/>
                </a:solidFill>
              </a:rPr>
              <a:t>/local/</a:t>
            </a:r>
            <a:r>
              <a:rPr lang="en-US" altLang="zh-CN" dirty="0" err="1">
                <a:solidFill>
                  <a:srgbClr val="007C6A"/>
                </a:solidFill>
              </a:rPr>
              <a:t>sbin</a:t>
            </a:r>
            <a:r>
              <a:rPr lang="en-US" altLang="zh-CN" dirty="0">
                <a:solidFill>
                  <a:srgbClr val="007C6A"/>
                </a:solidFill>
              </a:rPr>
              <a:t>)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s</a:t>
            </a:r>
            <a:r>
              <a:rPr lang="zh-CN" altLang="en-US" dirty="0">
                <a:solidFill>
                  <a:srgbClr val="007C6A"/>
                </a:solidFill>
              </a:rPr>
              <a:t>就是</a:t>
            </a:r>
            <a:r>
              <a:rPr lang="en-US" altLang="zh-CN" dirty="0">
                <a:solidFill>
                  <a:srgbClr val="007C6A"/>
                </a:solidFill>
              </a:rPr>
              <a:t>Super User</a:t>
            </a:r>
            <a:r>
              <a:rPr lang="zh-CN" altLang="en-US" dirty="0">
                <a:solidFill>
                  <a:srgbClr val="007C6A"/>
                </a:solidFill>
              </a:rPr>
              <a:t>的意思，这里存放的是系统管理员使用的系统管理程序。</a:t>
            </a:r>
            <a:endParaRPr lang="en-US" altLang="zh-CN" dirty="0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58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1760</Words>
  <Application>Microsoft Office PowerPoint</Application>
  <PresentationFormat>全屏显示(16:9)</PresentationFormat>
  <Paragraphs>246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方正兰亭粗黑简体</vt:lpstr>
      <vt:lpstr>华文新魏</vt:lpstr>
      <vt:lpstr>宋体</vt:lpstr>
      <vt:lpstr>微软雅黑</vt:lpstr>
      <vt:lpstr>arial</vt:lpstr>
      <vt:lpstr>arial</vt:lpstr>
      <vt:lpstr>Calibri</vt:lpstr>
      <vt:lpstr>Times New Roman</vt:lpstr>
      <vt:lpstr>Wingdings</vt:lpstr>
      <vt:lpstr>Office 主题</vt:lpstr>
      <vt:lpstr>大数据技术图解</vt:lpstr>
      <vt:lpstr>Linux简介</vt:lpstr>
      <vt:lpstr>Linux与Unix的那些事</vt:lpstr>
      <vt:lpstr>GNU is Not Unix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vi和vim编辑器 --编辑模式</vt:lpstr>
      <vt:lpstr>PowerPoint 演示文稿</vt:lpstr>
      <vt:lpstr>三个模式之间的切换关系</vt:lpstr>
      <vt:lpstr>--磁盘分区类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Administrator</cp:lastModifiedBy>
  <cp:revision>26</cp:revision>
  <dcterms:created xsi:type="dcterms:W3CDTF">2013-03-04T07:19:04Z</dcterms:created>
  <dcterms:modified xsi:type="dcterms:W3CDTF">2018-03-02T07:01:11Z</dcterms:modified>
</cp:coreProperties>
</file>