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5" r:id="rId3"/>
    <p:sldId id="418" r:id="rId4"/>
    <p:sldId id="422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99"/>
    <a:srgbClr val="003300"/>
    <a:srgbClr val="000066"/>
    <a:srgbClr val="008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3566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Bourne-Again Shell</a:t>
            </a:r>
            <a:r>
              <a:rPr lang="zh-CN" altLang="en-US" dirty="0" smtClean="0"/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bɔ:n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Bash[</a:t>
            </a:r>
            <a:r>
              <a:rPr lang="en-US" altLang="zh-CN" dirty="0" err="1" smtClean="0"/>
              <a:t>bæʃ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71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6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84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6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02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基本命令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201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简介与帮助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查看命令帮助手册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帮助按章节分类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6300"/>
              </p:ext>
            </p:extLst>
          </p:nvPr>
        </p:nvGraphicFramePr>
        <p:xfrm>
          <a:off x="609600" y="1600200"/>
          <a:ext cx="7934642" cy="4752980"/>
        </p:xfrm>
        <a:graphic>
          <a:graphicData uri="http://schemas.openxmlformats.org/drawingml/2006/table">
            <a:tbl>
              <a:tblPr firstRow="1" firstCol="1" bandRow="1"/>
              <a:tblGrid>
                <a:gridCol w="2122727">
                  <a:extLst>
                    <a:ext uri="{9D8B030D-6E8A-4147-A177-3AD203B41FA5}">
                      <a16:colId xmlns:a16="http://schemas.microsoft.com/office/drawing/2014/main" val="3575856692"/>
                    </a:ext>
                  </a:extLst>
                </a:gridCol>
                <a:gridCol w="5811915">
                  <a:extLst>
                    <a:ext uri="{9D8B030D-6E8A-4147-A177-3AD203B41FA5}">
                      <a16:colId xmlns:a16="http://schemas.microsoft.com/office/drawing/2014/main" val="3076463388"/>
                    </a:ext>
                  </a:extLst>
                </a:gridCol>
              </a:tblGrid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章节号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标题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649729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普通的命令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704987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内核调用的函数与工具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4513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常见的函数与函数库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39469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设备文件的说明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70157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配置文件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17060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游戏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112377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惯例与协议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23101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管理员可用的命令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15330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内核相关的文件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7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查看命令帮助手册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 实例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man -f l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5544" y="1648551"/>
            <a:ext cx="8280000" cy="4447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4669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查看命令选项帮助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帮助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--help   #</a:t>
            </a:r>
            <a:r>
              <a:rPr lang="zh-CN" altLang="en-US" dirty="0" smtClean="0"/>
              <a:t>获取命令选项</a:t>
            </a:r>
            <a:r>
              <a:rPr lang="zh-CN" altLang="en-US" dirty="0"/>
              <a:t>的帮助</a:t>
            </a:r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80000" cy="2405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8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/>
              <a:t>查看内部命令帮助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内部命令帮助</a:t>
            </a:r>
          </a:p>
          <a:p>
            <a:pPr lvl="1"/>
            <a:r>
              <a:rPr lang="en-US" altLang="zh-CN" dirty="0" smtClean="0"/>
              <a:t>help </a:t>
            </a:r>
            <a:r>
              <a:rPr lang="en-US" altLang="zh-CN" dirty="0"/>
              <a:t>shell</a:t>
            </a:r>
            <a:r>
              <a:rPr lang="zh-CN" altLang="en-US" dirty="0"/>
              <a:t>内部</a:t>
            </a:r>
            <a:r>
              <a:rPr lang="zh-CN" altLang="en-US" dirty="0" smtClean="0"/>
              <a:t>命令  </a:t>
            </a:r>
            <a:r>
              <a:rPr lang="en-US" altLang="zh-CN" dirty="0"/>
              <a:t>#</a:t>
            </a:r>
            <a:r>
              <a:rPr lang="zh-CN" altLang="en-US" dirty="0"/>
              <a:t>获取</a:t>
            </a:r>
            <a:r>
              <a:rPr lang="en-US" altLang="zh-CN" dirty="0"/>
              <a:t>shell</a:t>
            </a:r>
            <a:r>
              <a:rPr lang="zh-CN" altLang="en-US" dirty="0"/>
              <a:t>内部命令的帮助</a:t>
            </a:r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0" y="2710157"/>
            <a:ext cx="8280000" cy="283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5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/>
              <a:t>查看命令详细帮助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 startAt="4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Return </a:t>
            </a:r>
            <a:r>
              <a:rPr lang="en-US" altLang="zh-CN" dirty="0"/>
              <a:t>information about the state of the </a:t>
            </a:r>
            <a:r>
              <a:rPr lang="en-US" altLang="zh-CN" dirty="0" err="1"/>
              <a:t>Tcl</a:t>
            </a:r>
            <a:r>
              <a:rPr lang="en-US" altLang="zh-CN" dirty="0"/>
              <a:t> </a:t>
            </a:r>
            <a:r>
              <a:rPr lang="en-US" altLang="zh-CN" dirty="0" smtClean="0"/>
              <a:t>interpreter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/>
              <a:t>info [OPTION]... [MENU-ITEM...]</a:t>
            </a:r>
            <a:endParaRPr lang="zh-CN" altLang="en-US" dirty="0"/>
          </a:p>
          <a:p>
            <a:pPr lvl="1"/>
            <a:r>
              <a:rPr lang="zh-CN" altLang="en-US" dirty="0"/>
              <a:t>  </a:t>
            </a:r>
            <a:r>
              <a:rPr lang="en-US" altLang="zh-CN" dirty="0"/>
              <a:t>- </a:t>
            </a:r>
            <a:r>
              <a:rPr lang="zh-CN" altLang="en-US" dirty="0"/>
              <a:t>回车 </a:t>
            </a:r>
            <a:r>
              <a:rPr lang="en-US" altLang="zh-CN" dirty="0" smtClean="0"/>
              <a:t>:</a:t>
            </a:r>
            <a:r>
              <a:rPr lang="en-US" altLang="zh-CN" dirty="0"/>
              <a:t>  </a:t>
            </a:r>
            <a:r>
              <a:rPr lang="zh-CN" altLang="en-US" dirty="0"/>
              <a:t>进入子帮助页面</a:t>
            </a:r>
            <a:r>
              <a:rPr lang="en-US" altLang="zh-CN" dirty="0"/>
              <a:t>(</a:t>
            </a:r>
            <a:r>
              <a:rPr lang="zh-CN" altLang="en-US" dirty="0"/>
              <a:t>带有*号标记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  - u    :  </a:t>
            </a:r>
            <a:r>
              <a:rPr lang="zh-CN" altLang="en-US" dirty="0"/>
              <a:t>进入上层页面</a:t>
            </a:r>
          </a:p>
          <a:p>
            <a:pPr lvl="1"/>
            <a:r>
              <a:rPr lang="zh-CN" altLang="en-US" dirty="0"/>
              <a:t>  </a:t>
            </a:r>
            <a:r>
              <a:rPr lang="en-US" altLang="zh-CN" dirty="0"/>
              <a:t>- n    :  </a:t>
            </a:r>
            <a:r>
              <a:rPr lang="zh-CN" altLang="en-US" dirty="0"/>
              <a:t>进入下一个帮助小节</a:t>
            </a:r>
          </a:p>
          <a:p>
            <a:pPr lvl="1"/>
            <a:r>
              <a:rPr lang="zh-CN" altLang="en-US" dirty="0"/>
              <a:t>  </a:t>
            </a:r>
            <a:r>
              <a:rPr lang="en-US" altLang="zh-CN" dirty="0"/>
              <a:t>- p    :  </a:t>
            </a:r>
            <a:r>
              <a:rPr lang="zh-CN" altLang="en-US" dirty="0"/>
              <a:t>进入上一个帮助小节</a:t>
            </a:r>
          </a:p>
          <a:p>
            <a:pPr lvl="1"/>
            <a:r>
              <a:rPr lang="zh-CN" altLang="en-US" dirty="0"/>
              <a:t>  </a:t>
            </a:r>
            <a:r>
              <a:rPr lang="en-US" altLang="zh-CN" dirty="0"/>
              <a:t>- q    :  </a:t>
            </a:r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1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查看命令详细帮助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 startAt="4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0" y="1596035"/>
            <a:ext cx="8280000" cy="971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84" y="2713087"/>
            <a:ext cx="8280000" cy="1811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5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/>
              <a:t>查看</a:t>
            </a:r>
            <a:r>
              <a:rPr lang="zh-CN" altLang="en-US" dirty="0" smtClean="0"/>
              <a:t>命令帮助简介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whatis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whatis </a:t>
            </a:r>
            <a:r>
              <a:rPr lang="zh-CN" altLang="en-US" dirty="0"/>
              <a:t>数据库里查找完整的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用这种方法可以获得命令的介绍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whatis </a:t>
            </a:r>
            <a:r>
              <a:rPr lang="en-US" altLang="zh-CN" dirty="0"/>
              <a:t>[OPTION...] </a:t>
            </a:r>
            <a:r>
              <a:rPr lang="zh-CN" altLang="en-US" dirty="0"/>
              <a:t>关键词</a:t>
            </a:r>
            <a:r>
              <a:rPr lang="en-US" altLang="zh-CN" dirty="0"/>
              <a:t>...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0" y="3276600"/>
            <a:ext cx="8280000" cy="2170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2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上机训练如下命令</a:t>
            </a:r>
            <a:endParaRPr lang="en-US" altLang="zh-CN" smtClean="0"/>
          </a:p>
          <a:p>
            <a:pPr lvl="1"/>
            <a:r>
              <a:rPr lang="zh-CN" altLang="en-US" smtClean="0"/>
              <a:t>使用 </a:t>
            </a:r>
            <a:r>
              <a:rPr lang="en-US" altLang="zh-CN" dirty="0" smtClean="0"/>
              <a:t>man, --help, help, info </a:t>
            </a:r>
            <a:r>
              <a:rPr lang="zh-CN" altLang="en-US" dirty="0" smtClean="0"/>
              <a:t>命令查看</a:t>
            </a:r>
            <a:r>
              <a:rPr lang="zh-CN" altLang="en-US" dirty="0"/>
              <a:t>不同</a:t>
            </a:r>
            <a:r>
              <a:rPr lang="zh-CN" altLang="en-US" dirty="0" smtClean="0"/>
              <a:t>命令的帮助，每个命令至少截取一副图。例如：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4" y="2552065"/>
            <a:ext cx="8280000" cy="376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45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/>
              <a:t>本身是一个用</a:t>
            </a:r>
            <a:r>
              <a:rPr lang="en-US" altLang="zh-CN" dirty="0"/>
              <a:t>C</a:t>
            </a:r>
            <a:r>
              <a:rPr lang="zh-CN" altLang="en-US" dirty="0"/>
              <a:t>语言编写的程序，它是用户使用</a:t>
            </a:r>
            <a:r>
              <a:rPr lang="en-US" altLang="zh-CN" dirty="0"/>
              <a:t>Unix/Linux</a:t>
            </a:r>
            <a:r>
              <a:rPr lang="zh-CN" altLang="en-US" dirty="0"/>
              <a:t>的桥梁，用户的大部分工作都是通过</a:t>
            </a:r>
            <a:r>
              <a:rPr lang="en-US" altLang="zh-CN" dirty="0"/>
              <a:t>Shell</a:t>
            </a:r>
            <a:r>
              <a:rPr lang="zh-CN" altLang="en-US" dirty="0"/>
              <a:t>完成的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302125" lvl="1" indent="-269875"/>
            <a:r>
              <a:rPr lang="zh-CN" altLang="en-US" dirty="0" smtClean="0"/>
              <a:t>它</a:t>
            </a:r>
            <a:r>
              <a:rPr lang="zh-CN" altLang="en-US" dirty="0"/>
              <a:t>虽然不是</a:t>
            </a:r>
            <a:r>
              <a:rPr lang="en-US" altLang="zh-CN" dirty="0"/>
              <a:t>Unix/Linux</a:t>
            </a:r>
            <a:r>
              <a:rPr lang="zh-CN" altLang="en-US" dirty="0"/>
              <a:t>系统内核的一部分，但它调用了系统核心的大部分功能来执行程序、建立文件并以并行的方式协调各个程序的运行。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9" y="3003207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Shell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7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Shell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267324"/>
          </a:xfrm>
        </p:spPr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有两种执行命令的方式：</a:t>
            </a:r>
          </a:p>
          <a:p>
            <a:pPr lvl="1"/>
            <a:r>
              <a:rPr lang="zh-CN" altLang="en-US" dirty="0" smtClean="0"/>
              <a:t>交互式</a:t>
            </a:r>
            <a:r>
              <a:rPr lang="zh-CN" altLang="en-US" dirty="0"/>
              <a:t>（</a:t>
            </a:r>
            <a:r>
              <a:rPr lang="en-US" altLang="zh-CN" dirty="0"/>
              <a:t>Interactive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解释</a:t>
            </a:r>
            <a:r>
              <a:rPr lang="zh-CN" altLang="en-US" dirty="0"/>
              <a:t>执行用户的命令，用户输入一条命令，</a:t>
            </a:r>
            <a:r>
              <a:rPr lang="en-US" altLang="zh-CN" dirty="0"/>
              <a:t>Shell</a:t>
            </a:r>
            <a:r>
              <a:rPr lang="zh-CN" altLang="en-US" dirty="0"/>
              <a:t>就解释执行一条。</a:t>
            </a:r>
          </a:p>
          <a:p>
            <a:pPr lvl="1"/>
            <a:r>
              <a:rPr lang="zh-CN" altLang="en-US" dirty="0" smtClean="0"/>
              <a:t>批处理</a:t>
            </a:r>
            <a:r>
              <a:rPr lang="zh-CN" altLang="en-US" dirty="0"/>
              <a:t>（</a:t>
            </a:r>
            <a:r>
              <a:rPr lang="en-US" altLang="zh-CN" dirty="0"/>
              <a:t>Batch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</a:t>
            </a:r>
            <a:r>
              <a:rPr lang="zh-CN" altLang="en-US" dirty="0"/>
              <a:t>事先写一个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/>
              <a:t>(Script)</a:t>
            </a:r>
            <a:r>
              <a:rPr lang="zh-CN" altLang="en-US" dirty="0"/>
              <a:t>，其中有很多条命令，让</a:t>
            </a:r>
            <a:r>
              <a:rPr lang="en-US" altLang="zh-CN" dirty="0"/>
              <a:t>Shell</a:t>
            </a:r>
            <a:r>
              <a:rPr lang="zh-CN" altLang="en-US" dirty="0"/>
              <a:t>一次把这些命令执行完，而不必一条一条地敲命令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这就是</a:t>
            </a:r>
            <a:r>
              <a:rPr lang="en-US" altLang="zh-CN" dirty="0" smtClean="0"/>
              <a:t>Shell</a:t>
            </a:r>
            <a:r>
              <a:rPr lang="zh-CN" altLang="en-US" dirty="0"/>
              <a:t>脚本语言</a:t>
            </a:r>
            <a:r>
              <a:rPr lang="zh-CN" altLang="en-US" dirty="0" smtClean="0"/>
              <a:t>编程；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Shell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主流的</a:t>
            </a:r>
            <a:r>
              <a:rPr lang="en-US" altLang="zh-CN" dirty="0" smtClean="0"/>
              <a:t>Shell</a:t>
            </a:r>
            <a:endParaRPr lang="en-US" altLang="zh-CN" dirty="0"/>
          </a:p>
          <a:p>
            <a:pPr lvl="1"/>
            <a:r>
              <a:rPr lang="zh-CN" altLang="en-US" dirty="0" smtClean="0"/>
              <a:t>现在</a:t>
            </a:r>
            <a:r>
              <a:rPr lang="zh-CN" altLang="en-US" dirty="0"/>
              <a:t>包括红帽系统在内的许多热门</a:t>
            </a:r>
            <a:r>
              <a:rPr lang="en-US" altLang="zh-CN" dirty="0"/>
              <a:t>Linux</a:t>
            </a:r>
            <a:r>
              <a:rPr lang="zh-CN" altLang="en-US" dirty="0"/>
              <a:t>系统主流默认字符</a:t>
            </a:r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  <a:r>
              <a:rPr lang="zh-CN" altLang="en-US" dirty="0"/>
              <a:t>（</a:t>
            </a:r>
            <a:r>
              <a:rPr lang="en-US" altLang="zh-CN" dirty="0"/>
              <a:t>Bourne-Again </a:t>
            </a:r>
            <a:r>
              <a:rPr lang="en-US" altLang="zh-CN" dirty="0" err="1"/>
              <a:t>SHell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dirty="0"/>
              <a:t>读者要明白</a:t>
            </a:r>
            <a:r>
              <a:rPr lang="en-US" altLang="zh-CN" dirty="0"/>
              <a:t>bash</a:t>
            </a:r>
            <a:r>
              <a:rPr lang="zh-CN" altLang="en-US" dirty="0"/>
              <a:t>作为大多数</a:t>
            </a:r>
            <a:r>
              <a:rPr lang="en-US" altLang="zh-CN" dirty="0" err="1"/>
              <a:t>linux</a:t>
            </a:r>
            <a:r>
              <a:rPr lang="zh-CN" altLang="en-US" dirty="0"/>
              <a:t>系统的默认字符解释器，必须必须必须得学好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/>
              <a:t>Shell </a:t>
            </a:r>
            <a:r>
              <a:rPr lang="zh-CN" altLang="en-US" dirty="0" smtClean="0"/>
              <a:t>命令的格式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命令的一般格式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命令名称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命令选项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命令对象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lvl="1"/>
            <a:r>
              <a:rPr lang="zh-CN" altLang="en-US" dirty="0"/>
              <a:t>命令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</a:t>
            </a:r>
            <a:r>
              <a:rPr lang="zh-CN" altLang="en-US" dirty="0"/>
              <a:t>是指要处理的目标（普通文件</a:t>
            </a:r>
            <a:r>
              <a:rPr lang="en-US" altLang="zh-CN" dirty="0"/>
              <a:t>/</a:t>
            </a:r>
            <a:r>
              <a:rPr lang="zh-CN" altLang="en-US" dirty="0"/>
              <a:t>目录文件</a:t>
            </a:r>
            <a:r>
              <a:rPr lang="en-US" altLang="zh-CN" dirty="0"/>
              <a:t>/</a:t>
            </a:r>
            <a:r>
              <a:rPr lang="zh-CN" altLang="en-US" dirty="0"/>
              <a:t>用户等等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zh-CN" altLang="en-US" dirty="0"/>
              <a:t>命令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选项值</a:t>
            </a:r>
            <a:r>
              <a:rPr lang="zh-CN" altLang="en-US" dirty="0"/>
              <a:t>会随</a:t>
            </a:r>
            <a:r>
              <a:rPr lang="zh-CN" altLang="en-US" dirty="0" smtClean="0"/>
              <a:t>命令和使用情况不同而不同；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选项可用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完整选项名称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如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--help</a:t>
            </a:r>
          </a:p>
          <a:p>
            <a:pPr lvl="2"/>
            <a:r>
              <a:rPr lang="zh-CN" altLang="en-US" dirty="0" smtClean="0"/>
              <a:t>也可用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短格式</a:t>
            </a:r>
            <a:r>
              <a:rPr lang="zh-CN" altLang="en-US" dirty="0"/>
              <a:t>（单个字母的缩写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-h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8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查看命令帮助手册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/>
              <a:t>格式化并显示在线帮助手</a:t>
            </a:r>
            <a:r>
              <a:rPr lang="zh-CN" altLang="en-US" dirty="0" smtClean="0"/>
              <a:t>册页</a:t>
            </a:r>
            <a:r>
              <a:rPr lang="en-US" altLang="zh-CN" dirty="0" smtClean="0"/>
              <a:t>(manual)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[OPTION...] [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章节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zh-CN" alt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帮助主题 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</a:t>
            </a:r>
            <a:endParaRPr lang="zh-CN" alt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7481" y="2605540"/>
          <a:ext cx="8571340" cy="4053840"/>
        </p:xfrm>
        <a:graphic>
          <a:graphicData uri="http://schemas.openxmlformats.org/drawingml/2006/table">
            <a:tbl>
              <a:tblPr firstRow="1" firstCol="1" bandRow="1"/>
              <a:tblGrid>
                <a:gridCol w="2722563">
                  <a:extLst>
                    <a:ext uri="{9D8B030D-6E8A-4147-A177-3AD203B41FA5}">
                      <a16:colId xmlns:a16="http://schemas.microsoft.com/office/drawing/2014/main" val="1186253133"/>
                    </a:ext>
                  </a:extLst>
                </a:gridCol>
                <a:gridCol w="5848777">
                  <a:extLst>
                    <a:ext uri="{9D8B030D-6E8A-4147-A177-3AD203B41FA5}">
                      <a16:colId xmlns:a16="http://schemas.microsoft.com/office/drawing/2014/main" val="407111809"/>
                    </a:ext>
                  </a:extLst>
                </a:gridCol>
              </a:tblGrid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3540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-a, --all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寻找所有匹配的手册页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94893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-w, --where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输出手册页的物理位置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780837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-f, --whatis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等同于 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whatis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71416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-k, --apropos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等同于 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apropos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54723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-?, --help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give this help list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09013"/>
                  </a:ext>
                </a:extLst>
              </a:tr>
              <a:tr h="563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-V, --version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print program version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6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查看命令帮助手册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 smtClean="0"/>
              <a:t>帮助文件很长，需要翻看，操作如下：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7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84552" y="1661499"/>
          <a:ext cx="8229600" cy="4581144"/>
        </p:xfrm>
        <a:graphic>
          <a:graphicData uri="http://schemas.openxmlformats.org/drawingml/2006/table">
            <a:tbl>
              <a:tblPr firstRow="1" firstCol="1" bandRow="1"/>
              <a:tblGrid>
                <a:gridCol w="2579687">
                  <a:extLst>
                    <a:ext uri="{9D8B030D-6E8A-4147-A177-3AD203B41FA5}">
                      <a16:colId xmlns:a16="http://schemas.microsoft.com/office/drawing/2014/main" val="457855264"/>
                    </a:ext>
                  </a:extLst>
                </a:gridCol>
                <a:gridCol w="5649913">
                  <a:extLst>
                    <a:ext uri="{9D8B030D-6E8A-4147-A177-3AD203B41FA5}">
                      <a16:colId xmlns:a16="http://schemas.microsoft.com/office/drawing/2014/main" val="3189077025"/>
                    </a:ext>
                  </a:extLst>
                </a:gridCol>
              </a:tblGrid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按键</a:t>
                      </a:r>
                      <a:endParaRPr lang="zh-CN" sz="2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用处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94647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6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空格键</a:t>
                      </a:r>
                      <a:r>
                        <a:rPr kumimoji="0" lang="en-US" altLang="zh-CN" sz="2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pg</a:t>
                      </a:r>
                      <a:r>
                        <a:rPr kumimoji="0" lang="en-US" altLang="zh-CN" sz="2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dn</a:t>
                      </a:r>
                      <a:r>
                        <a:rPr kumimoji="0" lang="en-US" altLang="zh-CN" sz="2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]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向下翻一页。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5466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600" kern="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</a:t>
                      </a:r>
                      <a:r>
                        <a:rPr lang="en-US" sz="2600" kern="0" dirty="0" err="1" smtClean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pg</a:t>
                      </a:r>
                      <a:r>
                        <a:rPr lang="en-US" sz="2600" kern="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up]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向上翻一页。</a:t>
                      </a:r>
                      <a:endParaRPr lang="zh-CN" sz="2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64796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600" kern="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[home] [end]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前往首页</a:t>
                      </a:r>
                      <a:r>
                        <a:rPr lang="en-US" altLang="zh-CN" sz="26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; </a:t>
                      </a:r>
                      <a:r>
                        <a:rPr lang="zh-CN" altLang="en-US" sz="26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前往尾页。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40365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关键词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从上至下搜索某个</a:t>
                      </a:r>
                      <a:r>
                        <a:rPr lang="zh-CN" sz="26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关键词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61179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关键词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从下至上搜索某个</a:t>
                      </a:r>
                      <a:r>
                        <a:rPr lang="zh-CN" sz="2600" kern="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关键词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22729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lang="zh-CN" sz="2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定位到下一个搜索到的关键词。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85898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lang="zh-CN" sz="2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定位到上一个搜索到的关键词。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653535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  <a:latin typeface="Adobe 仿宋 Std 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zh-CN" sz="2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  <a:latin typeface="Calibri" panose="020F0502020204030204" pitchFamily="34" charset="0"/>
                          <a:ea typeface="Adobe 仿宋 Std R"/>
                          <a:cs typeface="宋体" panose="02010600030101010101" pitchFamily="2" charset="-122"/>
                        </a:rPr>
                        <a:t>退出帮助文档。</a:t>
                      </a:r>
                      <a:endParaRPr lang="zh-CN" sz="2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39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查看命令帮助手册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pic>
        <p:nvPicPr>
          <p:cNvPr id="7" name="man l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522287" y="1489075"/>
            <a:ext cx="8393113" cy="521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928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查看命令帮助手册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Bef>
                <a:spcPts val="3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man --where ls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usr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/share/man/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zh_CN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/man1/ls.1.gz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man -w ls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usr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/share/man/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zh_CN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/man1/ls.1.gz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man -f ls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ls (1)               -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列目录内容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ls (1p)              - list directory contents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~]$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7692</TotalTime>
  <Words>774</Words>
  <Application>Microsoft Office PowerPoint</Application>
  <PresentationFormat>全屏显示(4:3)</PresentationFormat>
  <Paragraphs>147</Paragraphs>
  <Slides>17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第02章 Shell基本命令</vt:lpstr>
      <vt:lpstr>1. Shell 简介</vt:lpstr>
      <vt:lpstr>1. Shell 简介</vt:lpstr>
      <vt:lpstr>1. Shell 简介</vt:lpstr>
      <vt:lpstr>2. Shell 命令的格式</vt:lpstr>
      <vt:lpstr>3. 查看命令帮助手册</vt:lpstr>
      <vt:lpstr>3. 查看命令帮助手册</vt:lpstr>
      <vt:lpstr>3. 查看命令帮助手册</vt:lpstr>
      <vt:lpstr>3. 查看命令帮助手册</vt:lpstr>
      <vt:lpstr>3. 查看命令帮助手册</vt:lpstr>
      <vt:lpstr>3. 查看命令帮助手册</vt:lpstr>
      <vt:lpstr>4. 查看命令选项帮助</vt:lpstr>
      <vt:lpstr>5. 查看内部命令帮助</vt:lpstr>
      <vt:lpstr>6. 查看命令详细帮助</vt:lpstr>
      <vt:lpstr>6. 查看命令详细帮助</vt:lpstr>
      <vt:lpstr>7. 查看命令帮助简介</vt:lpstr>
      <vt:lpstr>8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414</cp:revision>
  <dcterms:created xsi:type="dcterms:W3CDTF">2008-10-02T10:07:13Z</dcterms:created>
  <dcterms:modified xsi:type="dcterms:W3CDTF">2018-03-03T15:13:39Z</dcterms:modified>
</cp:coreProperties>
</file>