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6"/>
  </p:notesMasterIdLst>
  <p:handoutMasterIdLst>
    <p:handoutMasterId r:id="rId27"/>
  </p:handoutMasterIdLst>
  <p:sldIdLst>
    <p:sldId id="256" r:id="rId2"/>
    <p:sldId id="415" r:id="rId3"/>
    <p:sldId id="437" r:id="rId4"/>
    <p:sldId id="449" r:id="rId5"/>
    <p:sldId id="438" r:id="rId6"/>
    <p:sldId id="440" r:id="rId7"/>
    <p:sldId id="441" r:id="rId8"/>
    <p:sldId id="442" r:id="rId9"/>
    <p:sldId id="444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3" r:id="rId23"/>
    <p:sldId id="462" r:id="rId24"/>
    <p:sldId id="46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00000"/>
    <a:srgbClr val="003300"/>
    <a:srgbClr val="000066"/>
    <a:srgbClr val="008000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 autoAdjust="0"/>
    <p:restoredTop sz="94301" autoAdjust="0"/>
  </p:normalViewPr>
  <p:slideViewPr>
    <p:cSldViewPr>
      <p:cViewPr varScale="1">
        <p:scale>
          <a:sx n="69" d="100"/>
          <a:sy n="69" d="100"/>
        </p:scale>
        <p:origin x="133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210" y="1373875"/>
            <a:ext cx="8396589" cy="543877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2" hasCustomPrompt="1"/>
          </p:nvPr>
        </p:nvSpPr>
        <p:spPr>
          <a:xfrm>
            <a:off x="319780" y="1851642"/>
            <a:ext cx="8135333" cy="4981303"/>
          </a:xfrm>
        </p:spPr>
        <p:txBody>
          <a:bodyPr/>
          <a:lstStyle>
            <a:lvl1pPr marL="0" indent="0">
              <a:buFontTx/>
              <a:buNone/>
              <a:defRPr sz="30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08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/>
              <a:t>02</a:t>
            </a:r>
            <a:r>
              <a:rPr lang="zh-CN" altLang="en-US" sz="4000" dirty="0"/>
              <a:t>章 </a:t>
            </a:r>
            <a:r>
              <a:rPr lang="en-US" altLang="zh-CN" sz="4000" dirty="0"/>
              <a:t>Shell</a:t>
            </a:r>
            <a:r>
              <a:rPr lang="zh-CN" altLang="en-US" sz="4000"/>
              <a:t>基本命令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202</a:t>
            </a:r>
            <a:r>
              <a:rPr lang="zh-CN" altLang="en-US" dirty="0" smtClean="0"/>
              <a:t>讲 </a:t>
            </a:r>
            <a:r>
              <a:rPr lang="zh-CN" altLang="en-US" dirty="0"/>
              <a:t>常用系统工作命令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检测与配置</a:t>
            </a:r>
            <a:r>
              <a:rPr lang="zh-CN" altLang="en-US" dirty="0"/>
              <a:t>网络接口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3"/>
            </a:pPr>
            <a:r>
              <a:rPr lang="en-US" altLang="zh-CN" b="1" dirty="0">
                <a:solidFill>
                  <a:prstClr val="black"/>
                </a:solidFill>
              </a:rPr>
              <a:t>ifconfig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获取网卡配置与配置网络</a:t>
            </a:r>
            <a:r>
              <a:rPr lang="zh-CN" altLang="en-US" dirty="0" smtClean="0"/>
              <a:t>接口</a:t>
            </a:r>
            <a:r>
              <a:rPr lang="en-US" altLang="zh-CN" dirty="0"/>
              <a:t>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/>
              <a:t>nter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dirty="0"/>
              <a:t>ace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 smtClean="0"/>
              <a:t>格式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err="1"/>
              <a:t>ifconfig</a:t>
            </a:r>
            <a:r>
              <a:rPr lang="en-US" altLang="zh-CN" dirty="0"/>
              <a:t> [</a:t>
            </a:r>
            <a:r>
              <a:rPr lang="zh-CN" altLang="en-US" dirty="0"/>
              <a:t>接口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dirty="0" err="1" smtClean="0"/>
              <a:t>ifconfig</a:t>
            </a:r>
            <a:r>
              <a:rPr lang="en-US" altLang="zh-CN" dirty="0" smtClean="0"/>
              <a:t> </a:t>
            </a:r>
            <a:r>
              <a:rPr lang="zh-CN" altLang="en-US" dirty="0"/>
              <a:t>接口 </a:t>
            </a:r>
            <a:r>
              <a:rPr lang="en-US" altLang="zh-CN" dirty="0"/>
              <a:t>[</a:t>
            </a:r>
            <a:r>
              <a:rPr lang="en-US" altLang="zh-CN" dirty="0" err="1"/>
              <a:t>aftype</a:t>
            </a:r>
            <a:r>
              <a:rPr lang="en-US" altLang="zh-CN" dirty="0"/>
              <a:t>] options | address 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2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/>
              <a:t>检测与配置网络接口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3"/>
            </a:pPr>
            <a:r>
              <a:rPr lang="en-US" altLang="zh-CN" b="1" dirty="0">
                <a:solidFill>
                  <a:prstClr val="black"/>
                </a:solidFill>
              </a:rPr>
              <a:t>ifconfig</a:t>
            </a:r>
            <a:r>
              <a:rPr lang="zh-CN" altLang="en-US" b="1" dirty="0">
                <a:solidFill>
                  <a:prstClr val="black"/>
                </a:solidFill>
              </a:rPr>
              <a:t>命令实例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>
          <a:xfrm>
            <a:off x="319780" y="1851642"/>
            <a:ext cx="8367020" cy="4981303"/>
          </a:xfrm>
        </p:spPr>
        <p:txBody>
          <a:bodyPr>
            <a:normAutofit lnSpcReduction="10000"/>
          </a:bodyPr>
          <a:lstStyle/>
          <a:p>
            <a:r>
              <a:rPr lang="en-US" altLang="zh-CN" sz="2800" spc="-150" dirty="0"/>
              <a:t>[</a:t>
            </a:r>
            <a:r>
              <a:rPr lang="en-US" altLang="zh-CN" sz="2800" spc="-150" dirty="0" err="1"/>
              <a:t>oyct@localhost</a:t>
            </a:r>
            <a:r>
              <a:rPr lang="en-US" altLang="zh-CN" sz="2800" spc="-150" dirty="0"/>
              <a:t> ~]$ </a:t>
            </a:r>
            <a:r>
              <a:rPr lang="en-US" altLang="zh-CN" sz="2800" spc="-150" dirty="0" err="1">
                <a:solidFill>
                  <a:srgbClr val="000099"/>
                </a:solidFill>
              </a:rPr>
              <a:t>ifconfig</a:t>
            </a:r>
            <a:r>
              <a:rPr lang="en-US" altLang="zh-CN" sz="2800" spc="-150" dirty="0">
                <a:solidFill>
                  <a:srgbClr val="000099"/>
                </a:solidFill>
              </a:rPr>
              <a:t> virbr0</a:t>
            </a:r>
          </a:p>
          <a:p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virbr0: flags=4099&lt;UP,BROADCAST,MULTICAST&gt;  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mtu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1500</a:t>
            </a:r>
          </a:p>
          <a:p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       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inet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spc="-150" dirty="0">
                <a:solidFill>
                  <a:srgbClr val="C00000"/>
                </a:solidFill>
              </a:rPr>
              <a:t>192.168.122.1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netmask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255.255.255.0  broadcast 192.168.122.255</a:t>
            </a:r>
          </a:p>
          <a:p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       ether 52:54:00:3e:7c:a3  </a:t>
            </a:r>
            <a:r>
              <a:rPr lang="en-US" altLang="zh-CN" sz="28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txqueuelen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1000  (Ethernet)</a:t>
            </a:r>
          </a:p>
          <a:p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       RX packets 0  bytes 0 (0.0 B)</a:t>
            </a:r>
          </a:p>
          <a:p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       RX errors 0  dropped 0  overruns 0  frame 0</a:t>
            </a:r>
          </a:p>
          <a:p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       TX packets 0  bytes 0 (0.0 B)</a:t>
            </a:r>
          </a:p>
          <a:p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       TX errors 0  dropped 0 overruns 0  carrier 0  collisions 0</a:t>
            </a:r>
          </a:p>
        </p:txBody>
      </p:sp>
    </p:spTree>
    <p:extLst>
      <p:ext uri="{BB962C8B-B14F-4D97-AF65-F5344CB8AC3E}">
        <p14:creationId xmlns:p14="http://schemas.microsoft.com/office/powerpoint/2010/main" val="374835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/>
              <a:t>检测与配置网络接口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3"/>
            </a:pPr>
            <a:r>
              <a:rPr lang="en-US" altLang="zh-CN" b="1" dirty="0">
                <a:solidFill>
                  <a:prstClr val="black"/>
                </a:solidFill>
              </a:rPr>
              <a:t>ifconfig</a:t>
            </a:r>
            <a:r>
              <a:rPr lang="zh-CN" altLang="en-US" b="1" dirty="0">
                <a:solidFill>
                  <a:prstClr val="black"/>
                </a:solidFill>
              </a:rPr>
              <a:t>命令实例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</a:t>
            </a:r>
            <a:r>
              <a:rPr lang="en-US" altLang="zh-CN" dirty="0" err="1"/>
              <a:t>oyct</a:t>
            </a:r>
            <a:r>
              <a:rPr lang="en-US" altLang="zh-CN" dirty="0"/>
              <a:t>]# </a:t>
            </a:r>
            <a:r>
              <a:rPr lang="en-US" altLang="zh-CN" dirty="0" err="1">
                <a:solidFill>
                  <a:srgbClr val="000099"/>
                </a:solidFill>
              </a:rPr>
              <a:t>ifconfig</a:t>
            </a:r>
            <a:r>
              <a:rPr lang="en-US" altLang="zh-CN" dirty="0">
                <a:solidFill>
                  <a:srgbClr val="000099"/>
                </a:solidFill>
              </a:rPr>
              <a:t> virbr0 192.168.122.3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[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root@localhost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]# 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ifconfig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virbr0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virbr0: flags=4099&lt;UP,BROADCAST,MULTICAST&gt;  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mtu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1500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      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inet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192.168.122.3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netmask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255.255.255.0  broadcast 192.168.122.255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      ether 52:54:00:3e:7c:a3  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txqueuelen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1000  (Ethernet)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      RX packets 0  bytes 0 (0.0 B)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      RX errors 0  dropped 0  overruns 0  frame 0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      TX packets 0  bytes 0 (0.0 B)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        TX errors 0  dropped 0 overruns 0  carrier 0  collisions </a:t>
            </a:r>
            <a:r>
              <a:rPr lang="en-US" altLang="zh-CN" b="0" dirty="0" smtClean="0">
                <a:effectLst>
                  <a:reflection blurRad="6350" stA="53000" endA="300" endPos="35500" dir="5400000" sy="-90000" algn="bl" rotWithShape="0"/>
                </a:effectLst>
              </a:rPr>
              <a:t>0</a:t>
            </a:r>
            <a:endParaRPr lang="en-US" altLang="zh-CN" b="0" dirty="0"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01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/>
              <a:t>检测系统信息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4"/>
            </a:pPr>
            <a:r>
              <a:rPr lang="en-US" altLang="zh-CN" b="1" dirty="0">
                <a:solidFill>
                  <a:prstClr val="black"/>
                </a:solidFill>
              </a:rPr>
              <a:t>uname 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zh-CN" altLang="en-US" spc="-150" dirty="0" smtClean="0"/>
              <a:t>显示</a:t>
            </a:r>
            <a:r>
              <a:rPr lang="zh-CN" altLang="en-US" spc="-150" dirty="0"/>
              <a:t>输出</a:t>
            </a:r>
            <a:r>
              <a:rPr lang="zh-CN" altLang="en-US" spc="-150" dirty="0" smtClean="0"/>
              <a:t>系统信息</a:t>
            </a:r>
            <a:r>
              <a:rPr lang="en-US" altLang="zh-CN" spc="-150" dirty="0" smtClean="0"/>
              <a:t>, ret</a:t>
            </a:r>
            <a:r>
              <a:rPr lang="en-US" altLang="zh-CN" b="1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zh-CN" spc="-150" dirty="0" smtClean="0"/>
              <a:t>rn </a:t>
            </a:r>
            <a:r>
              <a:rPr lang="en-US" altLang="zh-CN" spc="-150" dirty="0"/>
              <a:t>system </a:t>
            </a:r>
            <a:r>
              <a:rPr lang="en-US" altLang="zh-CN" b="1" spc="-15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altLang="zh-CN" spc="-150" dirty="0" smtClean="0"/>
              <a:t> and info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uname </a:t>
            </a:r>
            <a:r>
              <a:rPr lang="en-US" altLang="zh-CN" dirty="0"/>
              <a:t>[OPTION</a:t>
            </a:r>
            <a:r>
              <a:rPr lang="en-US" altLang="zh-CN" dirty="0" smtClean="0"/>
              <a:t>]...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457200" y="2638298"/>
          <a:ext cx="8240713" cy="398976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839063913"/>
                    </a:ext>
                  </a:extLst>
                </a:gridCol>
                <a:gridCol w="5726113">
                  <a:extLst>
                    <a:ext uri="{9D8B030D-6E8A-4147-A177-3AD203B41FA5}">
                      <a16:colId xmlns:a16="http://schemas.microsoft.com/office/drawing/2014/main" val="2853023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作用</a:t>
                      </a: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3084758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a, --all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显示所有的信息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3426663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-m, --machine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显示机器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硬件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329117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-n, --</a:t>
                      </a:r>
                      <a:r>
                        <a:rPr lang="en-US" sz="2800" b="0" kern="1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nodename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显示机器的网络节点主机名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2844899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-r, --release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显示操作系统发行版本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106284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-s, --</a:t>
                      </a:r>
                      <a:r>
                        <a:rPr lang="en-US" sz="2800" b="0" kern="1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sysname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显示操作系统名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3791027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-p, --processor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显示主机处理器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(CPU)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3674800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-v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显示操作系统版本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3286966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9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/>
              <a:t>检测系统信息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4"/>
            </a:pPr>
            <a:r>
              <a:rPr lang="en-US" altLang="zh-CN" b="1" dirty="0">
                <a:solidFill>
                  <a:prstClr val="black"/>
                </a:solidFill>
              </a:rPr>
              <a:t>uname </a:t>
            </a:r>
            <a:r>
              <a:rPr lang="zh-CN" altLang="en-US" b="1" dirty="0">
                <a:solidFill>
                  <a:prstClr val="black"/>
                </a:solidFill>
              </a:rPr>
              <a:t>命令实例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000099"/>
                </a:solidFill>
              </a:rPr>
              <a:t>uname -a</a:t>
            </a:r>
          </a:p>
          <a:p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Linux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localhost.localdomain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3.10.0-693.el7.x86_64 #1 SMP Thu Jul 6 19:56:57 EDT 2017 x86_64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x86_64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x86_64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GNU/Linux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 err="1">
                <a:solidFill>
                  <a:srgbClr val="000099"/>
                </a:solidFill>
              </a:rPr>
              <a:t>uname</a:t>
            </a:r>
            <a:r>
              <a:rPr lang="en-US" altLang="zh-CN" sz="2800" dirty="0">
                <a:solidFill>
                  <a:srgbClr val="000099"/>
                </a:solidFill>
              </a:rPr>
              <a:t> -m</a:t>
            </a:r>
          </a:p>
          <a:p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x86_64</a:t>
            </a:r>
          </a:p>
          <a:p>
            <a:r>
              <a:rPr lang="en-US" altLang="zh-CN" sz="2800" dirty="0" smtClean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000099"/>
                </a:solidFill>
              </a:rPr>
              <a:t>uname --machine</a:t>
            </a:r>
          </a:p>
          <a:p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x86_64</a:t>
            </a:r>
          </a:p>
        </p:txBody>
      </p:sp>
    </p:spTree>
    <p:extLst>
      <p:ext uri="{BB962C8B-B14F-4D97-AF65-F5344CB8AC3E}">
        <p14:creationId xmlns:p14="http://schemas.microsoft.com/office/powerpoint/2010/main" val="35878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/>
              <a:t>检测系统信息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4"/>
            </a:pPr>
            <a:r>
              <a:rPr lang="en-US" altLang="zh-CN" b="1" dirty="0">
                <a:solidFill>
                  <a:prstClr val="black"/>
                </a:solidFill>
              </a:rPr>
              <a:t>uname </a:t>
            </a:r>
            <a:r>
              <a:rPr lang="zh-CN" altLang="en-US" b="1" dirty="0">
                <a:solidFill>
                  <a:prstClr val="black"/>
                </a:solidFill>
              </a:rPr>
              <a:t>命令实例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~]$ </a:t>
            </a:r>
            <a:r>
              <a:rPr lang="en-US" altLang="zh-CN" dirty="0">
                <a:solidFill>
                  <a:srgbClr val="000099"/>
                </a:solidFill>
              </a:rPr>
              <a:t>uname -n</a:t>
            </a:r>
          </a:p>
          <a:p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localhost.localdomain</a:t>
            </a:r>
            <a:endParaRPr lang="en-US" altLang="zh-CN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altLang="zh-CN" dirty="0" smtClean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~]$ </a:t>
            </a:r>
            <a:r>
              <a:rPr lang="en-US" altLang="zh-CN" dirty="0" err="1">
                <a:solidFill>
                  <a:srgbClr val="000099"/>
                </a:solidFill>
              </a:rPr>
              <a:t>uname</a:t>
            </a:r>
            <a:r>
              <a:rPr lang="en-US" altLang="zh-CN" dirty="0">
                <a:solidFill>
                  <a:srgbClr val="000099"/>
                </a:solidFill>
              </a:rPr>
              <a:t> --release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3.10.0-693.el7.x86_64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~]$ </a:t>
            </a:r>
            <a:r>
              <a:rPr lang="en-US" altLang="zh-CN" dirty="0">
                <a:solidFill>
                  <a:srgbClr val="000099"/>
                </a:solidFill>
              </a:rPr>
              <a:t>uname -r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3.10.0-693.el7.x86_64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~]$ </a:t>
            </a:r>
            <a:r>
              <a:rPr lang="en-US" altLang="zh-CN" dirty="0" err="1">
                <a:solidFill>
                  <a:srgbClr val="000099"/>
                </a:solidFill>
              </a:rPr>
              <a:t>uname</a:t>
            </a:r>
            <a:r>
              <a:rPr lang="en-US" altLang="zh-CN" dirty="0">
                <a:solidFill>
                  <a:srgbClr val="000099"/>
                </a:solidFill>
              </a:rPr>
              <a:t> -s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Linux</a:t>
            </a:r>
            <a:endParaRPr lang="zh-CN" altLang="en-US" b="0" dirty="0"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22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检测系统运行时间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5"/>
            </a:pPr>
            <a:r>
              <a:rPr lang="en-US" altLang="zh-CN" b="1" dirty="0">
                <a:solidFill>
                  <a:prstClr val="black"/>
                </a:solidFill>
              </a:rPr>
              <a:t> uptime 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/>
              <a:t>告知</a:t>
            </a:r>
            <a:r>
              <a:rPr lang="zh-CN" altLang="en-US" dirty="0"/>
              <a:t>系统运行了多久时间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uptime </a:t>
            </a:r>
            <a:r>
              <a:rPr lang="en-US" altLang="zh-CN" dirty="0"/>
              <a:t>[-V]</a:t>
            </a:r>
          </a:p>
          <a:p>
            <a:pPr lvl="1"/>
            <a:r>
              <a:rPr lang="zh-CN" altLang="en-US" dirty="0" smtClean="0"/>
              <a:t>描述：</a:t>
            </a:r>
            <a:r>
              <a:rPr lang="en-US" altLang="zh-CN" dirty="0" smtClean="0"/>
              <a:t>uptime</a:t>
            </a:r>
            <a:r>
              <a:rPr lang="zh-CN" altLang="en-US" dirty="0" smtClean="0"/>
              <a:t>给</a:t>
            </a:r>
            <a:r>
              <a:rPr lang="zh-CN" altLang="en-US" dirty="0"/>
              <a:t>出下列信息的一行显示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当前</a:t>
            </a:r>
            <a:r>
              <a:rPr lang="zh-CN" altLang="en-US" dirty="0"/>
              <a:t>时间</a:t>
            </a:r>
            <a:r>
              <a:rPr lang="en-US" altLang="zh-CN" dirty="0" smtClean="0"/>
              <a:t>, </a:t>
            </a:r>
            <a:r>
              <a:rPr lang="zh-CN" altLang="en-US" dirty="0" smtClean="0"/>
              <a:t>系统</a:t>
            </a:r>
            <a:r>
              <a:rPr lang="zh-CN" altLang="en-US" dirty="0"/>
              <a:t>运行了多久时间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当前</a:t>
            </a:r>
            <a:r>
              <a:rPr lang="zh-CN" altLang="en-US" dirty="0"/>
              <a:t>登陆的用户有多少</a:t>
            </a:r>
            <a:r>
              <a:rPr lang="en-US" altLang="zh-CN" dirty="0"/>
              <a:t>, </a:t>
            </a:r>
            <a:r>
              <a:rPr lang="zh-CN" altLang="en-US" dirty="0"/>
              <a:t>以及前</a:t>
            </a:r>
            <a:r>
              <a:rPr lang="en-US" altLang="zh-CN" dirty="0"/>
              <a:t>1,5</a:t>
            </a:r>
            <a:r>
              <a:rPr lang="zh-CN" altLang="en-US" dirty="0"/>
              <a:t>和</a:t>
            </a:r>
            <a:r>
              <a:rPr lang="en-US" altLang="zh-CN" dirty="0"/>
              <a:t>15</a:t>
            </a:r>
            <a:r>
              <a:rPr lang="zh-CN" altLang="en-US" dirty="0"/>
              <a:t>分钟系统的平均负载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0" y="4343400"/>
            <a:ext cx="8557419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6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/>
              <a:t>检测内存空间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6"/>
            </a:pPr>
            <a:r>
              <a:rPr lang="zh-CN" altLang="en-US" dirty="0"/>
              <a:t> </a:t>
            </a:r>
            <a:r>
              <a:rPr lang="en-US" altLang="zh-CN" b="1" dirty="0">
                <a:solidFill>
                  <a:prstClr val="black"/>
                </a:solidFill>
              </a:rPr>
              <a:t>free </a:t>
            </a:r>
            <a:r>
              <a:rPr lang="zh-CN" altLang="en-US" b="1" dirty="0">
                <a:solidFill>
                  <a:prstClr val="black"/>
                </a:solidFill>
              </a:rPr>
              <a:t>命令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1"/>
            <a:r>
              <a:rPr lang="en-US" altLang="zh-CN" dirty="0" smtClean="0"/>
              <a:t>-</a:t>
            </a:r>
            <a:r>
              <a:rPr lang="zh-CN" altLang="en-US" dirty="0" smtClean="0"/>
              <a:t>显示</a:t>
            </a:r>
            <a:r>
              <a:rPr lang="zh-CN" altLang="en-US" dirty="0"/>
              <a:t>系统中已用和未用的内存空间总和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/>
              <a:t>free [-b | -k | -m] [-o] [-s delay ] [-t] [-V]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457200" y="2638298"/>
          <a:ext cx="8240713" cy="341904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839063913"/>
                    </a:ext>
                  </a:extLst>
                </a:gridCol>
                <a:gridCol w="5726113">
                  <a:extLst>
                    <a:ext uri="{9D8B030D-6E8A-4147-A177-3AD203B41FA5}">
                      <a16:colId xmlns:a16="http://schemas.microsoft.com/office/drawing/2014/main" val="2853023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作用</a:t>
                      </a: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3084758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-b | -k | -m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以 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 | KB |MB 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为单位 显示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3426663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-t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 显示 一个 总计行</a:t>
                      </a: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329117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-o 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禁止  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"buffer  adjusted" 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行的显示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2844899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-s 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使 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free 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以 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秒为间隔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 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连续抽样显示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106284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-V</a:t>
                      </a: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显示版本信息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379102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5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/>
              <a:t>检测内存空间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6"/>
            </a:pPr>
            <a:r>
              <a:rPr lang="en-US" altLang="zh-CN" dirty="0"/>
              <a:t>free </a:t>
            </a:r>
            <a:r>
              <a:rPr lang="zh-CN" altLang="en-US" dirty="0"/>
              <a:t>命令实例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800" spc="-150" dirty="0"/>
              <a:t>[</a:t>
            </a:r>
            <a:r>
              <a:rPr lang="en-US" altLang="zh-CN" sz="2800" spc="-150" dirty="0" err="1"/>
              <a:t>oyct@localhost</a:t>
            </a:r>
            <a:r>
              <a:rPr lang="en-US" altLang="zh-CN" sz="2800" spc="-150" dirty="0"/>
              <a:t> ~]$ </a:t>
            </a:r>
            <a:r>
              <a:rPr lang="en-US" altLang="zh-CN" sz="2800" spc="-150" dirty="0">
                <a:solidFill>
                  <a:srgbClr val="000099"/>
                </a:solidFill>
              </a:rPr>
              <a:t>free</a:t>
            </a:r>
          </a:p>
          <a:p>
            <a:pPr>
              <a:spcAft>
                <a:spcPts val="0"/>
              </a:spcAft>
            </a:pP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              total            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used   </a:t>
            </a: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    free       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shared  buff/cache   available</a:t>
            </a:r>
          </a:p>
          <a:p>
            <a:pPr>
              <a:spcAft>
                <a:spcPts val="0"/>
              </a:spcAft>
            </a:pP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Mem:   </a:t>
            </a: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2048292   739224  764672  10076   544396    1105824</a:t>
            </a:r>
            <a:endParaRPr lang="en-US" altLang="zh-CN" sz="2800" b="0" spc="-15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Aft>
                <a:spcPts val="0"/>
              </a:spcAft>
            </a:pP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Swap:   </a:t>
            </a: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3905532        0        3905532</a:t>
            </a:r>
            <a:endParaRPr lang="en-US" altLang="zh-CN" sz="2800" b="0" spc="-15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Aft>
                <a:spcPts val="0"/>
              </a:spcAft>
            </a:pPr>
            <a:r>
              <a:rPr lang="en-US" altLang="zh-CN" sz="2800" spc="-150" dirty="0"/>
              <a:t>[</a:t>
            </a:r>
            <a:r>
              <a:rPr lang="en-US" altLang="zh-CN" sz="2800" spc="-150" dirty="0" err="1"/>
              <a:t>oyct@localhost</a:t>
            </a:r>
            <a:r>
              <a:rPr lang="en-US" altLang="zh-CN" sz="2800" spc="-150" dirty="0"/>
              <a:t> ~]$ </a:t>
            </a:r>
            <a:r>
              <a:rPr lang="en-US" altLang="zh-CN" sz="2800" spc="-150" dirty="0">
                <a:solidFill>
                  <a:srgbClr val="000099"/>
                </a:solidFill>
              </a:rPr>
              <a:t>free -m -t</a:t>
            </a:r>
          </a:p>
          <a:p>
            <a:pPr>
              <a:spcAft>
                <a:spcPts val="0"/>
              </a:spcAft>
            </a:pP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             total        used        free      shared  buff/cache   available</a:t>
            </a:r>
          </a:p>
          <a:p>
            <a:pPr>
              <a:spcAft>
                <a:spcPts val="0"/>
              </a:spcAft>
            </a:pP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Mem:    </a:t>
            </a: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2000    </a:t>
            </a: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719         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748           9         531        1082</a:t>
            </a:r>
          </a:p>
          <a:p>
            <a:pPr>
              <a:spcAft>
                <a:spcPts val="0"/>
              </a:spcAft>
            </a:pP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Swap:    </a:t>
            </a: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3813    </a:t>
            </a: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0       </a:t>
            </a: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3813</a:t>
            </a:r>
          </a:p>
          <a:p>
            <a:pPr>
              <a:spcAft>
                <a:spcPts val="0"/>
              </a:spcAft>
            </a:pP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Total:      </a:t>
            </a: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5814      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719        </a:t>
            </a: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4562</a:t>
            </a:r>
            <a:endParaRPr lang="zh-CN" altLang="en-US" sz="2800" spc="-150" dirty="0"/>
          </a:p>
        </p:txBody>
      </p:sp>
    </p:spTree>
    <p:extLst>
      <p:ext uri="{BB962C8B-B14F-4D97-AF65-F5344CB8AC3E}">
        <p14:creationId xmlns:p14="http://schemas.microsoft.com/office/powerpoint/2010/main" val="34979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/>
              <a:t>检测内存空间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6"/>
            </a:pPr>
            <a:r>
              <a:rPr lang="en-US" altLang="zh-CN" dirty="0"/>
              <a:t>free </a:t>
            </a:r>
            <a:r>
              <a:rPr lang="zh-CN" altLang="en-US" dirty="0"/>
              <a:t>命令实例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altLang="zh-CN" sz="2800" spc="-150" dirty="0"/>
              <a:t>[</a:t>
            </a:r>
            <a:r>
              <a:rPr lang="en-US" altLang="zh-CN" sz="2800" spc="-150" dirty="0" err="1"/>
              <a:t>oyct@localhost</a:t>
            </a:r>
            <a:r>
              <a:rPr lang="en-US" altLang="zh-CN" sz="2800" spc="-150" dirty="0"/>
              <a:t> ~]$ </a:t>
            </a:r>
            <a:r>
              <a:rPr lang="en-US" altLang="zh-CN" sz="2800" spc="-150" dirty="0">
                <a:solidFill>
                  <a:srgbClr val="000099"/>
                </a:solidFill>
              </a:rPr>
              <a:t>free -m -s 2</a:t>
            </a:r>
          </a:p>
          <a:p>
            <a:pPr>
              <a:spcAft>
                <a:spcPts val="0"/>
              </a:spcAft>
            </a:pP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             total        used        free      shared  buff/cache   available</a:t>
            </a:r>
          </a:p>
          <a:p>
            <a:pPr>
              <a:spcAft>
                <a:spcPts val="0"/>
              </a:spcAft>
            </a:pP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Mem:   </a:t>
            </a: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2000         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731       </a:t>
            </a: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737           9         531        1070</a:t>
            </a:r>
          </a:p>
          <a:p>
            <a:pPr>
              <a:spcAft>
                <a:spcPts val="0"/>
              </a:spcAft>
            </a:pP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Swap:  </a:t>
            </a: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3813           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0        </a:t>
            </a: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  3813</a:t>
            </a:r>
            <a:endParaRPr lang="en-US" altLang="zh-CN" sz="2800" b="0" spc="-15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Aft>
                <a:spcPts val="0"/>
              </a:spcAft>
            </a:pPr>
            <a:endParaRPr lang="en-US" altLang="zh-CN" sz="2800" b="0" spc="-15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Aft>
                <a:spcPts val="0"/>
              </a:spcAft>
            </a:pP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              total        used        free      shared  buff/cache   available</a:t>
            </a:r>
          </a:p>
          <a:p>
            <a:pPr>
              <a:spcAft>
                <a:spcPts val="0"/>
              </a:spcAft>
            </a:pP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Mem:   </a:t>
            </a: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2000         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731         737           9         531        1070</a:t>
            </a:r>
          </a:p>
          <a:p>
            <a:pPr>
              <a:spcAft>
                <a:spcPts val="0"/>
              </a:spcAft>
            </a:pP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Swap</a:t>
            </a:r>
            <a:r>
              <a:rPr lang="en-US" altLang="zh-CN" sz="2800" b="0" spc="-150">
                <a:effectLst>
                  <a:reflection blurRad="6350" stA="53000" endA="300" endPos="35500" dir="5400000" sy="-90000" algn="bl" rotWithShape="0"/>
                </a:effectLst>
              </a:rPr>
              <a:t>:   </a:t>
            </a:r>
            <a:r>
              <a:rPr lang="en-US" altLang="zh-CN" sz="2800" b="0" spc="-150" smtClean="0">
                <a:effectLst>
                  <a:reflection blurRad="6350" stA="53000" endA="300" endPos="35500" dir="5400000" sy="-90000" algn="bl" rotWithShape="0"/>
                </a:effectLst>
              </a:rPr>
              <a:t>3813           </a:t>
            </a:r>
            <a:r>
              <a:rPr lang="en-US" altLang="zh-CN" sz="2800" b="0" spc="-150" dirty="0">
                <a:effectLst>
                  <a:reflection blurRad="6350" stA="53000" endA="300" endPos="35500" dir="5400000" sy="-90000" algn="bl" rotWithShape="0"/>
                </a:effectLst>
              </a:rPr>
              <a:t>0        3813</a:t>
            </a:r>
          </a:p>
          <a:p>
            <a:pPr>
              <a:spcAft>
                <a:spcPts val="0"/>
              </a:spcAft>
            </a:pPr>
            <a:r>
              <a:rPr lang="en-US" altLang="zh-CN" sz="28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……</a:t>
            </a:r>
            <a:endParaRPr lang="en-US" altLang="zh-CN" sz="2800" b="0" spc="-150" dirty="0"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7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终端显示信息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zh-CN" b="1" dirty="0"/>
              <a:t>echo</a:t>
            </a:r>
            <a:r>
              <a:rPr lang="zh-CN" altLang="zh-CN" b="1" dirty="0" smtClean="0"/>
              <a:t>命令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终端显示字符串或变量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echo [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</a:t>
            </a:r>
            <a:r>
              <a:rPr lang="en-US" altLang="zh-CN" dirty="0"/>
              <a:t>]... [STRING</a:t>
            </a:r>
            <a:r>
              <a:rPr lang="en-US" altLang="zh-CN" dirty="0" smtClean="0"/>
              <a:t>]...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21352"/>
              </p:ext>
            </p:extLst>
          </p:nvPr>
        </p:nvGraphicFramePr>
        <p:xfrm>
          <a:off x="663575" y="2667000"/>
          <a:ext cx="8240713" cy="30228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791195">
                  <a:extLst>
                    <a:ext uri="{9D8B030D-6E8A-4147-A177-3AD203B41FA5}">
                      <a16:colId xmlns:a16="http://schemas.microsoft.com/office/drawing/2014/main" val="2839063913"/>
                    </a:ext>
                  </a:extLst>
                </a:gridCol>
                <a:gridCol w="6449518">
                  <a:extLst>
                    <a:ext uri="{9D8B030D-6E8A-4147-A177-3AD203B41FA5}">
                      <a16:colId xmlns:a16="http://schemas.microsoft.com/office/drawing/2014/main" val="2853023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3000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000" kern="12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3084758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-n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不尾随换行符</a:t>
                      </a:r>
                      <a:endParaRPr lang="zh-CN" altLang="en-US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3426663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启用解释反斜杠的转义功能</a:t>
                      </a:r>
                      <a:endParaRPr lang="zh-CN" altLang="en-US" sz="2800" b="0" kern="1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329117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禁用解释反斜杠的转义功能</a:t>
                      </a:r>
                      <a:r>
                        <a:rPr lang="en-US" altLang="zh-CN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默认</a:t>
                      </a:r>
                      <a:r>
                        <a:rPr lang="en-US" altLang="zh-CN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2844899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-help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显示此帮助信息并退出</a:t>
                      </a:r>
                      <a:endParaRPr lang="zh-CN" altLang="en-US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106284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-version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显示版本信息并退出</a:t>
                      </a:r>
                      <a:r>
                        <a:rPr lang="zh-CN" sz="280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/>
                </a:tc>
                <a:extLst>
                  <a:ext uri="{0D108BD9-81ED-4DB2-BD59-A6C34878D82A}">
                    <a16:rowId xmlns:a16="http://schemas.microsoft.com/office/drawing/2014/main" val="379102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76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/>
              <a:t>查看系统</a:t>
            </a:r>
            <a:r>
              <a:rPr lang="zh-CN" altLang="en-US" dirty="0" smtClean="0"/>
              <a:t>进程状态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7"/>
            </a:pPr>
            <a:r>
              <a:rPr lang="en-US" altLang="zh-CN" dirty="0"/>
              <a:t>ps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来</a:t>
            </a:r>
            <a:r>
              <a:rPr lang="zh-CN" altLang="en-US" dirty="0"/>
              <a:t>查看系统</a:t>
            </a:r>
            <a:r>
              <a:rPr lang="zh-CN" altLang="en-US" dirty="0" smtClean="0"/>
              <a:t>进程状态</a:t>
            </a:r>
            <a:endParaRPr lang="en-US" altLang="zh-CN" dirty="0" smtClean="0"/>
          </a:p>
          <a:p>
            <a:pPr lvl="1"/>
            <a:r>
              <a:rPr lang="en-US" altLang="zh-CN" dirty="0"/>
              <a:t>report process </a:t>
            </a:r>
            <a:r>
              <a:rPr lang="en-US" altLang="zh-CN" dirty="0" smtClean="0"/>
              <a:t>status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/>
              <a:t>ps [options</a:t>
            </a:r>
            <a:r>
              <a:rPr lang="en-US" altLang="zh-CN" dirty="0" smtClean="0"/>
              <a:t>]     #</a:t>
            </a:r>
            <a:r>
              <a:rPr lang="zh-CN" altLang="en-US" dirty="0" smtClean="0"/>
              <a:t>选项说明</a:t>
            </a:r>
            <a:r>
              <a:rPr lang="zh-CN" altLang="en-US" dirty="0"/>
              <a:t>见</a:t>
            </a:r>
            <a:r>
              <a:rPr lang="en-US" altLang="zh-CN" dirty="0" smtClean="0"/>
              <a:t>P29~30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9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908739"/>
              </p:ext>
            </p:extLst>
          </p:nvPr>
        </p:nvGraphicFramePr>
        <p:xfrm>
          <a:off x="614362" y="3274777"/>
          <a:ext cx="7773988" cy="3113035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981306">
                  <a:extLst>
                    <a:ext uri="{9D8B030D-6E8A-4147-A177-3AD203B41FA5}">
                      <a16:colId xmlns:a16="http://schemas.microsoft.com/office/drawing/2014/main" val="1391280257"/>
                    </a:ext>
                  </a:extLst>
                </a:gridCol>
                <a:gridCol w="5792682">
                  <a:extLst>
                    <a:ext uri="{9D8B030D-6E8A-4147-A177-3AD203B41FA5}">
                      <a16:colId xmlns:a16="http://schemas.microsoft.com/office/drawing/2014/main" val="19206743"/>
                    </a:ext>
                  </a:extLst>
                </a:gridCol>
              </a:tblGrid>
              <a:tr h="464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kern="100" dirty="0" smtClean="0"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600" kern="100" dirty="0"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kern="100" dirty="0" smtClean="0"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2600" kern="100" dirty="0"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87532160"/>
                  </a:ext>
                </a:extLst>
              </a:tr>
              <a:tr h="464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-A</a:t>
                      </a:r>
                      <a:endParaRPr lang="zh-CN" sz="2600" kern="100" dirty="0"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显示所有程序。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1645289"/>
                  </a:ext>
                </a:extLst>
              </a:tr>
              <a:tr h="464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-e</a:t>
                      </a:r>
                      <a:endParaRPr lang="zh-CN" sz="2600" kern="100" dirty="0"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此选项的效果和指定</a:t>
                      </a:r>
                      <a:r>
                        <a:rPr lang="en-US" sz="2600" kern="100" dirty="0"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"A"</a:t>
                      </a:r>
                      <a:r>
                        <a:rPr lang="zh-CN" sz="2600" kern="100" dirty="0"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选项相同。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0754538"/>
                  </a:ext>
                </a:extLst>
              </a:tr>
              <a:tr h="464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2600" kern="100" dirty="0"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  <a:cs typeface="Times New Roman" panose="02020603050405020304" pitchFamily="18" charset="0"/>
                        </a:rPr>
                        <a:t>列出程序时，显示每个程序所使用的环境变量。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0477417"/>
                  </a:ext>
                </a:extLst>
              </a:tr>
              <a:tr h="464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-u</a:t>
                      </a:r>
                      <a:r>
                        <a:rPr lang="en-US" sz="2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zh-CN" altLang="en-US" sz="2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用户名</a:t>
                      </a:r>
                      <a:r>
                        <a:rPr lang="en-US" sz="2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列出属于该用户的程序的状况</a:t>
                      </a:r>
                      <a:endParaRPr lang="zh-CN" altLang="en-US" sz="2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1377863"/>
                  </a:ext>
                </a:extLst>
              </a:tr>
              <a:tr h="464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以用户为主的格式来显示程序状况。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1863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3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查看系统进程状态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5245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spc="-150" dirty="0"/>
              <a:t>To see every process on the system using standard syntax:</a:t>
            </a:r>
          </a:p>
          <a:p>
            <a:pPr lvl="1"/>
            <a:r>
              <a:rPr lang="en-US" altLang="zh-CN" sz="2800" dirty="0" smtClean="0"/>
              <a:t>ps </a:t>
            </a:r>
            <a:r>
              <a:rPr lang="en-US" altLang="zh-CN" sz="2800" dirty="0"/>
              <a:t>-e</a:t>
            </a:r>
          </a:p>
          <a:p>
            <a:pPr lvl="1"/>
            <a:r>
              <a:rPr lang="en-US" altLang="zh-CN" sz="2800" dirty="0" smtClean="0"/>
              <a:t>ps </a:t>
            </a:r>
            <a:r>
              <a:rPr lang="en-US" altLang="zh-CN" sz="2800" dirty="0"/>
              <a:t>-</a:t>
            </a:r>
            <a:r>
              <a:rPr lang="en-US" altLang="zh-CN" sz="2800" dirty="0" err="1"/>
              <a:t>ef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ps </a:t>
            </a:r>
            <a:r>
              <a:rPr lang="en-US" altLang="zh-CN" sz="2800" dirty="0"/>
              <a:t>-</a:t>
            </a:r>
            <a:r>
              <a:rPr lang="en-US" altLang="zh-CN" sz="2800" dirty="0" err="1"/>
              <a:t>eF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ps </a:t>
            </a:r>
            <a:r>
              <a:rPr lang="en-US" altLang="zh-CN" sz="2800" dirty="0"/>
              <a:t>-</a:t>
            </a:r>
            <a:r>
              <a:rPr lang="en-US" altLang="zh-CN" sz="2800" dirty="0" err="1" smtClean="0"/>
              <a:t>ely</a:t>
            </a:r>
            <a:endParaRPr lang="en-US" altLang="zh-CN" sz="2800" dirty="0"/>
          </a:p>
          <a:p>
            <a:r>
              <a:rPr lang="en-US" altLang="zh-CN" sz="2800" spc="-150" dirty="0" smtClean="0"/>
              <a:t>To </a:t>
            </a:r>
            <a:r>
              <a:rPr lang="en-US" altLang="zh-CN" sz="2800" spc="-150" dirty="0"/>
              <a:t>see every process on the system using BSD syntax:</a:t>
            </a:r>
          </a:p>
          <a:p>
            <a:pPr lvl="1"/>
            <a:r>
              <a:rPr lang="en-US" altLang="zh-CN" sz="2800" dirty="0" smtClean="0"/>
              <a:t>ps </a:t>
            </a:r>
            <a:r>
              <a:rPr lang="en-US" altLang="zh-CN" sz="2800" dirty="0"/>
              <a:t>ax</a:t>
            </a:r>
          </a:p>
          <a:p>
            <a:pPr lvl="1"/>
            <a:r>
              <a:rPr lang="en-US" altLang="zh-CN" sz="2800" dirty="0" smtClean="0"/>
              <a:t>ps </a:t>
            </a:r>
            <a:r>
              <a:rPr lang="en-US" altLang="zh-CN" sz="2800" dirty="0" err="1"/>
              <a:t>axu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447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查看系统进程状态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5245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</a:t>
            </a:r>
            <a:r>
              <a:rPr lang="en-US" altLang="zh-CN" sz="2800" spc="-150" dirty="0"/>
              <a:t>To see every process on the system using BSD syntax: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spc="-150" dirty="0" smtClean="0"/>
              <a:t>ps </a:t>
            </a:r>
            <a:r>
              <a:rPr lang="en-US" altLang="zh-CN" sz="2800" spc="-150" dirty="0"/>
              <a:t>ax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spc="-150" dirty="0" smtClean="0"/>
              <a:t>ps </a:t>
            </a:r>
            <a:r>
              <a:rPr lang="en-US" altLang="zh-CN" sz="2800" spc="-150" dirty="0" err="1"/>
              <a:t>axu</a:t>
            </a:r>
            <a:endParaRPr lang="en-US" altLang="zh-CN" sz="2800" spc="-1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spc="-150" dirty="0" smtClean="0"/>
              <a:t>To </a:t>
            </a:r>
            <a:r>
              <a:rPr lang="en-US" altLang="zh-CN" sz="2800" spc="-150" dirty="0"/>
              <a:t>print a process tree: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spc="-150" dirty="0" smtClean="0"/>
              <a:t>ps </a:t>
            </a:r>
            <a:r>
              <a:rPr lang="en-US" altLang="zh-CN" sz="2800" spc="-150" dirty="0"/>
              <a:t>-</a:t>
            </a:r>
            <a:r>
              <a:rPr lang="en-US" altLang="zh-CN" sz="2800" spc="-150" dirty="0" err="1"/>
              <a:t>ejH</a:t>
            </a:r>
            <a:endParaRPr lang="en-US" altLang="zh-CN" sz="2800" spc="-15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spc="-150" dirty="0" smtClean="0"/>
              <a:t>ps </a:t>
            </a:r>
            <a:r>
              <a:rPr lang="en-US" altLang="zh-CN" sz="2800" spc="-150" dirty="0" err="1"/>
              <a:t>axjf</a:t>
            </a:r>
            <a:endParaRPr lang="en-US" altLang="zh-CN" sz="2800" spc="-1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spc="-150" dirty="0" smtClean="0"/>
              <a:t>To </a:t>
            </a:r>
            <a:r>
              <a:rPr lang="en-US" altLang="zh-CN" sz="2800" spc="-150" dirty="0"/>
              <a:t>get info about threads: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spc="-150" dirty="0" smtClean="0"/>
              <a:t>ps </a:t>
            </a:r>
            <a:r>
              <a:rPr lang="en-US" altLang="zh-CN" sz="2800" spc="-150" dirty="0"/>
              <a:t>-</a:t>
            </a:r>
            <a:r>
              <a:rPr lang="en-US" altLang="zh-CN" sz="2800" spc="-150" dirty="0" err="1"/>
              <a:t>eLf</a:t>
            </a:r>
            <a:endParaRPr lang="en-US" altLang="zh-CN" sz="2800" spc="-15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spc="-150" dirty="0" smtClean="0"/>
              <a:t>ps </a:t>
            </a:r>
            <a:r>
              <a:rPr lang="en-US" altLang="zh-CN" sz="2800" spc="-150" dirty="0" err="1"/>
              <a:t>axms</a:t>
            </a:r>
            <a:endParaRPr lang="en-US" altLang="zh-CN" sz="2800" spc="-15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spc="-150" dirty="0" smtClean="0"/>
              <a:t>To </a:t>
            </a:r>
            <a:r>
              <a:rPr lang="en-US" altLang="zh-CN" sz="2800" spc="-150" dirty="0"/>
              <a:t>get security info: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spc="-150" dirty="0" smtClean="0"/>
              <a:t>ps </a:t>
            </a:r>
            <a:r>
              <a:rPr lang="en-US" altLang="zh-CN" sz="2800" spc="-150" dirty="0"/>
              <a:t>-</a:t>
            </a:r>
            <a:r>
              <a:rPr lang="en-US" altLang="zh-CN" sz="2800" spc="-150" dirty="0" err="1"/>
              <a:t>eo</a:t>
            </a:r>
            <a:r>
              <a:rPr lang="en-US" altLang="zh-CN" sz="2800" spc="-150" dirty="0"/>
              <a:t> </a:t>
            </a:r>
            <a:r>
              <a:rPr lang="en-US" altLang="zh-CN" sz="2800" spc="-150" dirty="0" err="1"/>
              <a:t>euser,ruser,suser,fuser,f,comm,label</a:t>
            </a:r>
            <a:endParaRPr lang="en-US" altLang="zh-CN" sz="2800" spc="-15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spc="-150" dirty="0" smtClean="0"/>
              <a:t>ps </a:t>
            </a:r>
            <a:r>
              <a:rPr lang="en-US" altLang="zh-CN" sz="2800" spc="-150" dirty="0" err="1"/>
              <a:t>axZ</a:t>
            </a:r>
            <a:endParaRPr lang="en-US" altLang="zh-CN" sz="2800" spc="-150" dirty="0"/>
          </a:p>
        </p:txBody>
      </p:sp>
    </p:spTree>
    <p:extLst>
      <p:ext uri="{BB962C8B-B14F-4D97-AF65-F5344CB8AC3E}">
        <p14:creationId xmlns:p14="http://schemas.microsoft.com/office/powerpoint/2010/main" val="22870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查看系统进程状态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7"/>
            </a:pPr>
            <a:r>
              <a:rPr lang="en-US" altLang="zh-CN" dirty="0"/>
              <a:t>ps</a:t>
            </a:r>
            <a:r>
              <a:rPr lang="zh-CN" altLang="en-US" dirty="0"/>
              <a:t>命令实例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C00000"/>
                </a:solidFill>
              </a:rPr>
              <a:t>ps -e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PID TTY          TIME CMD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1 ?        00:00:04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systemd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2 ?        00:00:00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kthreadd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3 ?        00:00:00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ksoftirqd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/0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5 ?        00:00:00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kworker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/0:0H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7 ?        00:00:00 migration/0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8 ?        00:00:00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rcu_bh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 9 ?        00:00:01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rcu_sched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10 ?        00:00:00 watchdog/0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  </a:t>
            </a:r>
            <a:r>
              <a:rPr lang="en-US" altLang="zh-CN" sz="2800" b="0" dirty="0" smtClean="0">
                <a:effectLst>
                  <a:reflection blurRad="6350" stA="53000" endA="300" endPos="35500" dir="5400000" sy="-90000" algn="bl" rotWithShape="0"/>
                </a:effectLst>
              </a:rPr>
              <a:t>…….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0040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 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上机训练如下命令，并截图</a:t>
            </a:r>
            <a:endParaRPr lang="en-US" altLang="zh-CN" dirty="0" smtClean="0"/>
          </a:p>
          <a:p>
            <a:pPr lvl="1"/>
            <a:r>
              <a:rPr lang="en-US" altLang="zh-CN" dirty="0"/>
              <a:t>e</a:t>
            </a:r>
            <a:r>
              <a:rPr lang="en-US" altLang="zh-CN" dirty="0" smtClean="0"/>
              <a:t>cho, date ,</a:t>
            </a:r>
            <a:r>
              <a:rPr lang="en-US" altLang="zh-CN" dirty="0" err="1" smtClean="0"/>
              <a:t>ifconfig</a:t>
            </a:r>
            <a:r>
              <a:rPr lang="en-US" altLang="zh-CN" dirty="0" smtClean="0"/>
              <a:t>, uname, free,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7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终端显示信息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b="1" dirty="0"/>
              <a:t>echo</a:t>
            </a:r>
            <a:r>
              <a:rPr lang="zh-CN" altLang="en-US" b="1" dirty="0"/>
              <a:t>命令实例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~]$ </a:t>
            </a:r>
            <a:r>
              <a:rPr lang="en-US" altLang="zh-CN" dirty="0">
                <a:solidFill>
                  <a:srgbClr val="000099"/>
                </a:solidFill>
              </a:rPr>
              <a:t>echo </a:t>
            </a:r>
            <a:r>
              <a:rPr lang="en-US" altLang="zh-CN" dirty="0" err="1">
                <a:solidFill>
                  <a:srgbClr val="000099"/>
                </a:solidFill>
              </a:rPr>
              <a:t>ouyang</a:t>
            </a:r>
            <a:r>
              <a:rPr lang="en-US" altLang="zh-CN" dirty="0">
                <a:solidFill>
                  <a:srgbClr val="000099"/>
                </a:solidFill>
              </a:rPr>
              <a:t> </a:t>
            </a:r>
            <a:r>
              <a:rPr lang="en-US" altLang="zh-CN" dirty="0" err="1">
                <a:solidFill>
                  <a:srgbClr val="000099"/>
                </a:solidFill>
              </a:rPr>
              <a:t>chengtian</a:t>
            </a:r>
            <a:endParaRPr lang="en-US" altLang="zh-CN" dirty="0">
              <a:solidFill>
                <a:srgbClr val="000099"/>
              </a:solidFill>
            </a:endParaRPr>
          </a:p>
          <a:p>
            <a:r>
              <a:rPr lang="en-US" altLang="zh-CN" b="0" dirty="0" err="1"/>
              <a:t>ouyang</a:t>
            </a:r>
            <a:r>
              <a:rPr lang="en-US" altLang="zh-CN" b="0" dirty="0"/>
              <a:t> </a:t>
            </a:r>
            <a:r>
              <a:rPr lang="en-US" altLang="zh-CN" b="0" dirty="0" err="1"/>
              <a:t>chengtian</a:t>
            </a:r>
            <a:endParaRPr lang="en-US" altLang="zh-CN" b="0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~]$ </a:t>
            </a:r>
            <a:r>
              <a:rPr lang="en-US" altLang="zh-CN" dirty="0">
                <a:solidFill>
                  <a:srgbClr val="000099"/>
                </a:solidFill>
              </a:rPr>
              <a:t>echo "</a:t>
            </a:r>
            <a:r>
              <a:rPr lang="en-US" altLang="zh-CN" dirty="0" err="1">
                <a:solidFill>
                  <a:srgbClr val="000099"/>
                </a:solidFill>
              </a:rPr>
              <a:t>ouyang</a:t>
            </a:r>
            <a:r>
              <a:rPr lang="en-US" altLang="zh-CN" dirty="0">
                <a:solidFill>
                  <a:srgbClr val="000099"/>
                </a:solidFill>
              </a:rPr>
              <a:t> </a:t>
            </a:r>
            <a:r>
              <a:rPr lang="en-US" altLang="zh-CN" dirty="0" err="1">
                <a:solidFill>
                  <a:srgbClr val="000099"/>
                </a:solidFill>
              </a:rPr>
              <a:t>chengtian</a:t>
            </a:r>
            <a:r>
              <a:rPr lang="en-US" altLang="zh-CN" dirty="0">
                <a:solidFill>
                  <a:srgbClr val="000099"/>
                </a:solidFill>
              </a:rPr>
              <a:t>"</a:t>
            </a:r>
          </a:p>
          <a:p>
            <a:r>
              <a:rPr lang="en-US" altLang="zh-CN" b="0" dirty="0" err="1"/>
              <a:t>ouyang</a:t>
            </a:r>
            <a:r>
              <a:rPr lang="en-US" altLang="zh-CN" b="0" dirty="0"/>
              <a:t> </a:t>
            </a:r>
            <a:r>
              <a:rPr lang="en-US" altLang="zh-CN" b="0" dirty="0" err="1"/>
              <a:t>chengtian</a:t>
            </a:r>
            <a:endParaRPr lang="en-US" altLang="zh-CN" b="0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~]$ </a:t>
            </a:r>
            <a:r>
              <a:rPr lang="en-US" altLang="zh-CN" dirty="0">
                <a:solidFill>
                  <a:srgbClr val="000099"/>
                </a:solidFill>
              </a:rPr>
              <a:t>echo $SHELL</a:t>
            </a:r>
          </a:p>
          <a:p>
            <a:r>
              <a:rPr lang="en-US" altLang="zh-CN" b="0" dirty="0"/>
              <a:t>/bin/bash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oyct@localhost</a:t>
            </a:r>
            <a:r>
              <a:rPr lang="en-US" altLang="zh-CN" dirty="0"/>
              <a:t> ~]$ </a:t>
            </a:r>
            <a:r>
              <a:rPr lang="en-US" altLang="zh-CN" dirty="0">
                <a:solidFill>
                  <a:srgbClr val="000099"/>
                </a:solidFill>
              </a:rPr>
              <a:t>echo $HOSTNAME</a:t>
            </a:r>
          </a:p>
          <a:p>
            <a:r>
              <a:rPr lang="en-US" altLang="zh-CN" b="0" dirty="0" err="1"/>
              <a:t>localhost.localdomain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7638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终端显示信息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b="1" dirty="0"/>
              <a:t>echo</a:t>
            </a:r>
            <a:r>
              <a:rPr lang="zh-CN" altLang="en-US" b="1" dirty="0"/>
              <a:t>命令实例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800" dirty="0" smtClean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000099"/>
                </a:solidFill>
              </a:rPr>
              <a:t>echo "</a:t>
            </a:r>
            <a:r>
              <a:rPr lang="en-US" altLang="zh-CN" sz="2800" dirty="0" err="1">
                <a:solidFill>
                  <a:srgbClr val="000099"/>
                </a:solidFill>
              </a:rPr>
              <a:t>ouyang</a:t>
            </a:r>
            <a:r>
              <a:rPr lang="en-US" altLang="zh-CN" sz="2800" dirty="0">
                <a:solidFill>
                  <a:srgbClr val="000099"/>
                </a:solidFill>
              </a:rPr>
              <a:t>\n </a:t>
            </a:r>
            <a:r>
              <a:rPr lang="en-US" altLang="zh-CN" sz="2800" dirty="0" err="1">
                <a:solidFill>
                  <a:srgbClr val="000099"/>
                </a:solidFill>
              </a:rPr>
              <a:t>chengtian</a:t>
            </a:r>
            <a:r>
              <a:rPr lang="en-US" altLang="zh-CN" sz="2800" dirty="0">
                <a:solidFill>
                  <a:srgbClr val="000099"/>
                </a:solidFill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ouyang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\n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chengtian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000099"/>
                </a:solidFill>
              </a:rPr>
              <a:t>echo -e "</a:t>
            </a:r>
            <a:r>
              <a:rPr lang="en-US" altLang="zh-CN" sz="2800" dirty="0" err="1" smtClean="0">
                <a:solidFill>
                  <a:srgbClr val="000099"/>
                </a:solidFill>
              </a:rPr>
              <a:t>ouyang</a:t>
            </a:r>
            <a:r>
              <a:rPr lang="en-US" altLang="zh-CN" sz="2800" dirty="0" smtClean="0">
                <a:solidFill>
                  <a:srgbClr val="000099"/>
                </a:solidFill>
              </a:rPr>
              <a:t>\</a:t>
            </a:r>
            <a:r>
              <a:rPr lang="en-US" altLang="zh-CN" sz="2800" dirty="0" err="1" smtClean="0">
                <a:solidFill>
                  <a:srgbClr val="000099"/>
                </a:solidFill>
              </a:rPr>
              <a:t>nchengtian</a:t>
            </a:r>
            <a:r>
              <a:rPr lang="en-US" altLang="zh-CN" sz="2800" dirty="0">
                <a:solidFill>
                  <a:srgbClr val="000099"/>
                </a:solidFill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ouyang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Aft>
                <a:spcPts val="0"/>
              </a:spcAft>
            </a:pPr>
            <a:r>
              <a:rPr lang="en-US" altLang="zh-CN" sz="2800" b="0" dirty="0" err="1" smtClean="0">
                <a:effectLst>
                  <a:reflection blurRad="6350" stA="53000" endA="300" endPos="35500" dir="5400000" sy="-90000" algn="bl" rotWithShape="0"/>
                </a:effectLst>
              </a:rPr>
              <a:t>chengtian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</a:p>
        </p:txBody>
      </p:sp>
    </p:spTree>
    <p:extLst>
      <p:ext uri="{BB962C8B-B14F-4D97-AF65-F5344CB8AC3E}">
        <p14:creationId xmlns:p14="http://schemas.microsoft.com/office/powerpoint/2010/main" val="34914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查看与设置系统时间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648324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/>
              <a:t>date </a:t>
            </a:r>
            <a:r>
              <a:rPr lang="zh-CN" altLang="en-US" b="1" dirty="0"/>
              <a:t>命令</a:t>
            </a:r>
            <a:endParaRPr lang="en-US" altLang="zh-CN" b="1" dirty="0"/>
          </a:p>
          <a:p>
            <a:pPr lvl="1">
              <a:spcAft>
                <a:spcPts val="0"/>
              </a:spcAft>
            </a:pPr>
            <a:r>
              <a:rPr lang="zh-CN" altLang="en-US" dirty="0" smtClean="0"/>
              <a:t>作用：打印</a:t>
            </a:r>
            <a:r>
              <a:rPr lang="zh-CN" altLang="en-US" dirty="0"/>
              <a:t>或设置系统日期和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>
              <a:spcAft>
                <a:spcPts val="0"/>
              </a:spcAft>
            </a:pPr>
            <a:r>
              <a:rPr lang="zh-CN" altLang="en-US" dirty="0" smtClean="0"/>
              <a:t>格式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date </a:t>
            </a:r>
            <a:r>
              <a:rPr lang="en-US" altLang="zh-CN" dirty="0"/>
              <a:t>[</a:t>
            </a: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选项</a:t>
            </a:r>
            <a:r>
              <a:rPr lang="en-US" altLang="zh-CN" dirty="0"/>
              <a:t>] [+</a:t>
            </a:r>
            <a:r>
              <a:rPr lang="zh-CN" altLang="en-US" dirty="0"/>
              <a:t>指定的格式</a:t>
            </a:r>
            <a:r>
              <a:rPr lang="en-US" altLang="zh-CN" dirty="0" smtClean="0"/>
              <a:t>]</a:t>
            </a:r>
          </a:p>
          <a:p>
            <a:pPr lvl="2">
              <a:spcAft>
                <a:spcPts val="0"/>
              </a:spcAft>
            </a:pPr>
            <a:endParaRPr lang="zh-CN" altLang="en-US" dirty="0"/>
          </a:p>
          <a:p>
            <a:pPr lvl="1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219708"/>
              </p:ext>
            </p:extLst>
          </p:nvPr>
        </p:nvGraphicFramePr>
        <p:xfrm>
          <a:off x="528234" y="2606535"/>
          <a:ext cx="8169679" cy="365734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3357966">
                  <a:extLst>
                    <a:ext uri="{9D8B030D-6E8A-4147-A177-3AD203B41FA5}">
                      <a16:colId xmlns:a16="http://schemas.microsoft.com/office/drawing/2014/main" val="2839063913"/>
                    </a:ext>
                  </a:extLst>
                </a:gridCol>
                <a:gridCol w="4811713">
                  <a:extLst>
                    <a:ext uri="{9D8B030D-6E8A-4147-A177-3AD203B41FA5}">
                      <a16:colId xmlns:a16="http://schemas.microsoft.com/office/drawing/2014/main" val="2853023813"/>
                    </a:ext>
                  </a:extLst>
                </a:gridCol>
              </a:tblGrid>
              <a:tr h="426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3000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6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3000" kern="12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600" marR="76200" marT="0" marB="0" anchor="ctr"/>
                </a:tc>
                <a:extLst>
                  <a:ext uri="{0D108BD9-81ED-4DB2-BD59-A6C34878D82A}">
                    <a16:rowId xmlns:a16="http://schemas.microsoft.com/office/drawing/2014/main" val="3084758001"/>
                  </a:ext>
                </a:extLst>
              </a:tr>
              <a:tr h="4164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-d, --date=STRING 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6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显示由</a:t>
                      </a:r>
                      <a:r>
                        <a:rPr lang="en-US" altLang="zh-CN" sz="2800" b="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zh-CN" altLang="en-US" sz="2800" b="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指定的时间</a:t>
                      </a:r>
                      <a:endParaRPr lang="zh-CN" altLang="en-US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600" marR="76200" marT="0" marB="0" anchor="ctr"/>
                </a:tc>
                <a:extLst>
                  <a:ext uri="{0D108BD9-81ED-4DB2-BD59-A6C34878D82A}">
                    <a16:rowId xmlns:a16="http://schemas.microsoft.com/office/drawing/2014/main" val="3426663573"/>
                  </a:ext>
                </a:extLst>
              </a:tr>
              <a:tr h="795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-f, --file=DATEFILE 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6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-15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altLang="zh-CN" sz="2800" b="0" kern="100" cap="none" spc="-15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DATEFILE</a:t>
                      </a:r>
                      <a:r>
                        <a:rPr lang="zh-CN" altLang="en-US" sz="2800" b="0" kern="100" cap="none" spc="-15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中每一行的时间</a:t>
                      </a:r>
                    </a:p>
                  </a:txBody>
                  <a:tcPr marL="75600" marR="76200" marT="0" marB="0" anchor="ctr"/>
                </a:tc>
                <a:extLst>
                  <a:ext uri="{0D108BD9-81ED-4DB2-BD59-A6C34878D82A}">
                    <a16:rowId xmlns:a16="http://schemas.microsoft.com/office/drawing/2014/main" val="3291171948"/>
                  </a:ext>
                </a:extLst>
              </a:tr>
              <a:tr h="614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-r, --reference=FILE 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6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altLang="zh-CN" sz="2800" b="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altLang="en-US" sz="2800" b="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的最后修改时间</a:t>
                      </a:r>
                      <a:endParaRPr lang="en-US" alt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600" marR="76200" marT="0" marB="0" anchor="ctr"/>
                </a:tc>
                <a:extLst>
                  <a:ext uri="{0D108BD9-81ED-4DB2-BD59-A6C34878D82A}">
                    <a16:rowId xmlns:a16="http://schemas.microsoft.com/office/drawing/2014/main" val="2844899852"/>
                  </a:ext>
                </a:extLst>
              </a:tr>
              <a:tr h="6448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-s, --set=STRING 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6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根据 </a:t>
                      </a:r>
                      <a:r>
                        <a:rPr lang="en-US" altLang="zh-CN" sz="2800" b="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zh-CN" altLang="en-US" sz="2800" b="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设置时间</a:t>
                      </a:r>
                      <a:endParaRPr lang="zh-CN" altLang="en-US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600" marR="76200" marT="0" marB="0" anchor="ctr"/>
                </a:tc>
                <a:extLst>
                  <a:ext uri="{0D108BD9-81ED-4DB2-BD59-A6C34878D82A}">
                    <a16:rowId xmlns:a16="http://schemas.microsoft.com/office/drawing/2014/main" val="1062848990"/>
                  </a:ext>
                </a:extLst>
              </a:tr>
              <a:tr h="71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-u, --</a:t>
                      </a:r>
                      <a:r>
                        <a:rPr lang="en-US" sz="2800" b="0" kern="100" cap="none" spc="0" dirty="0" err="1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utc</a:t>
                      </a:r>
                      <a:r>
                        <a:rPr lang="en-US" sz="2800" b="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--universal 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6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显示或设置全球时间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600" marR="76200" marT="0" marB="0" anchor="ctr"/>
                </a:tc>
                <a:extLst>
                  <a:ext uri="{0D108BD9-81ED-4DB2-BD59-A6C34878D82A}">
                    <a16:rowId xmlns:a16="http://schemas.microsoft.com/office/drawing/2014/main" val="379102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3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查看与设置系统时间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/>
              <a:t>date </a:t>
            </a:r>
            <a:r>
              <a:rPr lang="zh-CN" altLang="en-US" b="1" dirty="0"/>
              <a:t>命令</a:t>
            </a:r>
            <a:endParaRPr lang="en-US" altLang="zh-CN" b="1" dirty="0"/>
          </a:p>
          <a:p>
            <a:pPr lvl="1"/>
            <a:r>
              <a:rPr lang="zh-CN" altLang="en-US" dirty="0" smtClean="0"/>
              <a:t>格式为：</a:t>
            </a:r>
            <a:r>
              <a:rPr lang="en-US" altLang="zh-CN" dirty="0" smtClean="0"/>
              <a:t>date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</a:t>
            </a:r>
            <a:r>
              <a:rPr lang="en-US" altLang="zh-CN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[+</a:t>
            </a:r>
            <a:r>
              <a:rPr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指定的格式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pPr lvl="2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6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8702"/>
              </p:ext>
            </p:extLst>
          </p:nvPr>
        </p:nvGraphicFramePr>
        <p:xfrm>
          <a:off x="838200" y="1981200"/>
          <a:ext cx="6553200" cy="4488480"/>
        </p:xfrm>
        <a:graphic>
          <a:graphicData uri="http://schemas.openxmlformats.org/drawingml/2006/table">
            <a:tbl>
              <a:tblPr firstRow="1" firstCol="1" bandRow="1"/>
              <a:tblGrid>
                <a:gridCol w="1422316">
                  <a:extLst>
                    <a:ext uri="{9D8B030D-6E8A-4147-A177-3AD203B41FA5}">
                      <a16:colId xmlns:a16="http://schemas.microsoft.com/office/drawing/2014/main" val="2589886511"/>
                    </a:ext>
                  </a:extLst>
                </a:gridCol>
                <a:gridCol w="5130884">
                  <a:extLst>
                    <a:ext uri="{9D8B030D-6E8A-4147-A177-3AD203B41FA5}">
                      <a16:colId xmlns:a16="http://schemas.microsoft.com/office/drawing/2014/main" val="13619709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格式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作用</a:t>
                      </a: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686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%t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跳格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[TAB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键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9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%H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小时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(00-23)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420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%I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小时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(01-12)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451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%M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分钟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(00-59)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403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%S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秒（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00-60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5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%X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相当于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%H:%M:%S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378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%Z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显示时区</a:t>
                      </a: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527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%p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显示本地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AM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1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4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查看与设置系统时间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648324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/>
              <a:t>date </a:t>
            </a:r>
            <a:r>
              <a:rPr lang="zh-CN" altLang="en-US" b="1" dirty="0"/>
              <a:t>命令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格式为：</a:t>
            </a:r>
            <a:r>
              <a:rPr lang="en-US" altLang="zh-CN" dirty="0">
                <a:solidFill>
                  <a:prstClr val="black"/>
                </a:solidFill>
              </a:rPr>
              <a:t>date [</a:t>
            </a:r>
            <a:r>
              <a:rPr lang="zh-CN" altLang="en-US" dirty="0">
                <a:solidFill>
                  <a:prstClr val="black"/>
                </a:solidFill>
              </a:rPr>
              <a:t>选项</a:t>
            </a:r>
            <a:r>
              <a:rPr lang="en-US" altLang="zh-CN" dirty="0">
                <a:solidFill>
                  <a:prstClr val="black"/>
                </a:solidFill>
              </a:rPr>
              <a:t>] </a:t>
            </a:r>
            <a:r>
              <a:rPr lang="en-US" altLang="zh-CN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[+</a:t>
            </a: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指定的格式</a:t>
            </a:r>
            <a:r>
              <a:rPr lang="en-US" altLang="zh-CN" dirty="0">
                <a:solidFill>
                  <a:prstClr val="black"/>
                </a:solidFill>
              </a:rPr>
              <a:t>]</a:t>
            </a:r>
          </a:p>
          <a:p>
            <a:pPr lvl="1">
              <a:spcAft>
                <a:spcPts val="0"/>
              </a:spcAft>
            </a:pPr>
            <a:endParaRPr lang="zh-CN" altLang="en-US" dirty="0"/>
          </a:p>
          <a:p>
            <a:pPr lvl="1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83310"/>
              </p:ext>
            </p:extLst>
          </p:nvPr>
        </p:nvGraphicFramePr>
        <p:xfrm>
          <a:off x="675958" y="1969782"/>
          <a:ext cx="8021955" cy="4488480"/>
        </p:xfrm>
        <a:graphic>
          <a:graphicData uri="http://schemas.openxmlformats.org/drawingml/2006/table">
            <a:tbl>
              <a:tblPr firstRow="1" firstCol="1" bandRow="1"/>
              <a:tblGrid>
                <a:gridCol w="1741097">
                  <a:extLst>
                    <a:ext uri="{9D8B030D-6E8A-4147-A177-3AD203B41FA5}">
                      <a16:colId xmlns:a16="http://schemas.microsoft.com/office/drawing/2014/main" val="2589886511"/>
                    </a:ext>
                  </a:extLst>
                </a:gridCol>
                <a:gridCol w="6280858">
                  <a:extLst>
                    <a:ext uri="{9D8B030D-6E8A-4147-A177-3AD203B41FA5}">
                      <a16:colId xmlns:a16="http://schemas.microsoft.com/office/drawing/2014/main" val="136197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格式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作用</a:t>
                      </a: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686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%A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星期几</a:t>
                      </a: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(Sunday-Saturday)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529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%a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星期几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(Sun-Sat)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503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%B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完整月份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(January-December)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707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%b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缩写月份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(Jan-Dec)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07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%d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(01-31)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497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%j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一年中的第几天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(001-366)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32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%m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月份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(01-12)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401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%Y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完整的年份</a:t>
                      </a:r>
                    </a:p>
                  </a:txBody>
                  <a:tcPr marL="76200" marR="7620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0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1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查看与设置系统时间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/>
              <a:t>date </a:t>
            </a:r>
            <a:r>
              <a:rPr lang="zh-CN" altLang="en-US" b="1" dirty="0"/>
              <a:t>命令</a:t>
            </a:r>
            <a:r>
              <a:rPr lang="zh-CN" altLang="en-US" b="1" dirty="0" smtClean="0"/>
              <a:t>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000099"/>
                </a:solidFill>
              </a:rPr>
              <a:t>date</a:t>
            </a:r>
          </a:p>
          <a:p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2018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年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02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17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日 星期六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15:37:25 CST</a:t>
            </a:r>
          </a:p>
          <a:p>
            <a:r>
              <a:rPr lang="en-US" altLang="zh-CN" sz="2800" kern="100" spc="-160" dirty="0"/>
              <a:t>[</a:t>
            </a:r>
            <a:r>
              <a:rPr lang="en-US" altLang="zh-CN" sz="2800" kern="100" spc="-160" dirty="0" err="1"/>
              <a:t>oyct@localhost</a:t>
            </a:r>
            <a:r>
              <a:rPr lang="en-US" altLang="zh-CN" sz="2800" kern="100" spc="-160" dirty="0"/>
              <a:t> ~]$ </a:t>
            </a:r>
            <a:r>
              <a:rPr lang="en-US" altLang="zh-CN" sz="2800" kern="100" spc="-160" dirty="0">
                <a:solidFill>
                  <a:srgbClr val="000099"/>
                </a:solidFill>
              </a:rPr>
              <a:t>date "+%Y-%m-%d %H:%M:%S"</a:t>
            </a:r>
          </a:p>
          <a:p>
            <a:r>
              <a:rPr lang="en-US" altLang="zh-CN" sz="2800" b="0" dirty="0" smtClean="0">
                <a:effectLst>
                  <a:reflection blurRad="6350" stA="53000" endA="300" endPos="35500" dir="5400000" sy="-90000" algn="bl" rotWithShape="0"/>
                </a:effectLst>
              </a:rPr>
              <a:t>2018-02-17 15:37:29</a:t>
            </a:r>
          </a:p>
          <a:p>
            <a:r>
              <a:rPr lang="en-US" altLang="zh-CN" sz="2800" dirty="0" smtClean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 err="1">
                <a:solidFill>
                  <a:srgbClr val="000099"/>
                </a:solidFill>
              </a:rPr>
              <a:t>sudo</a:t>
            </a:r>
            <a:r>
              <a:rPr lang="en-US" altLang="zh-CN" sz="2800" dirty="0">
                <a:solidFill>
                  <a:srgbClr val="000099"/>
                </a:solidFill>
              </a:rPr>
              <a:t> -s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sudo</a:t>
            </a:r>
            <a:r>
              <a:rPr lang="en-US" altLang="zh-CN" sz="2800" dirty="0"/>
              <a:t>]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 </a:t>
            </a:r>
            <a:r>
              <a:rPr lang="zh-CN" altLang="en-US" sz="2800" dirty="0"/>
              <a:t>的密码：</a:t>
            </a:r>
          </a:p>
          <a:p>
            <a:r>
              <a:rPr lang="en-US" altLang="zh-CN" sz="2800" dirty="0" smtClean="0"/>
              <a:t>[</a:t>
            </a:r>
            <a:r>
              <a:rPr lang="en-US" altLang="zh-CN" sz="2800" dirty="0" err="1"/>
              <a:t>root@localhost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oyct</a:t>
            </a:r>
            <a:r>
              <a:rPr lang="en-US" altLang="zh-CN" sz="2800" dirty="0"/>
              <a:t>]# </a:t>
            </a:r>
            <a:r>
              <a:rPr lang="en-US" altLang="zh-CN" sz="2800" dirty="0">
                <a:solidFill>
                  <a:srgbClr val="000099"/>
                </a:solidFill>
              </a:rPr>
              <a:t>date -s "20150901 8:30:00"</a:t>
            </a:r>
          </a:p>
          <a:p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2015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年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09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月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01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日 星期二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08:30:00 CST</a:t>
            </a:r>
            <a:endParaRPr lang="zh-CN" altLang="en-US" sz="2800" b="0" dirty="0"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75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查看与设置系统时间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spcAft>
                <a:spcPts val="0"/>
              </a:spcAft>
              <a:buFont typeface="+mj-ea"/>
              <a:buAutoNum type="circleNumDbPlain" startAt="2"/>
            </a:pPr>
            <a:r>
              <a:rPr lang="en-US" altLang="zh-CN" b="1" dirty="0">
                <a:solidFill>
                  <a:prstClr val="black"/>
                </a:solidFill>
              </a:rPr>
              <a:t>date </a:t>
            </a:r>
            <a:r>
              <a:rPr lang="zh-CN" altLang="en-US" b="1" dirty="0">
                <a:solidFill>
                  <a:prstClr val="black"/>
                </a:solidFill>
              </a:rPr>
              <a:t>命令实例</a:t>
            </a:r>
            <a:endParaRPr lang="zh-CN" altLang="en-US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000099"/>
                </a:solidFill>
              </a:rPr>
              <a:t>date "+%Z"</a:t>
            </a:r>
          </a:p>
          <a:p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CST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000099"/>
                </a:solidFill>
              </a:rPr>
              <a:t>date "+%A"</a:t>
            </a:r>
          </a:p>
          <a:p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星期六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000099"/>
                </a:solidFill>
              </a:rPr>
              <a:t>date "+%p"</a:t>
            </a:r>
          </a:p>
          <a:p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下午</a:t>
            </a:r>
          </a:p>
          <a:p>
            <a:r>
              <a:rPr lang="en-US" altLang="zh-CN" sz="2800" dirty="0"/>
              <a:t>[</a:t>
            </a:r>
            <a:r>
              <a:rPr lang="en-US" altLang="zh-CN" sz="2800" dirty="0" err="1"/>
              <a:t>oyct@localhost</a:t>
            </a:r>
            <a:r>
              <a:rPr lang="en-US" altLang="zh-CN" sz="2800" dirty="0"/>
              <a:t> ~]$ </a:t>
            </a:r>
            <a:r>
              <a:rPr lang="en-US" altLang="zh-CN" sz="2800" dirty="0">
                <a:solidFill>
                  <a:srgbClr val="000099"/>
                </a:solidFill>
              </a:rPr>
              <a:t>date "+%j"</a:t>
            </a:r>
          </a:p>
          <a:p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048</a:t>
            </a:r>
            <a:endParaRPr lang="zh-CN" altLang="en-US" sz="2800" b="0" dirty="0"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70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7956</TotalTime>
  <Words>1454</Words>
  <Application>Microsoft Office PowerPoint</Application>
  <PresentationFormat>全屏显示(4:3)</PresentationFormat>
  <Paragraphs>303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华文细黑</vt:lpstr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第02章 Shell基本命令</vt:lpstr>
      <vt:lpstr>1. 终端显示信息</vt:lpstr>
      <vt:lpstr>1. 终端显示信息</vt:lpstr>
      <vt:lpstr>1. 终端显示信息</vt:lpstr>
      <vt:lpstr>2. 查看与设置系统时间</vt:lpstr>
      <vt:lpstr>2. 查看与设置系统时间</vt:lpstr>
      <vt:lpstr>2. 查看与设置系统时间</vt:lpstr>
      <vt:lpstr>2. 查看与设置系统时间</vt:lpstr>
      <vt:lpstr>2. 查看与设置系统时间</vt:lpstr>
      <vt:lpstr>3. 检测与配置网络接口</vt:lpstr>
      <vt:lpstr>3. 检测与配置网络接口</vt:lpstr>
      <vt:lpstr>3. 检测与配置网络接口</vt:lpstr>
      <vt:lpstr>4. 检测系统信息</vt:lpstr>
      <vt:lpstr>4. 检测系统信息</vt:lpstr>
      <vt:lpstr>4. 检测系统信息</vt:lpstr>
      <vt:lpstr>5. 检测系统运行时间</vt:lpstr>
      <vt:lpstr>6. 检测内存空间</vt:lpstr>
      <vt:lpstr>6. 检测内存空间</vt:lpstr>
      <vt:lpstr>6. 检测内存空间</vt:lpstr>
      <vt:lpstr>7.查看系统进程状态</vt:lpstr>
      <vt:lpstr>7.查看系统进程状态</vt:lpstr>
      <vt:lpstr>7.查看系统进程状态</vt:lpstr>
      <vt:lpstr>7.查看系统进程状态</vt:lpstr>
      <vt:lpstr>8 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442</cp:revision>
  <dcterms:created xsi:type="dcterms:W3CDTF">2008-10-02T10:07:13Z</dcterms:created>
  <dcterms:modified xsi:type="dcterms:W3CDTF">2018-02-25T08:04:36Z</dcterms:modified>
</cp:coreProperties>
</file>