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3" r:id="rId1"/>
  </p:sldMasterIdLst>
  <p:notesMasterIdLst>
    <p:notesMasterId r:id="rId17"/>
  </p:notesMasterIdLst>
  <p:handoutMasterIdLst>
    <p:handoutMasterId r:id="rId18"/>
  </p:handoutMasterIdLst>
  <p:sldIdLst>
    <p:sldId id="256" r:id="rId2"/>
    <p:sldId id="446" r:id="rId3"/>
    <p:sldId id="448" r:id="rId4"/>
    <p:sldId id="452" r:id="rId5"/>
    <p:sldId id="453" r:id="rId6"/>
    <p:sldId id="461" r:id="rId7"/>
    <p:sldId id="455" r:id="rId8"/>
    <p:sldId id="462" r:id="rId9"/>
    <p:sldId id="463" r:id="rId10"/>
    <p:sldId id="456" r:id="rId11"/>
    <p:sldId id="464" r:id="rId12"/>
    <p:sldId id="466" r:id="rId13"/>
    <p:sldId id="465" r:id="rId14"/>
    <p:sldId id="467" r:id="rId15"/>
    <p:sldId id="468" r:id="rId1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000099"/>
    <a:srgbClr val="800000"/>
    <a:srgbClr val="003300"/>
    <a:srgbClr val="000066"/>
    <a:srgbClr val="969696"/>
    <a:srgbClr val="FFFFFF"/>
    <a:srgbClr val="FFFFE5"/>
    <a:srgbClr val="C0C0C0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7292A2E-F333-43FB-9621-5CBBE7FDCDCB}" styleName="浅色样式 2 - 强调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5" autoAdjust="0"/>
    <p:restoredTop sz="93566" autoAdjust="0"/>
  </p:normalViewPr>
  <p:slideViewPr>
    <p:cSldViewPr>
      <p:cViewPr varScale="1">
        <p:scale>
          <a:sx n="64" d="100"/>
          <a:sy n="64" d="100"/>
        </p:scale>
        <p:origin x="1482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3" d="100"/>
          <a:sy n="53" d="100"/>
        </p:scale>
        <p:origin x="2844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88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88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059C29FC-568E-48BA-953F-6EE0855BC09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E11D50BC-EF1C-40DA-9507-627C12CEFA3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BFE1EDD8-E9D3-44B5-84D2-B19420FB1A5D}" type="slidenum">
              <a:rPr lang="zh-CN" altLang="en-US"/>
              <a:pPr/>
              <a:t>1</a:t>
            </a:fld>
            <a:endParaRPr lang="en-US" altLang="zh-CN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51383" y="2367839"/>
            <a:ext cx="6021867" cy="824423"/>
          </a:xfrm>
        </p:spPr>
        <p:txBody>
          <a:bodyPr anchor="b"/>
          <a:lstStyle>
            <a:lvl1pPr>
              <a:defRPr sz="3600" b="1">
                <a:solidFill>
                  <a:srgbClr val="00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914164" y="3376311"/>
            <a:ext cx="4782035" cy="662289"/>
          </a:xfrm>
        </p:spPr>
        <p:txBody>
          <a:bodyPr/>
          <a:lstStyle>
            <a:lvl1pPr marL="0" indent="0" algn="just">
              <a:buNone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单击以编辑母版副标题样式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C0504D"/>
              </a:buClr>
              <a:defRPr/>
            </a:pPr>
            <a:fld id="{FB0B212E-6121-4F76-8E57-EE33588D9BA4}" type="slidenum">
              <a:rPr lang="en-US" altLang="zh-CN" smtClean="0">
                <a:solidFill>
                  <a:prstClr val="black"/>
                </a:solidFill>
              </a:rPr>
              <a:pPr>
                <a:buClr>
                  <a:srgbClr val="C0504D"/>
                </a:buClr>
                <a:defRPr/>
              </a:pPr>
              <a:t>‹#›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990508" y="4506007"/>
            <a:ext cx="4700774" cy="484748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700" b="1" dirty="0" smtClean="0">
                <a:ln w="0"/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Linux</a:t>
            </a:r>
            <a:r>
              <a:rPr lang="en-US" altLang="zh-CN" sz="2700" b="1" baseline="0" dirty="0" smtClean="0">
                <a:ln w="0"/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 System</a:t>
            </a:r>
            <a:r>
              <a:rPr lang="en-US" altLang="zh-CN" sz="2700" b="1" dirty="0" smtClean="0">
                <a:ln w="0"/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 &amp; Programming</a:t>
            </a:r>
            <a:endParaRPr lang="en-US" altLang="zh-CN" sz="2700" b="1" dirty="0">
              <a:ln w="0"/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3000" endA="300" endPos="35500" dir="5400000" sy="-90000" algn="bl" rotWithShape="0"/>
              </a:effectLst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Subtitle 4"/>
          <p:cNvSpPr txBox="1">
            <a:spLocks/>
          </p:cNvSpPr>
          <p:nvPr/>
        </p:nvSpPr>
        <p:spPr bwMode="auto">
          <a:xfrm>
            <a:off x="3181471" y="4961861"/>
            <a:ext cx="4091779" cy="1057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0" indent="0" algn="just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defRPr>
            </a:lvl1pPr>
            <a:lvl2pPr marL="457200" indent="0" algn="ctr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339933"/>
              </a:buClr>
              <a:buFont typeface="Times New Roman" panose="02020603050405020304" pitchFamily="18" charset="0"/>
              <a:buNone/>
              <a:defRPr sz="3400" kern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defRPr>
            </a:lvl2pPr>
            <a:lvl3pPr marL="914400" indent="0" algn="ctr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CC"/>
              </a:buClr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defRPr>
            </a:lvl3pPr>
            <a:lvl4pPr marL="1371600" indent="0" algn="ctr" rtl="0" eaLnBrk="1" fontAlgn="base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rgbClr val="0070C0"/>
              </a:buClr>
              <a:buFont typeface="Wingdings" panose="05000000000000000000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defRPr>
            </a:lvl4pPr>
            <a:lvl5pPr marL="1828800" indent="0" algn="ctr" rtl="0" eaLnBrk="1" fontAlgn="base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rgbClr val="0070C0"/>
              </a:buClr>
              <a:buFont typeface="Wingdings" panose="05000000000000000000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350" dirty="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C</a:t>
            </a:r>
            <a:r>
              <a:rPr lang="en-US" altLang="zh-CN" sz="1500" dirty="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h</a:t>
            </a:r>
            <a:r>
              <a:rPr lang="en-US" altLang="zh-CN" sz="1800" dirty="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e</a:t>
            </a:r>
            <a:r>
              <a:rPr lang="en-US" altLang="zh-CN" sz="2100" dirty="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n</a:t>
            </a:r>
            <a:r>
              <a:rPr lang="en-US" altLang="zh-CN" sz="2400" dirty="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g</a:t>
            </a:r>
            <a:r>
              <a:rPr lang="en-US" altLang="zh-CN" sz="2700" dirty="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t</a:t>
            </a:r>
            <a:r>
              <a:rPr lang="en-US" altLang="zh-CN" sz="3000" dirty="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i</a:t>
            </a:r>
            <a:r>
              <a:rPr lang="en-US" altLang="zh-CN" sz="3600" dirty="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a</a:t>
            </a:r>
            <a:r>
              <a:rPr lang="en-US" altLang="zh-CN" sz="5400" dirty="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n</a:t>
            </a:r>
            <a:r>
              <a:rPr lang="en-US" altLang="zh-CN" sz="4950" dirty="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Ou</a:t>
            </a:r>
            <a:r>
              <a:rPr lang="en-US" altLang="zh-CN" sz="3600" dirty="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y</a:t>
            </a:r>
            <a:r>
              <a:rPr lang="en-US" altLang="zh-CN" sz="3000" dirty="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a</a:t>
            </a:r>
            <a:r>
              <a:rPr lang="en-US" altLang="zh-CN" sz="2100" dirty="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n</a:t>
            </a:r>
            <a:r>
              <a:rPr lang="en-US" altLang="zh-CN" sz="1800" dirty="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g</a:t>
            </a:r>
            <a:endParaRPr lang="zh-CN" altLang="en-US" sz="1350" dirty="0">
              <a:ln w="0"/>
              <a:solidFill>
                <a:srgbClr val="006600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705600" y="1290637"/>
            <a:ext cx="2266950" cy="199072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74096" y="3540797"/>
            <a:ext cx="2133600" cy="211455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35458" y="379475"/>
            <a:ext cx="1781606" cy="2008133"/>
          </a:xfrm>
          <a:prstGeom prst="rect">
            <a:avLst/>
          </a:prstGeom>
        </p:spPr>
      </p:pic>
      <p:sp>
        <p:nvSpPr>
          <p:cNvPr id="20" name="文本框 19"/>
          <p:cNvSpPr txBox="1"/>
          <p:nvPr userDrawn="1"/>
        </p:nvSpPr>
        <p:spPr>
          <a:xfrm>
            <a:off x="2017064" y="228600"/>
            <a:ext cx="43837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cap="none" spc="0" dirty="0" smtClean="0">
                <a:ln w="0"/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  <a:latin typeface="Wide Latin" panose="020A0A07050505020404" pitchFamily="18" charset="0"/>
                <a:ea typeface="华文中宋" panose="02010600040101010101" pitchFamily="2" charset="-122"/>
              </a:rPr>
              <a:t>Linux</a:t>
            </a:r>
            <a:r>
              <a:rPr lang="en-US" altLang="zh-CN" sz="2800" b="1" cap="none" spc="0" baseline="0" dirty="0" smtClean="0">
                <a:ln w="0"/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  <a:latin typeface="Wide Latin" panose="020A0A07050505020404" pitchFamily="18" charset="0"/>
                <a:ea typeface="华文中宋" panose="02010600040101010101" pitchFamily="2" charset="-122"/>
              </a:rPr>
              <a:t> </a:t>
            </a:r>
            <a:r>
              <a:rPr lang="zh-CN" altLang="en-US" sz="2800" b="1" cap="none" spc="0" baseline="0" dirty="0" smtClean="0">
                <a:ln w="0"/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  <a:latin typeface="Wide Latin" panose="020A0A07050505020404" pitchFamily="18" charset="0"/>
                <a:ea typeface="华文中宋" panose="02010600040101010101" pitchFamily="2" charset="-122"/>
              </a:rPr>
              <a:t>系统与编程</a:t>
            </a:r>
            <a:endParaRPr lang="zh-CN" altLang="en-US" sz="2800" b="1" cap="none" spc="0" dirty="0">
              <a:ln w="0"/>
              <a:solidFill>
                <a:srgbClr val="8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3000" endA="300" endPos="35500" dir="5400000" sy="-90000" algn="bl" rotWithShape="0"/>
              </a:effectLst>
              <a:latin typeface="Wide Latin" panose="020A0A07050505020404" pitchFamily="18" charset="0"/>
              <a:ea typeface="华文中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212311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2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766763"/>
          </a:xfrm>
        </p:spPr>
        <p:txBody>
          <a:bodyPr/>
          <a:lstStyle>
            <a:lvl1pPr>
              <a:defRPr sz="3600" b="0" i="0" baseline="0">
                <a:latin typeface="Times New Roman" pitchFamily="18" charset="0"/>
                <a:ea typeface="华文新魏" pitchFamily="2" charset="-122"/>
                <a:cs typeface="Times New Roman" pitchFamily="18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800" y="828676"/>
            <a:ext cx="8393113" cy="5800724"/>
          </a:xfrm>
        </p:spPr>
        <p:txBody>
          <a:bodyPr/>
          <a:lstStyle>
            <a:lvl1pPr marL="272654" indent="-272654">
              <a:buFontTx/>
              <a:buBlip>
                <a:blip r:embed="rId2"/>
              </a:buBlip>
              <a:defRPr sz="3200">
                <a:latin typeface="Times New Roman" pitchFamily="18" charset="0"/>
                <a:cs typeface="Times New Roman" pitchFamily="18" charset="0"/>
              </a:defRPr>
            </a:lvl1pPr>
            <a:lvl2pPr marL="604838" indent="-261938">
              <a:buFont typeface="Times New Roman" panose="02020603050405020304" pitchFamily="18" charset="0"/>
              <a:buChar char="─"/>
              <a:defRPr sz="3000">
                <a:latin typeface="Times New Roman" pitchFamily="18" charset="0"/>
                <a:cs typeface="Times New Roman" pitchFamily="18" charset="0"/>
              </a:defRPr>
            </a:lvl2pPr>
            <a:lvl3pPr marL="877491" indent="-191691">
              <a:buFont typeface="Arial" panose="020B0604020202020204" pitchFamily="34" charset="0"/>
              <a:buChar char="•"/>
              <a:defRPr sz="2800">
                <a:latin typeface="Times New Roman" pitchFamily="18" charset="0"/>
                <a:cs typeface="Times New Roman" pitchFamily="18" charset="0"/>
              </a:defRPr>
            </a:lvl3pPr>
            <a:lvl4pPr>
              <a:defRPr>
                <a:latin typeface="Times New Roman" pitchFamily="18" charset="0"/>
                <a:cs typeface="Times New Roman" pitchFamily="18" charset="0"/>
              </a:defRPr>
            </a:lvl4pPr>
            <a:lvl5pPr>
              <a:defRPr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  <p:sp>
        <p:nvSpPr>
          <p:cNvPr id="7" name="灯片编号占位符 23"/>
          <p:cNvSpPr>
            <a:spLocks noGrp="1"/>
          </p:cNvSpPr>
          <p:nvPr>
            <p:ph type="sldNum" sz="quarter" idx="11"/>
          </p:nvPr>
        </p:nvSpPr>
        <p:spPr>
          <a:xfrm>
            <a:off x="8262938" y="6353176"/>
            <a:ext cx="847725" cy="50006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29651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>
        <p:tmplLst>
          <p:tmpl lvl="1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1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-#ppt_w*1.125000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Effect transition="in" filter="wipe(righ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-#ppt_w*1.125000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Effect transition="in" filter="wipe(righ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3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766763"/>
          </a:xfrm>
        </p:spPr>
        <p:txBody>
          <a:bodyPr/>
          <a:lstStyle>
            <a:lvl1pPr>
              <a:defRPr sz="3600" b="0" i="0" baseline="0">
                <a:latin typeface="Times New Roman" pitchFamily="18" charset="0"/>
                <a:ea typeface="华文新魏" pitchFamily="2" charset="-122"/>
                <a:cs typeface="Times New Roman" pitchFamily="18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800" y="828676"/>
            <a:ext cx="8393113" cy="5800724"/>
          </a:xfrm>
        </p:spPr>
        <p:txBody>
          <a:bodyPr/>
          <a:lstStyle>
            <a:lvl1pPr marL="272654" indent="-272654">
              <a:buFontTx/>
              <a:buBlip>
                <a:blip r:embed="rId2"/>
              </a:buBlip>
              <a:defRPr sz="3200">
                <a:latin typeface="Times New Roman" pitchFamily="18" charset="0"/>
                <a:cs typeface="Times New Roman" pitchFamily="18" charset="0"/>
              </a:defRPr>
            </a:lvl1pPr>
            <a:lvl2pPr marL="604838" indent="-261938">
              <a:buFont typeface="Times New Roman" panose="02020603050405020304" pitchFamily="18" charset="0"/>
              <a:buChar char="─"/>
              <a:defRPr sz="3000">
                <a:latin typeface="Times New Roman" pitchFamily="18" charset="0"/>
                <a:cs typeface="Times New Roman" pitchFamily="18" charset="0"/>
              </a:defRPr>
            </a:lvl2pPr>
            <a:lvl3pPr marL="877491" indent="-191691">
              <a:buFont typeface="Arial" panose="020B0604020202020204" pitchFamily="34" charset="0"/>
              <a:buChar char="•"/>
              <a:defRPr sz="2800">
                <a:latin typeface="Times New Roman" pitchFamily="18" charset="0"/>
                <a:cs typeface="Times New Roman" pitchFamily="18" charset="0"/>
              </a:defRPr>
            </a:lvl3pPr>
            <a:lvl4pPr>
              <a:defRPr>
                <a:latin typeface="Times New Roman" pitchFamily="18" charset="0"/>
                <a:cs typeface="Times New Roman" pitchFamily="18" charset="0"/>
              </a:defRPr>
            </a:lvl4pPr>
            <a:lvl5pPr>
              <a:defRPr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7" name="灯片编号占位符 23"/>
          <p:cNvSpPr>
            <a:spLocks noGrp="1"/>
          </p:cNvSpPr>
          <p:nvPr>
            <p:ph type="sldNum" sz="quarter" idx="11"/>
          </p:nvPr>
        </p:nvSpPr>
        <p:spPr>
          <a:xfrm>
            <a:off x="8262938" y="6353176"/>
            <a:ext cx="847725" cy="50006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24292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>
        <p:tmplLst>
          <p:tmpl lvl="1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1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-#ppt_w*1.125000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Effect transition="in" filter="wipe(righ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-#ppt_w*1.125000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Effect transition="in" filter="wipe(righ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终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766763"/>
          </a:xfrm>
        </p:spPr>
        <p:txBody>
          <a:bodyPr/>
          <a:lstStyle>
            <a:lvl1pPr>
              <a:defRPr sz="3600" b="0" i="0" baseline="0">
                <a:latin typeface="Times New Roman" pitchFamily="18" charset="0"/>
                <a:ea typeface="华文新魏" pitchFamily="2" charset="-122"/>
                <a:cs typeface="Times New Roman" pitchFamily="18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800" y="828676"/>
            <a:ext cx="8393113" cy="5800724"/>
          </a:xfrm>
        </p:spPr>
        <p:txBody>
          <a:bodyPr/>
          <a:lstStyle>
            <a:lvl1pPr marL="272654" indent="-272654">
              <a:buFontTx/>
              <a:buBlip>
                <a:blip r:embed="rId2"/>
              </a:buBlip>
              <a:defRPr sz="3200">
                <a:latin typeface="Times New Roman" pitchFamily="18" charset="0"/>
                <a:cs typeface="Times New Roman" pitchFamily="18" charset="0"/>
              </a:defRPr>
            </a:lvl1pPr>
            <a:lvl2pPr marL="604838" indent="-261938">
              <a:buFont typeface="Times New Roman" panose="02020603050405020304" pitchFamily="18" charset="0"/>
              <a:buChar char="─"/>
              <a:defRPr sz="3000">
                <a:latin typeface="Times New Roman" pitchFamily="18" charset="0"/>
                <a:cs typeface="Times New Roman" pitchFamily="18" charset="0"/>
              </a:defRPr>
            </a:lvl2pPr>
            <a:lvl3pPr marL="877491" indent="-191691">
              <a:buFont typeface="Arial" panose="020B0604020202020204" pitchFamily="34" charset="0"/>
              <a:buChar char="•"/>
              <a:defRPr sz="2800">
                <a:latin typeface="Times New Roman" pitchFamily="18" charset="0"/>
                <a:cs typeface="Times New Roman" pitchFamily="18" charset="0"/>
              </a:defRPr>
            </a:lvl3pPr>
            <a:lvl4pPr>
              <a:defRPr>
                <a:latin typeface="Times New Roman" pitchFamily="18" charset="0"/>
                <a:cs typeface="Times New Roman" pitchFamily="18" charset="0"/>
              </a:defRPr>
            </a:lvl4pPr>
            <a:lvl5pPr>
              <a:defRPr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zh-CN" altLang="en-US" dirty="0" smtClean="0"/>
              <a:t>编辑母版文本样式</a:t>
            </a:r>
          </a:p>
        </p:txBody>
      </p:sp>
      <p:sp>
        <p:nvSpPr>
          <p:cNvPr id="7" name="灯片编号占位符 23"/>
          <p:cNvSpPr>
            <a:spLocks noGrp="1"/>
          </p:cNvSpPr>
          <p:nvPr>
            <p:ph type="sldNum" sz="quarter" idx="11"/>
          </p:nvPr>
        </p:nvSpPr>
        <p:spPr>
          <a:xfrm>
            <a:off x="8262938" y="6353176"/>
            <a:ext cx="847725" cy="50006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90210" y="1373875"/>
            <a:ext cx="8396589" cy="5438777"/>
          </a:xfrm>
          <a:prstGeom prst="rect">
            <a:avLst/>
          </a:prstGeom>
        </p:spPr>
      </p:pic>
      <p:sp>
        <p:nvSpPr>
          <p:cNvPr id="6" name="内容占位符 2"/>
          <p:cNvSpPr>
            <a:spLocks noGrp="1"/>
          </p:cNvSpPr>
          <p:nvPr>
            <p:ph idx="12" hasCustomPrompt="1"/>
          </p:nvPr>
        </p:nvSpPr>
        <p:spPr>
          <a:xfrm>
            <a:off x="319780" y="1851642"/>
            <a:ext cx="8135333" cy="4981303"/>
          </a:xfrm>
        </p:spPr>
        <p:txBody>
          <a:bodyPr/>
          <a:lstStyle>
            <a:lvl1pPr marL="0" indent="0">
              <a:buFontTx/>
              <a:buNone/>
              <a:defRPr sz="3000" b="1" cap="none" spc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  <a:latin typeface="Times New Roman" pitchFamily="18" charset="0"/>
                <a:cs typeface="Times New Roman" pitchFamily="18" charset="0"/>
              </a:defRPr>
            </a:lvl1pPr>
            <a:lvl2pPr marL="604838" indent="-261938">
              <a:buFont typeface="Times New Roman" panose="02020603050405020304" pitchFamily="18" charset="0"/>
              <a:buChar char="─"/>
              <a:defRPr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2pPr>
            <a:lvl3pPr marL="877491" indent="-191691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3pPr>
            <a:lvl4pPr>
              <a:defRPr>
                <a:latin typeface="Times New Roman" pitchFamily="18" charset="0"/>
                <a:cs typeface="Times New Roman" pitchFamily="18" charset="0"/>
              </a:defRPr>
            </a:lvl4pPr>
            <a:lvl5pPr>
              <a:defRPr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250847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>
        <p:tmplLst>
          <p:tmpl lvl="1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1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-#ppt_w*1.125000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Effect transition="in" filter="wipe(righ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-#ppt_w*1.125000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Effect transition="in" filter="wipe(righ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-27384"/>
            <a:ext cx="8229600" cy="766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614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68313" y="828676"/>
            <a:ext cx="8229600" cy="5912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1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157666" y="6548288"/>
            <a:ext cx="971550" cy="332656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Clr>
                <a:schemeClr val="accent2"/>
              </a:buClr>
              <a:buFont typeface="Wingdings" panose="05000000000000000000" pitchFamily="2" charset="2"/>
              <a:buNone/>
              <a:defRPr sz="1350" b="1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B0985ADC-2F1A-4F16-99F7-4A126B5C17CF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cxnSp>
        <p:nvCxnSpPr>
          <p:cNvPr id="8" name="直接连接符 8"/>
          <p:cNvCxnSpPr/>
          <p:nvPr/>
        </p:nvCxnSpPr>
        <p:spPr>
          <a:xfrm>
            <a:off x="285752" y="764708"/>
            <a:ext cx="8429625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15"/>
          <p:cNvSpPr/>
          <p:nvPr/>
        </p:nvSpPr>
        <p:spPr>
          <a:xfrm>
            <a:off x="285752" y="44628"/>
            <a:ext cx="142875" cy="642937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C0504D"/>
              </a:buClr>
              <a:buFont typeface="Wingdings" panose="05000000000000000000" pitchFamily="2" charset="2"/>
              <a:buNone/>
              <a:defRPr/>
            </a:pPr>
            <a:endParaRPr lang="zh-CN" altLang="en-US" sz="1800">
              <a:solidFill>
                <a:prstClr val="white"/>
              </a:solidFill>
            </a:endParaRPr>
          </a:p>
        </p:txBody>
      </p:sp>
      <p:pic>
        <p:nvPicPr>
          <p:cNvPr id="1034" name="图片 17" descr="20101016174155631.jp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416" y="-968"/>
            <a:ext cx="765672" cy="765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1913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8" r:id="rId3"/>
    <p:sldLayoutId id="2147483689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000" kern="1200">
          <a:solidFill>
            <a:schemeClr val="tx1"/>
          </a:solidFill>
          <a:latin typeface="Times New Roman" pitchFamily="18" charset="0"/>
          <a:ea typeface="华文新魏" pitchFamily="2" charset="-122"/>
          <a:cs typeface="Times New Roman" pitchFamily="18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Times New Roman" pitchFamily="18" charset="0"/>
          <a:ea typeface="华文新魏" pitchFamily="2" charset="-122"/>
          <a:cs typeface="Times New Roman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Times New Roman" pitchFamily="18" charset="0"/>
          <a:ea typeface="华文新魏" pitchFamily="2" charset="-122"/>
          <a:cs typeface="Times New Roman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Times New Roman" pitchFamily="18" charset="0"/>
          <a:ea typeface="华文新魏" pitchFamily="2" charset="-122"/>
          <a:cs typeface="Times New Roman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Times New Roman" pitchFamily="18" charset="0"/>
          <a:ea typeface="华文新魏" pitchFamily="2" charset="-122"/>
          <a:cs typeface="Times New Roman" pitchFamily="18" charset="0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2700" b="1">
          <a:solidFill>
            <a:schemeClr val="tx1"/>
          </a:solidFill>
          <a:latin typeface="微软雅黑"/>
          <a:ea typeface="微软雅黑"/>
          <a:cs typeface="微软雅黑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2700" b="1">
          <a:solidFill>
            <a:schemeClr val="tx1"/>
          </a:solidFill>
          <a:latin typeface="微软雅黑"/>
          <a:ea typeface="微软雅黑"/>
          <a:cs typeface="微软雅黑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2700" b="1">
          <a:solidFill>
            <a:schemeClr val="tx1"/>
          </a:solidFill>
          <a:latin typeface="微软雅黑"/>
          <a:ea typeface="微软雅黑"/>
          <a:cs typeface="微软雅黑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2700" b="1">
          <a:solidFill>
            <a:schemeClr val="tx1"/>
          </a:solidFill>
          <a:latin typeface="微软雅黑"/>
          <a:ea typeface="微软雅黑"/>
          <a:cs typeface="微软雅黑"/>
        </a:defRPr>
      </a:lvl9pPr>
    </p:titleStyle>
    <p:bodyStyle>
      <a:lvl1pPr marL="201216" indent="-201216" algn="just" rtl="0" eaLnBrk="1" fontAlgn="base" hangingPunct="1">
        <a:lnSpc>
          <a:spcPct val="100000"/>
        </a:lnSpc>
        <a:spcBef>
          <a:spcPts val="450"/>
        </a:spcBef>
        <a:spcAft>
          <a:spcPts val="450"/>
        </a:spcAft>
        <a:buClr>
          <a:srgbClr val="C00000"/>
        </a:buClr>
        <a:buFont typeface="Wingdings" panose="05000000000000000000" pitchFamily="2" charset="2"/>
        <a:buChar char="Ø"/>
        <a:defRPr sz="2700" kern="1200">
          <a:solidFill>
            <a:schemeClr val="tx1"/>
          </a:solidFill>
          <a:latin typeface="Times New Roman" pitchFamily="18" charset="0"/>
          <a:ea typeface="华文中宋" pitchFamily="2" charset="-122"/>
          <a:cs typeface="Times New Roman" pitchFamily="18" charset="0"/>
        </a:defRPr>
      </a:lvl1pPr>
      <a:lvl2pPr marL="473869" indent="-130969" algn="just" rtl="0" eaLnBrk="1" fontAlgn="base" hangingPunct="1">
        <a:lnSpc>
          <a:spcPct val="100000"/>
        </a:lnSpc>
        <a:spcBef>
          <a:spcPts val="450"/>
        </a:spcBef>
        <a:spcAft>
          <a:spcPts val="450"/>
        </a:spcAft>
        <a:buClr>
          <a:srgbClr val="339933"/>
        </a:buClr>
        <a:buFont typeface="Times New Roman" panose="02020603050405020304" pitchFamily="18" charset="0"/>
        <a:buChar char="─"/>
        <a:defRPr sz="2550" kern="1200">
          <a:solidFill>
            <a:schemeClr val="tx1"/>
          </a:solidFill>
          <a:latin typeface="Times New Roman" pitchFamily="18" charset="0"/>
          <a:ea typeface="华文中宋" pitchFamily="2" charset="-122"/>
          <a:cs typeface="Times New Roman" pitchFamily="18" charset="0"/>
        </a:defRPr>
      </a:lvl2pPr>
      <a:lvl3pPr marL="807244" indent="-121444" algn="just" rtl="0" eaLnBrk="1" fontAlgn="base" hangingPunct="1">
        <a:lnSpc>
          <a:spcPct val="100000"/>
        </a:lnSpc>
        <a:spcBef>
          <a:spcPts val="450"/>
        </a:spcBef>
        <a:spcAft>
          <a:spcPts val="450"/>
        </a:spcAft>
        <a:buClr>
          <a:srgbClr val="0000CC"/>
        </a:buClr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Times New Roman" pitchFamily="18" charset="0"/>
          <a:ea typeface="华文中宋" pitchFamily="2" charset="-122"/>
          <a:cs typeface="Times New Roman" pitchFamily="18" charset="0"/>
        </a:defRPr>
      </a:lvl3pPr>
      <a:lvl4pPr marL="1243013" indent="-214313" algn="just" rtl="0" eaLnBrk="1" fontAlgn="base" hangingPunct="1">
        <a:lnSpc>
          <a:spcPct val="100000"/>
        </a:lnSpc>
        <a:spcBef>
          <a:spcPts val="150"/>
        </a:spcBef>
        <a:spcAft>
          <a:spcPts val="150"/>
        </a:spcAft>
        <a:buClr>
          <a:srgbClr val="0070C0"/>
        </a:buClr>
        <a:buFont typeface="Wingdings" panose="05000000000000000000" pitchFamily="2" charset="2"/>
        <a:buChar char="Ø"/>
        <a:defRPr sz="1350" kern="1200">
          <a:solidFill>
            <a:schemeClr val="tx1"/>
          </a:solidFill>
          <a:latin typeface="Times New Roman" pitchFamily="18" charset="0"/>
          <a:ea typeface="华文中宋" pitchFamily="2" charset="-122"/>
          <a:cs typeface="Times New Roman" pitchFamily="18" charset="0"/>
        </a:defRPr>
      </a:lvl4pPr>
      <a:lvl5pPr marL="1585913" indent="-214313" algn="just" rtl="0" eaLnBrk="1" fontAlgn="base" hangingPunct="1">
        <a:lnSpc>
          <a:spcPct val="100000"/>
        </a:lnSpc>
        <a:spcBef>
          <a:spcPts val="150"/>
        </a:spcBef>
        <a:spcAft>
          <a:spcPts val="150"/>
        </a:spcAft>
        <a:buClr>
          <a:srgbClr val="0070C0"/>
        </a:buClr>
        <a:buFont typeface="Wingdings" panose="05000000000000000000" pitchFamily="2" charset="2"/>
        <a:buChar char="Ø"/>
        <a:defRPr sz="1350" kern="1200">
          <a:solidFill>
            <a:schemeClr val="tx1"/>
          </a:solidFill>
          <a:latin typeface="Times New Roman" pitchFamily="18" charset="0"/>
          <a:ea typeface="华文中宋" pitchFamily="2" charset="-122"/>
          <a:cs typeface="Times New Roman" pitchFamily="18" charset="0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4000" dirty="0"/>
              <a:t>第</a:t>
            </a:r>
            <a:r>
              <a:rPr lang="en-US" altLang="zh-CN" sz="4000" dirty="0"/>
              <a:t>02</a:t>
            </a:r>
            <a:r>
              <a:rPr lang="zh-CN" altLang="en-US" sz="4000" dirty="0"/>
              <a:t>章 </a:t>
            </a:r>
            <a:r>
              <a:rPr lang="en-US" altLang="zh-CN" sz="4000" dirty="0"/>
              <a:t>Shell</a:t>
            </a:r>
            <a:r>
              <a:rPr lang="zh-CN" altLang="en-US" sz="4000" dirty="0"/>
              <a:t>基本命令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smtClean="0"/>
              <a:t>203</a:t>
            </a:r>
            <a:r>
              <a:rPr lang="zh-CN" altLang="en-US" smtClean="0"/>
              <a:t>讲 </a:t>
            </a:r>
            <a:r>
              <a:rPr lang="zh-CN" altLang="en-US" dirty="0"/>
              <a:t>工作目录切换命令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 </a:t>
            </a:r>
            <a:r>
              <a:rPr lang="zh-CN" altLang="en-US" dirty="0" smtClean="0"/>
              <a:t>查看目录内容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spcAft>
                <a:spcPts val="0"/>
              </a:spcAft>
              <a:buFont typeface="+mj-ea"/>
              <a:buAutoNum type="circleNumDbPlain" startAt="3"/>
            </a:pPr>
            <a:r>
              <a:rPr lang="en-US" altLang="zh-CN" b="1" dirty="0">
                <a:solidFill>
                  <a:prstClr val="black"/>
                </a:solidFill>
              </a:rPr>
              <a:t>ls</a:t>
            </a:r>
            <a:r>
              <a:rPr lang="zh-CN" altLang="en-US" b="1" dirty="0">
                <a:solidFill>
                  <a:prstClr val="black"/>
                </a:solidFill>
              </a:rPr>
              <a:t>命令</a:t>
            </a:r>
            <a:endParaRPr lang="en-US" altLang="zh-CN" b="1" dirty="0">
              <a:solidFill>
                <a:prstClr val="black"/>
              </a:solidFill>
            </a:endParaRPr>
          </a:p>
          <a:p>
            <a:pPr lvl="1"/>
            <a:r>
              <a:rPr lang="zh-CN" altLang="en-US" dirty="0" smtClean="0"/>
              <a:t>用于查看目录内容，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</a:t>
            </a:r>
            <a:r>
              <a:rPr lang="en-US" altLang="zh-CN" dirty="0"/>
              <a:t>i</a:t>
            </a:r>
            <a:r>
              <a:rPr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  <a:r>
              <a:rPr lang="en-US" altLang="zh-CN" dirty="0"/>
              <a:t>t directory contents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格式为：</a:t>
            </a:r>
            <a:r>
              <a:rPr lang="en-US" altLang="zh-CN" dirty="0" smtClean="0"/>
              <a:t>ls [</a:t>
            </a:r>
            <a:r>
              <a:rPr lang="zh-CN" altLang="en-US" dirty="0" smtClean="0"/>
              <a:t>选项</a:t>
            </a:r>
            <a:r>
              <a:rPr lang="en-US" altLang="zh-CN" dirty="0" smtClean="0"/>
              <a:t>] [</a:t>
            </a:r>
            <a:r>
              <a:rPr lang="zh-CN" altLang="en-US" dirty="0" smtClean="0"/>
              <a:t>文件</a:t>
            </a:r>
            <a:r>
              <a:rPr lang="en-US" altLang="zh-CN" dirty="0" smtClean="0"/>
              <a:t>] </a:t>
            </a:r>
            <a:r>
              <a:rPr lang="zh-CN" altLang="en-US" dirty="0" smtClean="0"/>
              <a:t>。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E71DA79-129D-497A-A6D8-8D7AFB59B4CE}" type="slidenum">
              <a:rPr lang="zh-CN" altLang="en-US" smtClean="0"/>
              <a:pPr/>
              <a:t>10</a:t>
            </a:fld>
            <a:endParaRPr lang="en-US" altLang="zh-CN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5079821"/>
              </p:ext>
            </p:extLst>
          </p:nvPr>
        </p:nvGraphicFramePr>
        <p:xfrm>
          <a:off x="745331" y="2743200"/>
          <a:ext cx="7653338" cy="3901440"/>
        </p:xfrm>
        <a:graphic>
          <a:graphicData uri="http://schemas.openxmlformats.org/drawingml/2006/table">
            <a:tbl>
              <a:tblPr firstRow="1" firstCol="1" bandRow="1"/>
              <a:tblGrid>
                <a:gridCol w="1608787">
                  <a:extLst>
                    <a:ext uri="{9D8B030D-6E8A-4147-A177-3AD203B41FA5}">
                      <a16:colId xmlns:a16="http://schemas.microsoft.com/office/drawing/2014/main" val="1759473645"/>
                    </a:ext>
                  </a:extLst>
                </a:gridCol>
                <a:gridCol w="6044551">
                  <a:extLst>
                    <a:ext uri="{9D8B030D-6E8A-4147-A177-3AD203B41FA5}">
                      <a16:colId xmlns:a16="http://schemas.microsoft.com/office/drawing/2014/main" val="79517914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800" kern="100">
                          <a:effectLst/>
                          <a:latin typeface="Calibri" panose="020F0502020204030204" pitchFamily="34" charset="0"/>
                          <a:ea typeface="Adobe 仿宋 Std R"/>
                          <a:cs typeface="Times New Roman" panose="02020603050405020304" pitchFamily="18" charset="0"/>
                        </a:rPr>
                        <a:t>参数</a:t>
                      </a:r>
                      <a:endParaRPr lang="zh-CN" sz="2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800" kern="100">
                          <a:effectLst/>
                          <a:latin typeface="Calibri" panose="020F0502020204030204" pitchFamily="34" charset="0"/>
                          <a:ea typeface="Adobe 仿宋 Std R"/>
                          <a:cs typeface="Times New Roman" panose="02020603050405020304" pitchFamily="18" charset="0"/>
                        </a:rPr>
                        <a:t>作用</a:t>
                      </a:r>
                      <a:endParaRPr lang="zh-CN" sz="2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7003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  <a:latin typeface="Adobe 仿宋 Std R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-a</a:t>
                      </a:r>
                      <a:endParaRPr lang="zh-CN" sz="2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800" kern="100">
                          <a:effectLst/>
                          <a:latin typeface="Calibri" panose="020F0502020204030204" pitchFamily="34" charset="0"/>
                          <a:ea typeface="Adobe 仿宋 Std R"/>
                          <a:cs typeface="Times New Roman" panose="02020603050405020304" pitchFamily="18" charset="0"/>
                        </a:rPr>
                        <a:t>查看全部文件（包括隐藏文件）</a:t>
                      </a:r>
                      <a:endParaRPr lang="zh-CN" sz="2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08192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  <a:latin typeface="Adobe 仿宋 Std R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-d</a:t>
                      </a:r>
                      <a:endParaRPr lang="zh-CN" sz="2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800" kern="100">
                          <a:effectLst/>
                          <a:latin typeface="Calibri" panose="020F0502020204030204" pitchFamily="34" charset="0"/>
                          <a:ea typeface="Adobe 仿宋 Std R"/>
                          <a:cs typeface="Times New Roman" panose="02020603050405020304" pitchFamily="18" charset="0"/>
                        </a:rPr>
                        <a:t>仅看目录本身</a:t>
                      </a:r>
                      <a:endParaRPr lang="zh-CN" sz="2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05609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  <a:latin typeface="Adobe 仿宋 Std R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-h</a:t>
                      </a:r>
                      <a:endParaRPr lang="zh-CN" sz="2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800" kern="100">
                          <a:effectLst/>
                          <a:latin typeface="Calibri" panose="020F0502020204030204" pitchFamily="34" charset="0"/>
                          <a:ea typeface="Adobe 仿宋 Std R"/>
                          <a:cs typeface="Times New Roman" panose="02020603050405020304" pitchFamily="18" charset="0"/>
                        </a:rPr>
                        <a:t>易读的文件容量（如</a:t>
                      </a:r>
                      <a:r>
                        <a:rPr lang="en-US" sz="2800" kern="100">
                          <a:effectLst/>
                          <a:latin typeface="Calibri" panose="020F0502020204030204" pitchFamily="34" charset="0"/>
                          <a:ea typeface="Adobe 仿宋 Std R"/>
                          <a:cs typeface="Times New Roman" panose="02020603050405020304" pitchFamily="18" charset="0"/>
                        </a:rPr>
                        <a:t>k,m,g</a:t>
                      </a:r>
                      <a:r>
                        <a:rPr lang="zh-CN" sz="2800" kern="100">
                          <a:effectLst/>
                          <a:latin typeface="Calibri" panose="020F0502020204030204" pitchFamily="34" charset="0"/>
                          <a:ea typeface="Adobe 仿宋 Std R"/>
                          <a:cs typeface="Times New Roman" panose="02020603050405020304" pitchFamily="18" charset="0"/>
                        </a:rPr>
                        <a:t>）</a:t>
                      </a:r>
                      <a:endParaRPr lang="zh-CN" sz="2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8197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effectLst/>
                          <a:latin typeface="Adobe 仿宋 Std R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sz="2800" kern="100" dirty="0" smtClean="0">
                          <a:effectLst/>
                          <a:latin typeface="Adobe 仿宋 Std R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l</a:t>
                      </a:r>
                      <a:endParaRPr lang="zh-CN" sz="2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800" kern="100" dirty="0">
                          <a:effectLst/>
                          <a:latin typeface="Calibri" panose="020F0502020204030204" pitchFamily="34" charset="0"/>
                          <a:ea typeface="Adobe 仿宋 Std R"/>
                          <a:cs typeface="Times New Roman" panose="02020603050405020304" pitchFamily="18" charset="0"/>
                        </a:rPr>
                        <a:t>显示文件的详细信息</a:t>
                      </a:r>
                      <a:endParaRPr lang="zh-CN" sz="2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14957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28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-F</a:t>
                      </a:r>
                      <a:endParaRPr lang="zh-CN" sz="2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28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目录后加</a:t>
                      </a:r>
                      <a:r>
                        <a:rPr lang="en-US" altLang="zh-CN" sz="28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/, </a:t>
                      </a:r>
                      <a:r>
                        <a:rPr lang="zh-CN" altLang="en-US" sz="28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可执行文件后加*，链接文件后加</a:t>
                      </a:r>
                      <a:r>
                        <a:rPr lang="en-US" altLang="zh-CN" sz="28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@</a:t>
                      </a:r>
                      <a:endParaRPr lang="zh-CN" sz="2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48973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7490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</a:t>
            </a:r>
            <a:r>
              <a:rPr lang="zh-CN" altLang="en-US" dirty="0"/>
              <a:t>查看目录内容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spcAft>
                <a:spcPts val="0"/>
              </a:spcAft>
              <a:buFont typeface="+mj-ea"/>
              <a:buAutoNum type="circleNumDbPlain" startAt="3"/>
            </a:pPr>
            <a:r>
              <a:rPr lang="en-US" altLang="zh-CN" b="1" dirty="0">
                <a:solidFill>
                  <a:prstClr val="black"/>
                </a:solidFill>
              </a:rPr>
              <a:t>ls </a:t>
            </a:r>
            <a:r>
              <a:rPr lang="zh-CN" altLang="en-US" b="1" dirty="0">
                <a:solidFill>
                  <a:prstClr val="black"/>
                </a:solidFill>
              </a:rPr>
              <a:t>命令实例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11</a:t>
            </a:fld>
            <a:endParaRPr lang="en-US" altLang="zh-CN"/>
          </a:p>
        </p:txBody>
      </p:sp>
      <p:sp>
        <p:nvSpPr>
          <p:cNvPr id="2" name="内容占位符 1"/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828800"/>
            <a:ext cx="7408861" cy="4860000"/>
          </a:xfrm>
          <a:prstGeom prst="rect">
            <a:avLst/>
          </a:prstGeom>
        </p:spPr>
      </p:pic>
      <p:sp>
        <p:nvSpPr>
          <p:cNvPr id="10" name="线形标注 1(带边框和强调线) 9"/>
          <p:cNvSpPr/>
          <p:nvPr/>
        </p:nvSpPr>
        <p:spPr>
          <a:xfrm>
            <a:off x="2437507" y="5029200"/>
            <a:ext cx="5825431" cy="1344164"/>
          </a:xfrm>
          <a:prstGeom prst="accentBorderCallout1">
            <a:avLst>
              <a:gd name="adj1" fmla="val 18750"/>
              <a:gd name="adj2" fmla="val -8333"/>
              <a:gd name="adj3" fmla="val -39631"/>
              <a:gd name="adj4" fmla="val -15070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800" dirty="0" smtClean="0">
                <a:ln w="0"/>
                <a:solidFill>
                  <a:schemeClr val="tx1"/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默认情况下，</a:t>
            </a:r>
            <a:r>
              <a:rPr lang="zh-CN" altLang="en-US" sz="2800" dirty="0" smtClean="0">
                <a:ln w="0"/>
                <a:solidFill>
                  <a:srgbClr val="000099"/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目录显示为蓝色</a:t>
            </a:r>
            <a:r>
              <a:rPr lang="zh-CN" altLang="en-US" sz="2800" dirty="0" smtClean="0">
                <a:ln w="0"/>
                <a:solidFill>
                  <a:schemeClr val="tx1"/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，普通文件显示为黑色，</a:t>
            </a:r>
            <a:r>
              <a:rPr lang="zh-CN" altLang="en-US" sz="2800" dirty="0" smtClean="0">
                <a:ln w="0"/>
                <a:solidFill>
                  <a:srgbClr val="008000"/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可执行文件显示为草绿色</a:t>
            </a:r>
            <a:r>
              <a:rPr lang="zh-CN" altLang="en-US" sz="2800" dirty="0" smtClean="0">
                <a:ln w="0"/>
                <a:solidFill>
                  <a:schemeClr val="tx1"/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，</a:t>
            </a:r>
            <a:r>
              <a:rPr lang="zh-CN" altLang="en-US" sz="2800" dirty="0" smtClean="0">
                <a:ln w="0"/>
                <a:solidFill>
                  <a:srgbClr val="00B0F0"/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链接文件为淡蓝色</a:t>
            </a:r>
          </a:p>
        </p:txBody>
      </p:sp>
    </p:spTree>
    <p:extLst>
      <p:ext uri="{BB962C8B-B14F-4D97-AF65-F5344CB8AC3E}">
        <p14:creationId xmlns:p14="http://schemas.microsoft.com/office/powerpoint/2010/main" val="1278292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</a:t>
            </a:r>
            <a:r>
              <a:rPr lang="zh-CN" altLang="en-US" dirty="0"/>
              <a:t>查看目录内容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spcAft>
                <a:spcPts val="0"/>
              </a:spcAft>
              <a:buFont typeface="+mj-ea"/>
              <a:buAutoNum type="circleNumDbPlain" startAt="3"/>
            </a:pPr>
            <a:r>
              <a:rPr lang="en-US" altLang="zh-CN" b="1" dirty="0">
                <a:solidFill>
                  <a:prstClr val="black"/>
                </a:solidFill>
              </a:rPr>
              <a:t>ls </a:t>
            </a:r>
            <a:r>
              <a:rPr lang="zh-CN" altLang="en-US" b="1" dirty="0">
                <a:solidFill>
                  <a:prstClr val="black"/>
                </a:solidFill>
              </a:rPr>
              <a:t>命令实例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12</a:t>
            </a:fld>
            <a:endParaRPr lang="en-US" altLang="zh-CN"/>
          </a:p>
        </p:txBody>
      </p:sp>
      <p:sp>
        <p:nvSpPr>
          <p:cNvPr id="2" name="内容占位符 1"/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200" y="1851642"/>
            <a:ext cx="8100000" cy="3990041"/>
          </a:xfrm>
          <a:prstGeom prst="rect">
            <a:avLst/>
          </a:prstGeom>
        </p:spPr>
      </p:pic>
      <p:sp>
        <p:nvSpPr>
          <p:cNvPr id="11" name="线形标注 1(带边框和强调线) 10"/>
          <p:cNvSpPr/>
          <p:nvPr/>
        </p:nvSpPr>
        <p:spPr>
          <a:xfrm>
            <a:off x="379090" y="5957319"/>
            <a:ext cx="8155310" cy="672082"/>
          </a:xfrm>
          <a:prstGeom prst="accentBorderCallout1">
            <a:avLst>
              <a:gd name="adj1" fmla="val 18750"/>
              <a:gd name="adj2" fmla="val -855"/>
              <a:gd name="adj3" fmla="val -53013"/>
              <a:gd name="adj4" fmla="val 1855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600" spc="-300" dirty="0" smtClean="0">
                <a:ln w="0"/>
                <a:solidFill>
                  <a:schemeClr val="tx1"/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权限</a:t>
            </a:r>
            <a:r>
              <a:rPr lang="zh-CN" altLang="en-US" sz="2600" spc="-300" dirty="0">
                <a:ln w="0"/>
                <a:solidFill>
                  <a:schemeClr val="tx1"/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标志</a:t>
            </a:r>
            <a:r>
              <a:rPr lang="en-US" altLang="zh-CN" sz="2600" spc="-300" dirty="0" smtClean="0">
                <a:ln w="0"/>
                <a:solidFill>
                  <a:schemeClr val="tx1"/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en-US" sz="2600" spc="-300" dirty="0" smtClean="0">
                <a:ln w="0"/>
                <a:solidFill>
                  <a:schemeClr val="tx1"/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链接个数</a:t>
            </a:r>
            <a:r>
              <a:rPr lang="en-US" altLang="zh-CN" sz="2600" spc="-300" dirty="0" smtClean="0">
                <a:ln w="0"/>
                <a:solidFill>
                  <a:schemeClr val="tx1"/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en-US" sz="2600" spc="-300" dirty="0" smtClean="0">
                <a:ln w="0"/>
                <a:solidFill>
                  <a:schemeClr val="tx1"/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用户名</a:t>
            </a:r>
            <a:r>
              <a:rPr lang="en-US" altLang="zh-CN" sz="2600" spc="-300" dirty="0" smtClean="0">
                <a:ln w="0"/>
                <a:solidFill>
                  <a:schemeClr val="tx1"/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en-US" sz="2600" spc="-300" dirty="0" smtClean="0">
                <a:ln w="0"/>
                <a:solidFill>
                  <a:schemeClr val="tx1"/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用户组名</a:t>
            </a:r>
            <a:r>
              <a:rPr lang="en-US" altLang="zh-CN" sz="2600" spc="-300" dirty="0" smtClean="0">
                <a:ln w="0"/>
                <a:solidFill>
                  <a:schemeClr val="tx1"/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en-US" sz="2600" spc="-300" dirty="0" smtClean="0">
                <a:ln w="0"/>
                <a:solidFill>
                  <a:schemeClr val="tx1"/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文件大小</a:t>
            </a:r>
            <a:r>
              <a:rPr lang="en-US" altLang="zh-CN" sz="2600" spc="-300" dirty="0" smtClean="0">
                <a:ln w="0"/>
                <a:solidFill>
                  <a:schemeClr val="tx1"/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en-US" sz="2600" spc="-300" dirty="0" smtClean="0">
                <a:ln w="0"/>
                <a:solidFill>
                  <a:schemeClr val="tx1"/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改时间</a:t>
            </a:r>
            <a:r>
              <a:rPr lang="en-US" altLang="zh-CN" sz="2600" spc="-300" dirty="0" smtClean="0">
                <a:ln w="0"/>
                <a:solidFill>
                  <a:schemeClr val="tx1"/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en-US" sz="2600" spc="-300" dirty="0" smtClean="0">
                <a:ln w="0"/>
                <a:solidFill>
                  <a:schemeClr val="tx1"/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文件名</a:t>
            </a:r>
            <a:endParaRPr lang="zh-CN" altLang="en-US" sz="2600" spc="-300" dirty="0" smtClean="0">
              <a:ln w="0"/>
              <a:solidFill>
                <a:srgbClr val="00B0F0"/>
              </a:solidFill>
              <a:effectLst>
                <a:reflection blurRad="6350" stA="53000" endA="300" endPos="35500" dir="5400000" sy="-90000" algn="bl" rotWithShape="0"/>
              </a:effectLst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9399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</a:t>
            </a:r>
            <a:r>
              <a:rPr lang="zh-CN" altLang="en-US" dirty="0"/>
              <a:t>查看目录内容</a:t>
            </a: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spcAft>
                <a:spcPts val="0"/>
              </a:spcAft>
              <a:buFont typeface="+mj-ea"/>
              <a:buAutoNum type="circleNumDbPlain" startAt="4"/>
            </a:pPr>
            <a:r>
              <a:rPr lang="en-US" altLang="zh-CN" b="1" dirty="0">
                <a:solidFill>
                  <a:prstClr val="black"/>
                </a:solidFill>
              </a:rPr>
              <a:t>dir </a:t>
            </a:r>
            <a:r>
              <a:rPr lang="zh-CN" altLang="en-US" b="1" dirty="0">
                <a:solidFill>
                  <a:prstClr val="black"/>
                </a:solidFill>
              </a:rPr>
              <a:t>命令</a:t>
            </a:r>
            <a:endParaRPr lang="en-US" altLang="zh-CN" b="1" dirty="0">
              <a:solidFill>
                <a:prstClr val="black"/>
              </a:solidFill>
            </a:endParaRPr>
          </a:p>
          <a:p>
            <a:pPr lvl="1"/>
            <a:r>
              <a:rPr lang="en-US" altLang="zh-CN" dirty="0" smtClean="0"/>
              <a:t>Windows</a:t>
            </a:r>
            <a:r>
              <a:rPr lang="zh-CN" altLang="en-US" dirty="0" smtClean="0"/>
              <a:t>用户比较熟悉的</a:t>
            </a:r>
            <a:r>
              <a:rPr lang="en-US" altLang="zh-CN" dirty="0" smtClean="0"/>
              <a:t>dir</a:t>
            </a:r>
            <a:r>
              <a:rPr lang="zh-CN" altLang="en-US" dirty="0" smtClean="0"/>
              <a:t>命令，在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中也可以用，功能会比</a:t>
            </a:r>
            <a:r>
              <a:rPr lang="en-US" altLang="zh-CN" dirty="0" smtClean="0"/>
              <a:t>ls</a:t>
            </a:r>
            <a:r>
              <a:rPr lang="zh-CN" altLang="en-US" dirty="0" smtClean="0"/>
              <a:t>少一些，其他都一样；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13</a:t>
            </a:fld>
            <a:endParaRPr lang="en-US" altLang="zh-CN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913" y="2438400"/>
            <a:ext cx="7920000" cy="31836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49598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</a:t>
            </a:r>
            <a:r>
              <a:rPr lang="zh-CN" altLang="en-US"/>
              <a:t>查看目录内容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spcAft>
                <a:spcPts val="0"/>
              </a:spcAft>
              <a:buFont typeface="+mj-ea"/>
              <a:buAutoNum type="circleNumDbPlain" startAt="5"/>
            </a:pPr>
            <a:r>
              <a:rPr lang="en-US" altLang="zh-CN" b="1" dirty="0">
                <a:solidFill>
                  <a:prstClr val="black"/>
                </a:solidFill>
              </a:rPr>
              <a:t>vdir</a:t>
            </a:r>
            <a:r>
              <a:rPr lang="zh-CN" altLang="en-US" b="1" dirty="0">
                <a:solidFill>
                  <a:prstClr val="black"/>
                </a:solidFill>
              </a:rPr>
              <a:t>命令</a:t>
            </a:r>
            <a:endParaRPr lang="en-US" altLang="zh-CN" b="1" dirty="0">
              <a:solidFill>
                <a:prstClr val="black"/>
              </a:solidFill>
            </a:endParaRPr>
          </a:p>
          <a:p>
            <a:pPr lvl="1"/>
            <a:r>
              <a:rPr lang="en-US" altLang="zh-CN" dirty="0" err="1" smtClean="0"/>
              <a:t>vdir</a:t>
            </a:r>
            <a:r>
              <a:rPr lang="en-US" altLang="zh-CN" dirty="0" smtClean="0"/>
              <a:t> </a:t>
            </a:r>
            <a:r>
              <a:rPr lang="zh-CN" altLang="en-US" dirty="0" smtClean="0"/>
              <a:t>相当于</a:t>
            </a:r>
            <a:r>
              <a:rPr lang="en-US" altLang="zh-CN" dirty="0" smtClean="0"/>
              <a:t>ls –l, </a:t>
            </a:r>
            <a:r>
              <a:rPr lang="zh-CN" altLang="en-US" dirty="0" smtClean="0"/>
              <a:t>列出目录和文件的完整信息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14</a:t>
            </a:fld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913" y="2003416"/>
            <a:ext cx="8280000" cy="43497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16511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3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 </a:t>
            </a:r>
            <a:r>
              <a:rPr lang="zh-CN" altLang="en-US" dirty="0" smtClean="0"/>
              <a:t>作业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上机训练如下命令：</a:t>
            </a:r>
            <a:endParaRPr lang="en-US" altLang="zh-CN" dirty="0" smtClean="0"/>
          </a:p>
          <a:p>
            <a:pPr lvl="1"/>
            <a:r>
              <a:rPr lang="en-US" altLang="zh-CN" dirty="0" err="1"/>
              <a:t>p</a:t>
            </a:r>
            <a:r>
              <a:rPr lang="en-US" altLang="zh-CN" dirty="0" err="1" smtClean="0"/>
              <a:t>wd</a:t>
            </a:r>
            <a:r>
              <a:rPr lang="en-US" altLang="zh-CN" dirty="0" smtClean="0"/>
              <a:t>, cd, ls, </a:t>
            </a:r>
            <a:r>
              <a:rPr lang="en-US" altLang="zh-CN" dirty="0" err="1" smtClean="0"/>
              <a:t>dir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vdir</a:t>
            </a:r>
            <a:r>
              <a:rPr lang="en-US" altLang="zh-CN" dirty="0" smtClean="0"/>
              <a:t> </a:t>
            </a:r>
          </a:p>
          <a:p>
            <a:pPr lvl="1"/>
            <a:r>
              <a:rPr lang="zh-CN" altLang="en-US" dirty="0" smtClean="0"/>
              <a:t>并观察</a:t>
            </a:r>
            <a:r>
              <a:rPr lang="en-US" altLang="zh-CN" dirty="0"/>
              <a:t>, </a:t>
            </a:r>
            <a:r>
              <a:rPr lang="en-US" altLang="zh-CN" dirty="0" smtClean="0"/>
              <a:t>ls</a:t>
            </a:r>
            <a:r>
              <a:rPr lang="zh-CN" altLang="en-US" dirty="0" smtClean="0"/>
              <a:t>与</a:t>
            </a:r>
            <a:r>
              <a:rPr lang="en-US" altLang="zh-CN" dirty="0" err="1" smtClean="0"/>
              <a:t>dir</a:t>
            </a:r>
            <a:r>
              <a:rPr lang="en-US" altLang="zh-CN" dirty="0"/>
              <a:t>, </a:t>
            </a:r>
            <a:r>
              <a:rPr lang="en-US" altLang="zh-CN" dirty="0" err="1"/>
              <a:t>vdir</a:t>
            </a:r>
            <a:r>
              <a:rPr lang="en-US" altLang="zh-CN" dirty="0"/>
              <a:t> </a:t>
            </a:r>
            <a:r>
              <a:rPr lang="zh-CN" altLang="en-US" dirty="0" smtClean="0"/>
              <a:t>的区别</a:t>
            </a:r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01355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/>
              <a:t>显示出</a:t>
            </a:r>
            <a:r>
              <a:rPr lang="zh-CN" altLang="en-US" dirty="0" smtClean="0"/>
              <a:t>当前目录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ea"/>
              <a:buAutoNum type="circleNumDbPlain"/>
            </a:pPr>
            <a:r>
              <a:rPr lang="en-US" altLang="zh-CN" b="1" dirty="0">
                <a:solidFill>
                  <a:prstClr val="black"/>
                </a:solidFill>
              </a:rPr>
              <a:t>pwd </a:t>
            </a:r>
            <a:r>
              <a:rPr lang="zh-CN" altLang="en-US" b="1" dirty="0">
                <a:solidFill>
                  <a:prstClr val="black"/>
                </a:solidFill>
              </a:rPr>
              <a:t>命令</a:t>
            </a:r>
            <a:endParaRPr lang="en-US" altLang="zh-CN" b="1" dirty="0">
              <a:solidFill>
                <a:prstClr val="black"/>
              </a:solidFill>
            </a:endParaRPr>
          </a:p>
          <a:p>
            <a:pPr lvl="1"/>
            <a:r>
              <a:rPr lang="zh-CN" altLang="en-US" dirty="0" smtClean="0"/>
              <a:t>显示出当前</a:t>
            </a:r>
            <a:r>
              <a:rPr lang="en-US" altLang="zh-CN" dirty="0" smtClean="0"/>
              <a:t>/</a:t>
            </a:r>
            <a:r>
              <a:rPr lang="zh-CN" altLang="en-US" dirty="0" smtClean="0"/>
              <a:t>活动目录的名称</a:t>
            </a:r>
          </a:p>
          <a:p>
            <a:pPr lvl="1"/>
            <a:r>
              <a:rPr lang="zh-CN" altLang="en-US" dirty="0" smtClean="0"/>
              <a:t>格式：</a:t>
            </a:r>
            <a:r>
              <a:rPr lang="en-US" altLang="zh-CN" dirty="0" smtClean="0"/>
              <a:t>pwd [OPTION]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E71DA79-129D-497A-A6D8-8D7AFB59B4CE}" type="slidenum">
              <a:rPr lang="zh-CN" altLang="en-US" smtClean="0"/>
              <a:pPr/>
              <a:t>2</a:t>
            </a:fld>
            <a:endParaRPr lang="en-US" altLang="zh-CN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5554326"/>
              </p:ext>
            </p:extLst>
          </p:nvPr>
        </p:nvGraphicFramePr>
        <p:xfrm>
          <a:off x="762000" y="2743200"/>
          <a:ext cx="7924800" cy="1158240"/>
        </p:xfrm>
        <a:graphic>
          <a:graphicData uri="http://schemas.openxmlformats.org/drawingml/2006/table">
            <a:tbl>
              <a:tblPr firstRow="1" firstCol="1" bandRow="1"/>
              <a:tblGrid>
                <a:gridCol w="1402913">
                  <a:extLst>
                    <a:ext uri="{9D8B030D-6E8A-4147-A177-3AD203B41FA5}">
                      <a16:colId xmlns:a16="http://schemas.microsoft.com/office/drawing/2014/main" val="2403097323"/>
                    </a:ext>
                  </a:extLst>
                </a:gridCol>
                <a:gridCol w="6521887">
                  <a:extLst>
                    <a:ext uri="{9D8B030D-6E8A-4147-A177-3AD203B41FA5}">
                      <a16:colId xmlns:a16="http://schemas.microsoft.com/office/drawing/2014/main" val="353623289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2800" kern="100" dirty="0" smtClean="0">
                          <a:effectLst/>
                          <a:latin typeface="Calibri" panose="020F0502020204030204" pitchFamily="34" charset="0"/>
                          <a:ea typeface="Adobe 仿宋 Std R"/>
                          <a:cs typeface="Times New Roman" panose="02020603050405020304" pitchFamily="18" charset="0"/>
                        </a:rPr>
                        <a:t>选项</a:t>
                      </a:r>
                      <a:endParaRPr lang="zh-CN" sz="2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800" kern="100">
                          <a:effectLst/>
                          <a:latin typeface="Calibri" panose="020F0502020204030204" pitchFamily="34" charset="0"/>
                          <a:ea typeface="Adobe 仿宋 Std R"/>
                          <a:cs typeface="Times New Roman" panose="02020603050405020304" pitchFamily="18" charset="0"/>
                        </a:rPr>
                        <a:t>作用</a:t>
                      </a:r>
                      <a:endParaRPr lang="zh-CN" sz="2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98131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  <a:latin typeface="Adobe 仿宋 Std R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-P</a:t>
                      </a:r>
                      <a:endParaRPr lang="zh-CN" sz="2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800" kern="100" dirty="0">
                          <a:effectLst/>
                          <a:latin typeface="Calibri" panose="020F0502020204030204" pitchFamily="34" charset="0"/>
                          <a:ea typeface="Adobe 仿宋 Std R"/>
                          <a:cs typeface="Times New Roman" panose="02020603050405020304" pitchFamily="18" charset="0"/>
                        </a:rPr>
                        <a:t>显示真实路径。（即非快捷链接的地址）</a:t>
                      </a:r>
                      <a:endParaRPr lang="zh-CN" sz="2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88854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0568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显示出当前目录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spcAft>
                <a:spcPts val="0"/>
              </a:spcAft>
              <a:buFont typeface="+mj-ea"/>
              <a:buAutoNum type="circleNumDbPlain"/>
            </a:pPr>
            <a:r>
              <a:rPr lang="en-US" altLang="zh-CN" b="1" dirty="0">
                <a:solidFill>
                  <a:prstClr val="black"/>
                </a:solidFill>
              </a:rPr>
              <a:t>pwd</a:t>
            </a:r>
            <a:r>
              <a:rPr lang="zh-CN" altLang="en-US" b="1" dirty="0" smtClean="0">
                <a:solidFill>
                  <a:prstClr val="black"/>
                </a:solidFill>
              </a:rPr>
              <a:t>命令</a:t>
            </a:r>
            <a:r>
              <a:rPr lang="zh-CN" altLang="en-US" b="1" dirty="0">
                <a:solidFill>
                  <a:prstClr val="black"/>
                </a:solidFill>
              </a:rPr>
              <a:t>实例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3</a:t>
            </a:fld>
            <a:endParaRPr lang="en-US" altLang="zh-CN"/>
          </a:p>
        </p:txBody>
      </p:sp>
      <p:sp>
        <p:nvSpPr>
          <p:cNvPr id="7" name="内容占位符 6"/>
          <p:cNvSpPr>
            <a:spLocks noGrp="1"/>
          </p:cNvSpPr>
          <p:nvPr>
            <p:ph idx="12"/>
          </p:nvPr>
        </p:nvSpPr>
        <p:spPr>
          <a:xfrm>
            <a:off x="319780" y="1851642"/>
            <a:ext cx="8367020" cy="4981303"/>
          </a:xfrm>
        </p:spPr>
        <p:txBody>
          <a:bodyPr>
            <a:normAutofit/>
          </a:bodyPr>
          <a:lstStyle/>
          <a:p>
            <a:r>
              <a:rPr lang="de-DE" altLang="zh-CN" sz="2800" dirty="0"/>
              <a:t>[oyct@localhost /]$ </a:t>
            </a:r>
            <a:r>
              <a:rPr lang="de-DE" altLang="zh-CN" sz="2800" dirty="0">
                <a:solidFill>
                  <a:srgbClr val="000099"/>
                </a:solidFill>
              </a:rPr>
              <a:t>cd /bin</a:t>
            </a:r>
          </a:p>
          <a:p>
            <a:r>
              <a:rPr lang="de-DE" altLang="zh-CN" sz="2800" dirty="0"/>
              <a:t>[oyct@localhost bin]$</a:t>
            </a:r>
            <a:r>
              <a:rPr lang="de-DE" altLang="zh-CN" sz="2800" dirty="0">
                <a:solidFill>
                  <a:srgbClr val="000099"/>
                </a:solidFill>
              </a:rPr>
              <a:t> pwd</a:t>
            </a:r>
          </a:p>
          <a:p>
            <a:r>
              <a:rPr lang="de-DE" altLang="zh-CN" sz="2800" b="0" dirty="0">
                <a:effectLst>
                  <a:reflection blurRad="6350" stA="53000" endA="300" endPos="35500" dir="5400000" sy="-90000" algn="bl" rotWithShape="0"/>
                </a:effectLst>
              </a:rPr>
              <a:t>/bin</a:t>
            </a:r>
          </a:p>
          <a:p>
            <a:r>
              <a:rPr lang="de-DE" altLang="zh-CN" sz="2800" dirty="0"/>
              <a:t>[oyct@localhost bin]$ </a:t>
            </a:r>
            <a:r>
              <a:rPr lang="de-DE" altLang="zh-CN" sz="2800" dirty="0">
                <a:solidFill>
                  <a:srgbClr val="000099"/>
                </a:solidFill>
              </a:rPr>
              <a:t>pwd -P</a:t>
            </a:r>
          </a:p>
          <a:p>
            <a:r>
              <a:rPr lang="de-DE" altLang="zh-CN" sz="2800" dirty="0"/>
              <a:t>/</a:t>
            </a:r>
            <a:r>
              <a:rPr lang="de-DE" altLang="zh-CN" sz="2800" b="0" dirty="0">
                <a:effectLst>
                  <a:reflection blurRad="6350" stA="53000" endA="300" endPos="35500" dir="5400000" sy="-90000" algn="bl" rotWithShape="0"/>
                </a:effectLst>
              </a:rPr>
              <a:t>usr/bin</a:t>
            </a:r>
          </a:p>
          <a:p>
            <a:r>
              <a:rPr lang="de-DE" altLang="zh-CN" sz="2800" dirty="0"/>
              <a:t>[oyct@localhost bin]$ </a:t>
            </a:r>
          </a:p>
        </p:txBody>
      </p:sp>
    </p:spTree>
    <p:extLst>
      <p:ext uri="{BB962C8B-B14F-4D97-AF65-F5344CB8AC3E}">
        <p14:creationId xmlns:p14="http://schemas.microsoft.com/office/powerpoint/2010/main" val="3143680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 </a:t>
            </a:r>
            <a:r>
              <a:rPr lang="zh-CN" altLang="en-US" dirty="0" smtClean="0"/>
              <a:t>改变</a:t>
            </a:r>
            <a:r>
              <a:rPr lang="zh-CN" altLang="en-US" dirty="0"/>
              <a:t>工作目录</a:t>
            </a: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spcAft>
                <a:spcPts val="0"/>
              </a:spcAft>
              <a:buFont typeface="+mj-ea"/>
              <a:buAutoNum type="circleNumDbPlain" startAt="2"/>
            </a:pPr>
            <a:r>
              <a:rPr lang="en-US" altLang="zh-CN" b="1" dirty="0" smtClean="0">
                <a:solidFill>
                  <a:prstClr val="black"/>
                </a:solidFill>
              </a:rPr>
              <a:t>cd </a:t>
            </a:r>
            <a:r>
              <a:rPr lang="zh-CN" altLang="en-US" b="1" dirty="0">
                <a:solidFill>
                  <a:prstClr val="black"/>
                </a:solidFill>
              </a:rPr>
              <a:t>命令</a:t>
            </a:r>
            <a:endParaRPr lang="en-US" altLang="zh-CN" b="1" dirty="0">
              <a:solidFill>
                <a:prstClr val="black"/>
              </a:solidFill>
            </a:endParaRPr>
          </a:p>
          <a:p>
            <a:pPr lvl="1"/>
            <a:r>
              <a:rPr lang="zh-CN" altLang="en-US" dirty="0"/>
              <a:t>改变工作目录，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  <a:r>
              <a:rPr lang="en-US" altLang="zh-CN" dirty="0"/>
              <a:t>hange working 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</a:t>
            </a:r>
            <a:r>
              <a:rPr lang="en-US" altLang="zh-CN" dirty="0"/>
              <a:t>irectory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格式：</a:t>
            </a:r>
            <a:r>
              <a:rPr lang="pt-BR" altLang="zh-CN" dirty="0"/>
              <a:t>cd [-L|[-P [-e]]] [dir]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4</a:t>
            </a:fld>
            <a:endParaRPr lang="en-US" altLang="zh-CN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7114088"/>
              </p:ext>
            </p:extLst>
          </p:nvPr>
        </p:nvGraphicFramePr>
        <p:xfrm>
          <a:off x="468315" y="2590800"/>
          <a:ext cx="8218486" cy="4206240"/>
        </p:xfrm>
        <a:graphic>
          <a:graphicData uri="http://schemas.openxmlformats.org/drawingml/2006/table">
            <a:tbl>
              <a:tblPr>
                <a:tableStyleId>{8A107856-5554-42FB-B03E-39F5DBC370BA}</a:tableStyleId>
              </a:tblPr>
              <a:tblGrid>
                <a:gridCol w="1821045">
                  <a:extLst>
                    <a:ext uri="{9D8B030D-6E8A-4147-A177-3AD203B41FA5}">
                      <a16:colId xmlns:a16="http://schemas.microsoft.com/office/drawing/2014/main" val="702763042"/>
                    </a:ext>
                  </a:extLst>
                </a:gridCol>
                <a:gridCol w="6397441">
                  <a:extLst>
                    <a:ext uri="{9D8B030D-6E8A-4147-A177-3AD203B41FA5}">
                      <a16:colId xmlns:a16="http://schemas.microsoft.com/office/drawing/2014/main" val="18826168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zh-CN" altLang="en-US" sz="2800" dirty="0" smtClean="0"/>
                        <a:t>选项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800" dirty="0" smtClean="0"/>
                        <a:t>作用</a:t>
                      </a:r>
                      <a:endParaRPr 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434349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-L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Force symbolic links to be </a:t>
                      </a:r>
                      <a:r>
                        <a:rPr lang="en-US" sz="2800" dirty="0" smtClean="0"/>
                        <a:t>followed</a:t>
                      </a:r>
                      <a:r>
                        <a:rPr lang="en-US" altLang="zh-CN" sz="2800" dirty="0" smtClean="0"/>
                        <a:t>(default)</a:t>
                      </a:r>
                      <a:r>
                        <a:rPr lang="en-US" sz="2800" dirty="0" smtClean="0"/>
                        <a:t>. </a:t>
                      </a:r>
                      <a:endParaRPr 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387665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800" dirty="0"/>
                        <a:t>-P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Use the physical directory structure without following symbolic links.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661872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800" dirty="0"/>
                        <a:t>-e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If the -P option is specified, and the current working directory cannot be determined, this option tells cd to exit with an error.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887620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5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</a:t>
            </a:r>
            <a:r>
              <a:rPr lang="zh-CN" altLang="en-US" dirty="0"/>
              <a:t>改变工作目录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spcAft>
                <a:spcPts val="0"/>
              </a:spcAft>
              <a:buFont typeface="+mj-ea"/>
              <a:buAutoNum type="circleNumDbPlain" startAt="2"/>
            </a:pPr>
            <a:r>
              <a:rPr lang="en-US" altLang="zh-CN" b="1" dirty="0" smtClean="0">
                <a:solidFill>
                  <a:prstClr val="black"/>
                </a:solidFill>
              </a:rPr>
              <a:t>cd </a:t>
            </a:r>
            <a:r>
              <a:rPr lang="zh-CN" altLang="en-US" b="1" dirty="0">
                <a:solidFill>
                  <a:prstClr val="black"/>
                </a:solidFill>
              </a:rPr>
              <a:t>命令实例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5</a:t>
            </a:fld>
            <a:endParaRPr lang="en-US" altLang="zh-CN"/>
          </a:p>
        </p:txBody>
      </p:sp>
      <p:sp>
        <p:nvSpPr>
          <p:cNvPr id="7" name="内容占位符 6"/>
          <p:cNvSpPr>
            <a:spLocks noGrp="1"/>
          </p:cNvSpPr>
          <p:nvPr>
            <p:ph idx="12"/>
          </p:nvPr>
        </p:nvSpPr>
        <p:spPr/>
        <p:txBody>
          <a:bodyPr>
            <a:noAutofit/>
          </a:bodyPr>
          <a:lstStyle/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de-DE" altLang="zh-CN" sz="2800" dirty="0"/>
              <a:t>[oyct@localhost /]$ </a:t>
            </a:r>
            <a:r>
              <a:rPr lang="de-DE" altLang="zh-CN" sz="2800" dirty="0">
                <a:solidFill>
                  <a:srgbClr val="000099"/>
                </a:solidFill>
              </a:rPr>
              <a:t>cd -L /bin</a:t>
            </a:r>
          </a:p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de-DE" altLang="zh-CN" sz="2800" dirty="0"/>
              <a:t>[oyct@localhost bin]$ </a:t>
            </a:r>
            <a:r>
              <a:rPr lang="de-DE" altLang="zh-CN" sz="2800" dirty="0">
                <a:solidFill>
                  <a:srgbClr val="000099"/>
                </a:solidFill>
              </a:rPr>
              <a:t>pwd</a:t>
            </a:r>
          </a:p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de-DE" altLang="zh-CN" sz="2800" dirty="0"/>
              <a:t>/bin</a:t>
            </a:r>
          </a:p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de-DE" altLang="zh-CN" sz="2800" dirty="0"/>
              <a:t>[oyct@localhost bin]$ </a:t>
            </a:r>
            <a:r>
              <a:rPr lang="de-DE" altLang="zh-CN" sz="2800" dirty="0">
                <a:solidFill>
                  <a:srgbClr val="000099"/>
                </a:solidFill>
              </a:rPr>
              <a:t>pwd -P</a:t>
            </a:r>
          </a:p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de-DE" altLang="zh-CN" sz="2800" dirty="0"/>
              <a:t>/usr/bin</a:t>
            </a:r>
          </a:p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de-DE" altLang="zh-CN" sz="2800" dirty="0"/>
              <a:t>[oyct@localhost bin]$ </a:t>
            </a:r>
            <a:r>
              <a:rPr lang="de-DE" altLang="zh-CN" sz="2800" dirty="0">
                <a:solidFill>
                  <a:srgbClr val="000099"/>
                </a:solidFill>
              </a:rPr>
              <a:t>cd -P /bin</a:t>
            </a:r>
          </a:p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de-DE" altLang="zh-CN" sz="2800" dirty="0"/>
              <a:t>[oyct@localhost bin]$ </a:t>
            </a:r>
            <a:r>
              <a:rPr lang="de-DE" altLang="zh-CN" sz="2800" dirty="0">
                <a:solidFill>
                  <a:srgbClr val="000099"/>
                </a:solidFill>
              </a:rPr>
              <a:t>pwd</a:t>
            </a:r>
          </a:p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de-DE" altLang="zh-CN" sz="2800" dirty="0"/>
              <a:t>/usr/bin</a:t>
            </a:r>
          </a:p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de-DE" altLang="zh-CN" sz="2800" dirty="0"/>
              <a:t>[oyct@localhost bin]$ </a:t>
            </a:r>
            <a:r>
              <a:rPr lang="de-DE" altLang="zh-CN" sz="2800" dirty="0">
                <a:solidFill>
                  <a:srgbClr val="000099"/>
                </a:solidFill>
              </a:rPr>
              <a:t>pwd -P</a:t>
            </a:r>
          </a:p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de-DE" altLang="zh-CN" sz="2800" dirty="0"/>
              <a:t>/</a:t>
            </a:r>
            <a:r>
              <a:rPr lang="de-DE" altLang="zh-CN" sz="2800" dirty="0" smtClean="0"/>
              <a:t>usr/bin</a:t>
            </a:r>
            <a:endParaRPr lang="de-DE" altLang="zh-CN" sz="2800" dirty="0"/>
          </a:p>
        </p:txBody>
      </p:sp>
    </p:spTree>
    <p:extLst>
      <p:ext uri="{BB962C8B-B14F-4D97-AF65-F5344CB8AC3E}">
        <p14:creationId xmlns:p14="http://schemas.microsoft.com/office/powerpoint/2010/main" val="1359999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spcAft>
                <a:spcPts val="0"/>
              </a:spcAft>
              <a:buFont typeface="+mj-ea"/>
              <a:buAutoNum type="circleNumDbPlain" startAt="2"/>
            </a:pPr>
            <a:r>
              <a:rPr lang="zh-CN" altLang="en-US" dirty="0"/>
              <a:t>特殊</a:t>
            </a:r>
            <a:r>
              <a:rPr lang="zh-CN" altLang="en-US" dirty="0" smtClean="0"/>
              <a:t>的目录符号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</a:t>
            </a:r>
            <a:r>
              <a:rPr lang="zh-CN" altLang="en-US" dirty="0"/>
              <a:t>改变工作目录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6</a:t>
            </a:fld>
            <a:endParaRPr lang="en-US" altLang="zh-CN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1221662"/>
              </p:ext>
            </p:extLst>
          </p:nvPr>
        </p:nvGraphicFramePr>
        <p:xfrm>
          <a:off x="609600" y="1524000"/>
          <a:ext cx="7924800" cy="3474720"/>
        </p:xfrm>
        <a:graphic>
          <a:graphicData uri="http://schemas.openxmlformats.org/drawingml/2006/table">
            <a:tbl>
              <a:tblPr firstRow="1" firstCol="1" bandRow="1"/>
              <a:tblGrid>
                <a:gridCol w="1905000">
                  <a:extLst>
                    <a:ext uri="{9D8B030D-6E8A-4147-A177-3AD203B41FA5}">
                      <a16:colId xmlns:a16="http://schemas.microsoft.com/office/drawing/2014/main" val="1598773927"/>
                    </a:ext>
                  </a:extLst>
                </a:gridCol>
                <a:gridCol w="6019800">
                  <a:extLst>
                    <a:ext uri="{9D8B030D-6E8A-4147-A177-3AD203B41FA5}">
                      <a16:colId xmlns:a16="http://schemas.microsoft.com/office/drawing/2014/main" val="2111290665"/>
                    </a:ext>
                  </a:extLst>
                </a:gridCol>
              </a:tblGrid>
              <a:tr h="48768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2800" kern="100" dirty="0" smtClean="0">
                          <a:effectLst/>
                          <a:latin typeface="Calibri" panose="020F0502020204030204" pitchFamily="34" charset="0"/>
                          <a:ea typeface="Adobe 仿宋 Std R"/>
                          <a:cs typeface="Times New Roman" panose="02020603050405020304" pitchFamily="18" charset="0"/>
                        </a:rPr>
                        <a:t>目录符号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800" kern="100" dirty="0">
                          <a:effectLst/>
                          <a:latin typeface="Calibri" panose="020F0502020204030204" pitchFamily="34" charset="0"/>
                          <a:ea typeface="Adobe 仿宋 Std R"/>
                          <a:cs typeface="Times New Roman" panose="02020603050405020304" pitchFamily="18" charset="0"/>
                        </a:rPr>
                        <a:t>作用</a:t>
                      </a:r>
                      <a:endParaRPr lang="zh-CN" sz="2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6668290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="1" kern="1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dobe 仿宋 Std R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-</a:t>
                      </a:r>
                      <a:endParaRPr lang="zh-CN" sz="2800" b="1" kern="1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800" kern="100" dirty="0">
                          <a:effectLst/>
                          <a:latin typeface="Calibri" panose="020F0502020204030204" pitchFamily="34" charset="0"/>
                          <a:ea typeface="Adobe 仿宋 Std R"/>
                          <a:cs typeface="Times New Roman" panose="02020603050405020304" pitchFamily="18" charset="0"/>
                        </a:rPr>
                        <a:t>切换到上一次的目录，如</a:t>
                      </a:r>
                      <a:r>
                        <a:rPr lang="en-US" sz="2800" kern="100" dirty="0">
                          <a:effectLst/>
                          <a:latin typeface="Calibri" panose="020F0502020204030204" pitchFamily="34" charset="0"/>
                          <a:ea typeface="Adobe 仿宋 Std R"/>
                          <a:cs typeface="Times New Roman" panose="02020603050405020304" pitchFamily="18" charset="0"/>
                        </a:rPr>
                        <a:t>“cd -”</a:t>
                      </a:r>
                      <a:endParaRPr lang="zh-CN" sz="2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8888604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="1" kern="1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dobe 仿宋 Std R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~</a:t>
                      </a:r>
                      <a:endParaRPr lang="zh-CN" sz="2800" b="1" kern="1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800" kern="100" dirty="0">
                          <a:effectLst/>
                          <a:latin typeface="Calibri" panose="020F0502020204030204" pitchFamily="34" charset="0"/>
                          <a:ea typeface="Adobe 仿宋 Std R"/>
                          <a:cs typeface="Times New Roman" panose="02020603050405020304" pitchFamily="18" charset="0"/>
                        </a:rPr>
                        <a:t>切换到</a:t>
                      </a:r>
                      <a:r>
                        <a:rPr lang="en-US" sz="2800" kern="100" dirty="0" smtClean="0">
                          <a:effectLst/>
                          <a:latin typeface="Calibri" panose="020F0502020204030204" pitchFamily="34" charset="0"/>
                          <a:ea typeface="Adobe 仿宋 Std R"/>
                          <a:cs typeface="Times New Roman" panose="02020603050405020304" pitchFamily="18" charset="0"/>
                        </a:rPr>
                        <a:t>“</a:t>
                      </a:r>
                      <a:r>
                        <a:rPr lang="zh-CN" altLang="en-US" sz="2800" kern="100" dirty="0" smtClean="0">
                          <a:effectLst/>
                          <a:latin typeface="Calibri" panose="020F0502020204030204" pitchFamily="34" charset="0"/>
                          <a:ea typeface="Adobe 仿宋 Std R"/>
                          <a:cs typeface="Times New Roman" panose="02020603050405020304" pitchFamily="18" charset="0"/>
                        </a:rPr>
                        <a:t>主</a:t>
                      </a:r>
                      <a:r>
                        <a:rPr lang="zh-CN" sz="2800" kern="100" dirty="0" smtClean="0">
                          <a:effectLst/>
                          <a:latin typeface="Calibri" panose="020F0502020204030204" pitchFamily="34" charset="0"/>
                          <a:ea typeface="Adobe 仿宋 Std R"/>
                          <a:cs typeface="Times New Roman" panose="02020603050405020304" pitchFamily="18" charset="0"/>
                        </a:rPr>
                        <a:t>目录</a:t>
                      </a:r>
                      <a:r>
                        <a:rPr lang="en-US" sz="2800" kern="100" dirty="0">
                          <a:effectLst/>
                          <a:latin typeface="Calibri" panose="020F0502020204030204" pitchFamily="34" charset="0"/>
                          <a:ea typeface="Adobe 仿宋 Std R"/>
                          <a:cs typeface="Times New Roman" panose="02020603050405020304" pitchFamily="18" charset="0"/>
                        </a:rPr>
                        <a:t>”</a:t>
                      </a:r>
                      <a:r>
                        <a:rPr lang="zh-CN" sz="2800" kern="100" dirty="0">
                          <a:effectLst/>
                          <a:latin typeface="Calibri" panose="020F0502020204030204" pitchFamily="34" charset="0"/>
                          <a:ea typeface="Adobe 仿宋 Std R"/>
                          <a:cs typeface="Times New Roman" panose="02020603050405020304" pitchFamily="18" charset="0"/>
                        </a:rPr>
                        <a:t>，如</a:t>
                      </a:r>
                      <a:r>
                        <a:rPr lang="en-US" sz="2800" kern="100" dirty="0">
                          <a:effectLst/>
                          <a:latin typeface="Calibri" panose="020F0502020204030204" pitchFamily="34" charset="0"/>
                          <a:ea typeface="Adobe 仿宋 Std R"/>
                          <a:cs typeface="Times New Roman" panose="02020603050405020304" pitchFamily="18" charset="0"/>
                        </a:rPr>
                        <a:t>"cd ~"</a:t>
                      </a:r>
                      <a:endParaRPr lang="zh-CN" sz="2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1796052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="1" kern="1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dobe 仿宋 Std R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~username</a:t>
                      </a:r>
                      <a:endParaRPr lang="zh-CN" sz="2800" b="1" kern="1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800" kern="100" dirty="0">
                          <a:effectLst/>
                          <a:latin typeface="Calibri" panose="020F0502020204030204" pitchFamily="34" charset="0"/>
                          <a:ea typeface="Adobe 仿宋 Std R"/>
                          <a:cs typeface="Times New Roman" panose="02020603050405020304" pitchFamily="18" charset="0"/>
                        </a:rPr>
                        <a:t>切换到其他用户</a:t>
                      </a:r>
                      <a:r>
                        <a:rPr lang="zh-CN" sz="2800" kern="100" dirty="0" smtClean="0">
                          <a:effectLst/>
                          <a:latin typeface="Calibri" panose="020F0502020204030204" pitchFamily="34" charset="0"/>
                          <a:ea typeface="Adobe 仿宋 Std R"/>
                          <a:cs typeface="Times New Roman" panose="02020603050405020304" pitchFamily="18" charset="0"/>
                        </a:rPr>
                        <a:t>的</a:t>
                      </a:r>
                      <a:r>
                        <a:rPr lang="zh-CN" altLang="en-US" sz="2800" kern="100" dirty="0" smtClean="0">
                          <a:effectLst/>
                          <a:latin typeface="Calibri" panose="020F0502020204030204" pitchFamily="34" charset="0"/>
                          <a:ea typeface="Adobe 仿宋 Std R"/>
                          <a:cs typeface="Times New Roman" panose="02020603050405020304" pitchFamily="18" charset="0"/>
                        </a:rPr>
                        <a:t>主</a:t>
                      </a:r>
                      <a:r>
                        <a:rPr lang="zh-CN" sz="2800" kern="100" dirty="0" smtClean="0">
                          <a:effectLst/>
                          <a:latin typeface="Calibri" panose="020F0502020204030204" pitchFamily="34" charset="0"/>
                          <a:ea typeface="Adobe 仿宋 Std R"/>
                          <a:cs typeface="Times New Roman" panose="02020603050405020304" pitchFamily="18" charset="0"/>
                        </a:rPr>
                        <a:t>目录</a:t>
                      </a:r>
                      <a:endParaRPr lang="zh-CN" sz="2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0359183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dobe 仿宋 Std R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..</a:t>
                      </a:r>
                      <a:endParaRPr lang="zh-CN" sz="2800" b="1" kern="1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800" kern="100" dirty="0">
                          <a:effectLst/>
                          <a:latin typeface="Calibri" panose="020F0502020204030204" pitchFamily="34" charset="0"/>
                          <a:ea typeface="Adobe 仿宋 Std R"/>
                          <a:cs typeface="Times New Roman" panose="02020603050405020304" pitchFamily="18" charset="0"/>
                        </a:rPr>
                        <a:t>切换到上级目录，如</a:t>
                      </a:r>
                      <a:r>
                        <a:rPr lang="en-US" sz="2800" kern="100" dirty="0">
                          <a:effectLst/>
                          <a:latin typeface="Calibri" panose="020F0502020204030204" pitchFamily="34" charset="0"/>
                          <a:ea typeface="Adobe 仿宋 Std R"/>
                          <a:cs typeface="Times New Roman" panose="02020603050405020304" pitchFamily="18" charset="0"/>
                        </a:rPr>
                        <a:t>"cd .."</a:t>
                      </a:r>
                      <a:endParaRPr lang="zh-CN" sz="2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3915692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800" b="1" kern="1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.</a:t>
                      </a:r>
                      <a:endParaRPr lang="zh-CN" sz="2800" b="1" kern="1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28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当前工作目录</a:t>
                      </a:r>
                      <a:endParaRPr lang="zh-CN" sz="2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64086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7103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</a:t>
            </a:r>
            <a:r>
              <a:rPr lang="zh-CN" altLang="en-US" dirty="0"/>
              <a:t>改变工作目录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spcAft>
                <a:spcPts val="0"/>
              </a:spcAft>
              <a:buFont typeface="+mj-ea"/>
              <a:buAutoNum type="circleNumDbPlain" startAt="2"/>
            </a:pPr>
            <a:r>
              <a:rPr lang="en-US" altLang="zh-CN" b="1" dirty="0" smtClean="0">
                <a:solidFill>
                  <a:prstClr val="black"/>
                </a:solidFill>
              </a:rPr>
              <a:t>cd </a:t>
            </a:r>
            <a:r>
              <a:rPr lang="zh-CN" altLang="en-US" b="1" dirty="0">
                <a:solidFill>
                  <a:prstClr val="black"/>
                </a:solidFill>
              </a:rPr>
              <a:t>命令实例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7</a:t>
            </a:fld>
            <a:endParaRPr lang="en-US" altLang="zh-CN"/>
          </a:p>
        </p:txBody>
      </p:sp>
      <p:sp>
        <p:nvSpPr>
          <p:cNvPr id="7" name="内容占位符 6"/>
          <p:cNvSpPr>
            <a:spLocks noGrp="1"/>
          </p:cNvSpPr>
          <p:nvPr>
            <p:ph idx="12"/>
          </p:nvPr>
        </p:nvSpPr>
        <p:spPr/>
        <p:txBody>
          <a:bodyPr>
            <a:noAutofit/>
          </a:bodyPr>
          <a:lstStyle/>
          <a:p>
            <a:pPr>
              <a:spcAft>
                <a:spcPts val="0"/>
              </a:spcAft>
            </a:pPr>
            <a:r>
              <a:rPr lang="en-US" altLang="zh-CN" dirty="0" smtClean="0"/>
              <a:t>[</a:t>
            </a:r>
            <a:r>
              <a:rPr lang="en-US" altLang="zh-CN" dirty="0" err="1"/>
              <a:t>root@localhost</a:t>
            </a:r>
            <a:r>
              <a:rPr lang="en-US" altLang="zh-CN" dirty="0"/>
              <a:t> home]# </a:t>
            </a:r>
            <a:r>
              <a:rPr lang="en-US" altLang="zh-CN" dirty="0">
                <a:solidFill>
                  <a:srgbClr val="000099"/>
                </a:solidFill>
              </a:rPr>
              <a:t>cd /</a:t>
            </a:r>
          </a:p>
          <a:p>
            <a:pPr>
              <a:spcAft>
                <a:spcPts val="0"/>
              </a:spcAft>
            </a:pPr>
            <a:r>
              <a:rPr lang="en-US" altLang="zh-CN" dirty="0"/>
              <a:t>[</a:t>
            </a:r>
            <a:r>
              <a:rPr lang="en-US" altLang="zh-CN" dirty="0" err="1"/>
              <a:t>root@localhost</a:t>
            </a:r>
            <a:r>
              <a:rPr lang="en-US" altLang="zh-CN" dirty="0"/>
              <a:t> /]# </a:t>
            </a:r>
            <a:r>
              <a:rPr lang="en-US" altLang="zh-CN" dirty="0">
                <a:solidFill>
                  <a:srgbClr val="000099"/>
                </a:solidFill>
              </a:rPr>
              <a:t>pwd</a:t>
            </a:r>
          </a:p>
          <a:p>
            <a:pPr>
              <a:spcAft>
                <a:spcPts val="0"/>
              </a:spcAft>
            </a:pPr>
            <a:r>
              <a:rPr lang="en-US" altLang="zh-CN" b="0" dirty="0">
                <a:effectLst>
                  <a:reflection blurRad="6350" stA="53000" endA="300" endPos="35500" dir="5400000" sy="-90000" algn="bl" rotWithShape="0"/>
                </a:effectLst>
              </a:rPr>
              <a:t>/</a:t>
            </a:r>
          </a:p>
          <a:p>
            <a:pPr>
              <a:spcAft>
                <a:spcPts val="0"/>
              </a:spcAft>
            </a:pPr>
            <a:r>
              <a:rPr lang="en-US" altLang="zh-CN" dirty="0" smtClean="0"/>
              <a:t>[</a:t>
            </a:r>
            <a:r>
              <a:rPr lang="en-US" altLang="zh-CN" dirty="0" err="1"/>
              <a:t>root@localhost</a:t>
            </a:r>
            <a:r>
              <a:rPr lang="en-US" altLang="zh-CN" dirty="0"/>
              <a:t> ~]# </a:t>
            </a:r>
            <a:r>
              <a:rPr lang="en-US" altLang="zh-CN" dirty="0">
                <a:solidFill>
                  <a:srgbClr val="000099"/>
                </a:solidFill>
              </a:rPr>
              <a:t>cd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000099"/>
                </a:solidFill>
              </a:rPr>
              <a:t>~</a:t>
            </a:r>
            <a:r>
              <a:rPr lang="en-US" altLang="zh-CN" dirty="0" err="1">
                <a:solidFill>
                  <a:srgbClr val="000099"/>
                </a:solidFill>
              </a:rPr>
              <a:t>oycs</a:t>
            </a:r>
            <a:endParaRPr lang="en-US" altLang="zh-CN" dirty="0">
              <a:solidFill>
                <a:srgbClr val="000099"/>
              </a:solidFill>
            </a:endParaRPr>
          </a:p>
          <a:p>
            <a:pPr>
              <a:spcAft>
                <a:spcPts val="0"/>
              </a:spcAft>
            </a:pPr>
            <a:r>
              <a:rPr lang="en-US" altLang="zh-CN" dirty="0"/>
              <a:t>[</a:t>
            </a:r>
            <a:r>
              <a:rPr lang="en-US" altLang="zh-CN" dirty="0" err="1"/>
              <a:t>root@localhost</a:t>
            </a:r>
            <a:r>
              <a:rPr lang="en-US" altLang="zh-CN" dirty="0"/>
              <a:t> </a:t>
            </a:r>
            <a:r>
              <a:rPr lang="en-US" altLang="zh-CN" dirty="0" err="1"/>
              <a:t>oycs</a:t>
            </a:r>
            <a:r>
              <a:rPr lang="en-US" altLang="zh-CN" dirty="0"/>
              <a:t>]# </a:t>
            </a:r>
            <a:r>
              <a:rPr lang="en-US" altLang="zh-CN" dirty="0">
                <a:solidFill>
                  <a:srgbClr val="000099"/>
                </a:solidFill>
              </a:rPr>
              <a:t>pwd</a:t>
            </a:r>
          </a:p>
          <a:p>
            <a:pPr>
              <a:spcAft>
                <a:spcPts val="0"/>
              </a:spcAft>
            </a:pPr>
            <a:r>
              <a:rPr lang="en-US" altLang="zh-CN" b="0" dirty="0">
                <a:effectLst>
                  <a:reflection blurRad="6350" stA="53000" endA="300" endPos="35500" dir="5400000" sy="-90000" algn="bl" rotWithShape="0"/>
                </a:effectLst>
              </a:rPr>
              <a:t>/home/</a:t>
            </a:r>
            <a:r>
              <a:rPr lang="en-US" altLang="zh-CN" b="0" dirty="0" err="1">
                <a:effectLst>
                  <a:reflection blurRad="6350" stA="53000" endA="300" endPos="35500" dir="5400000" sy="-90000" algn="bl" rotWithShape="0"/>
                </a:effectLst>
              </a:rPr>
              <a:t>oycs</a:t>
            </a:r>
            <a:endParaRPr lang="en-US" altLang="zh-CN" b="0" dirty="0">
              <a:effectLst>
                <a:reflection blurRad="6350" stA="53000" endA="300" endPos="35500" dir="5400000" sy="-90000" algn="bl" rotWithShape="0"/>
              </a:effectLst>
            </a:endParaRPr>
          </a:p>
          <a:p>
            <a:pPr>
              <a:spcAft>
                <a:spcPts val="0"/>
              </a:spcAft>
            </a:pPr>
            <a:r>
              <a:rPr lang="en-US" altLang="zh-CN" dirty="0"/>
              <a:t>[</a:t>
            </a:r>
            <a:r>
              <a:rPr lang="en-US" altLang="zh-CN" dirty="0" err="1"/>
              <a:t>root@localhost</a:t>
            </a:r>
            <a:r>
              <a:rPr lang="en-US" altLang="zh-CN" dirty="0"/>
              <a:t> </a:t>
            </a:r>
            <a:r>
              <a:rPr lang="en-US" altLang="zh-CN" dirty="0" err="1"/>
              <a:t>oycs</a:t>
            </a:r>
            <a:r>
              <a:rPr lang="en-US" altLang="zh-CN" dirty="0"/>
              <a:t>]# </a:t>
            </a:r>
            <a:r>
              <a:rPr lang="en-US" altLang="zh-CN" dirty="0">
                <a:solidFill>
                  <a:srgbClr val="000099"/>
                </a:solidFill>
              </a:rPr>
              <a:t>cd</a:t>
            </a:r>
            <a:r>
              <a:rPr lang="en-US" altLang="zh-CN" dirty="0"/>
              <a:t> </a:t>
            </a:r>
          </a:p>
          <a:p>
            <a:pPr>
              <a:spcAft>
                <a:spcPts val="0"/>
              </a:spcAft>
            </a:pPr>
            <a:r>
              <a:rPr lang="en-US" altLang="zh-CN" dirty="0"/>
              <a:t>[</a:t>
            </a:r>
            <a:r>
              <a:rPr lang="en-US" altLang="zh-CN" dirty="0" err="1"/>
              <a:t>root@localhost</a:t>
            </a:r>
            <a:r>
              <a:rPr lang="en-US" altLang="zh-CN" dirty="0"/>
              <a:t> ~]# </a:t>
            </a:r>
            <a:r>
              <a:rPr lang="en-US" altLang="zh-CN" dirty="0">
                <a:solidFill>
                  <a:srgbClr val="000099"/>
                </a:solidFill>
              </a:rPr>
              <a:t>pwd</a:t>
            </a:r>
          </a:p>
          <a:p>
            <a:pPr>
              <a:spcAft>
                <a:spcPts val="0"/>
              </a:spcAft>
            </a:pPr>
            <a:r>
              <a:rPr lang="en-US" altLang="zh-CN" b="0" dirty="0">
                <a:effectLst>
                  <a:reflection blurRad="6350" stA="53000" endA="300" endPos="35500" dir="5400000" sy="-90000" algn="bl" rotWithShape="0"/>
                </a:effectLst>
              </a:rPr>
              <a:t>/root</a:t>
            </a:r>
          </a:p>
        </p:txBody>
      </p:sp>
    </p:spTree>
    <p:extLst>
      <p:ext uri="{BB962C8B-B14F-4D97-AF65-F5344CB8AC3E}">
        <p14:creationId xmlns:p14="http://schemas.microsoft.com/office/powerpoint/2010/main" val="1508796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</a:t>
            </a:r>
            <a:r>
              <a:rPr lang="zh-CN" altLang="en-US" dirty="0"/>
              <a:t>改变工作目录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spcAft>
                <a:spcPts val="0"/>
              </a:spcAft>
              <a:buFont typeface="+mj-ea"/>
              <a:buAutoNum type="circleNumDbPlain" startAt="2"/>
            </a:pPr>
            <a:r>
              <a:rPr lang="en-US" altLang="zh-CN" b="1" dirty="0" smtClean="0">
                <a:solidFill>
                  <a:prstClr val="black"/>
                </a:solidFill>
              </a:rPr>
              <a:t>cd </a:t>
            </a:r>
            <a:r>
              <a:rPr lang="zh-CN" altLang="en-US" b="1" dirty="0">
                <a:solidFill>
                  <a:prstClr val="black"/>
                </a:solidFill>
              </a:rPr>
              <a:t>命令实例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8</a:t>
            </a:fld>
            <a:endParaRPr lang="en-US" altLang="zh-CN"/>
          </a:p>
        </p:txBody>
      </p:sp>
      <p:sp>
        <p:nvSpPr>
          <p:cNvPr id="7" name="内容占位符 6"/>
          <p:cNvSpPr>
            <a:spLocks noGrp="1"/>
          </p:cNvSpPr>
          <p:nvPr>
            <p:ph idx="12"/>
          </p:nvPr>
        </p:nvSpPr>
        <p:spPr/>
        <p:txBody>
          <a:bodyPr>
            <a:noAutofit/>
          </a:bodyPr>
          <a:lstStyle/>
          <a:p>
            <a:pPr>
              <a:spcAft>
                <a:spcPts val="0"/>
              </a:spcAft>
            </a:pPr>
            <a:r>
              <a:rPr lang="en-US" altLang="zh-CN" dirty="0" smtClean="0"/>
              <a:t>[</a:t>
            </a:r>
            <a:r>
              <a:rPr lang="en-US" altLang="zh-CN" dirty="0" err="1"/>
              <a:t>root@localhost</a:t>
            </a:r>
            <a:r>
              <a:rPr lang="en-US" altLang="zh-CN" dirty="0"/>
              <a:t> </a:t>
            </a:r>
            <a:r>
              <a:rPr lang="en-US" altLang="zh-CN" dirty="0" err="1"/>
              <a:t>oycs</a:t>
            </a:r>
            <a:r>
              <a:rPr lang="en-US" altLang="zh-CN" dirty="0"/>
              <a:t>]# </a:t>
            </a:r>
            <a:r>
              <a:rPr lang="en-US" altLang="zh-CN" dirty="0">
                <a:solidFill>
                  <a:srgbClr val="000099"/>
                </a:solidFill>
              </a:rPr>
              <a:t>cd</a:t>
            </a:r>
            <a:r>
              <a:rPr lang="en-US" altLang="zh-CN" dirty="0"/>
              <a:t> </a:t>
            </a:r>
          </a:p>
          <a:p>
            <a:pPr>
              <a:spcAft>
                <a:spcPts val="0"/>
              </a:spcAft>
            </a:pPr>
            <a:r>
              <a:rPr lang="en-US" altLang="zh-CN" dirty="0"/>
              <a:t>[</a:t>
            </a:r>
            <a:r>
              <a:rPr lang="en-US" altLang="zh-CN" dirty="0" err="1"/>
              <a:t>root@localhost</a:t>
            </a:r>
            <a:r>
              <a:rPr lang="en-US" altLang="zh-CN" dirty="0"/>
              <a:t> ~]# </a:t>
            </a:r>
            <a:r>
              <a:rPr lang="en-US" altLang="zh-CN" dirty="0">
                <a:solidFill>
                  <a:srgbClr val="000099"/>
                </a:solidFill>
              </a:rPr>
              <a:t>pwd</a:t>
            </a:r>
          </a:p>
          <a:p>
            <a:pPr>
              <a:spcAft>
                <a:spcPts val="0"/>
              </a:spcAft>
            </a:pPr>
            <a:r>
              <a:rPr lang="en-US" altLang="zh-CN" b="0" dirty="0">
                <a:effectLst>
                  <a:reflection blurRad="6350" stA="53000" endA="300" endPos="35500" dir="5400000" sy="-90000" algn="bl" rotWithShape="0"/>
                </a:effectLst>
              </a:rPr>
              <a:t>/root</a:t>
            </a:r>
          </a:p>
          <a:p>
            <a:pPr>
              <a:spcAft>
                <a:spcPts val="0"/>
              </a:spcAft>
            </a:pPr>
            <a:r>
              <a:rPr lang="en-US" altLang="zh-CN" dirty="0"/>
              <a:t>[</a:t>
            </a:r>
            <a:r>
              <a:rPr lang="en-US" altLang="zh-CN" dirty="0" err="1"/>
              <a:t>root@localhost</a:t>
            </a:r>
            <a:r>
              <a:rPr lang="en-US" altLang="zh-CN" dirty="0"/>
              <a:t> ~]# </a:t>
            </a:r>
            <a:r>
              <a:rPr lang="en-US" altLang="zh-CN" dirty="0">
                <a:solidFill>
                  <a:srgbClr val="000099"/>
                </a:solidFill>
              </a:rPr>
              <a:t>cd ~</a:t>
            </a:r>
          </a:p>
          <a:p>
            <a:pPr>
              <a:spcAft>
                <a:spcPts val="0"/>
              </a:spcAft>
            </a:pPr>
            <a:r>
              <a:rPr lang="en-US" altLang="zh-CN" dirty="0"/>
              <a:t>[</a:t>
            </a:r>
            <a:r>
              <a:rPr lang="en-US" altLang="zh-CN" dirty="0" err="1"/>
              <a:t>root@localhost</a:t>
            </a:r>
            <a:r>
              <a:rPr lang="en-US" altLang="zh-CN" dirty="0"/>
              <a:t> ~]# </a:t>
            </a:r>
            <a:r>
              <a:rPr lang="en-US" altLang="zh-CN" dirty="0">
                <a:solidFill>
                  <a:srgbClr val="000099"/>
                </a:solidFill>
              </a:rPr>
              <a:t>pwd</a:t>
            </a:r>
          </a:p>
          <a:p>
            <a:pPr>
              <a:spcAft>
                <a:spcPts val="0"/>
              </a:spcAft>
            </a:pPr>
            <a:r>
              <a:rPr lang="en-US" altLang="zh-CN" b="0" dirty="0">
                <a:effectLst>
                  <a:reflection blurRad="6350" stA="53000" endA="300" endPos="35500" dir="5400000" sy="-90000" algn="bl" rotWithShape="0"/>
                </a:effectLst>
              </a:rPr>
              <a:t>/root</a:t>
            </a:r>
          </a:p>
          <a:p>
            <a:pPr>
              <a:spcAft>
                <a:spcPts val="0"/>
              </a:spcAft>
            </a:pPr>
            <a:r>
              <a:rPr lang="en-US" altLang="zh-CN" dirty="0"/>
              <a:t>[</a:t>
            </a:r>
            <a:r>
              <a:rPr lang="en-US" altLang="zh-CN" dirty="0" err="1"/>
              <a:t>root@localhost</a:t>
            </a:r>
            <a:r>
              <a:rPr lang="en-US" altLang="zh-CN" dirty="0"/>
              <a:t> ~]# </a:t>
            </a:r>
            <a:r>
              <a:rPr lang="en-US" altLang="zh-CN" dirty="0">
                <a:solidFill>
                  <a:srgbClr val="000099"/>
                </a:solidFill>
              </a:rPr>
              <a:t>cd ~</a:t>
            </a:r>
            <a:r>
              <a:rPr lang="en-US" altLang="zh-CN" dirty="0" err="1">
                <a:solidFill>
                  <a:srgbClr val="000099"/>
                </a:solidFill>
              </a:rPr>
              <a:t>oyct</a:t>
            </a:r>
            <a:endParaRPr lang="en-US" altLang="zh-CN" dirty="0">
              <a:solidFill>
                <a:srgbClr val="000099"/>
              </a:solidFill>
            </a:endParaRPr>
          </a:p>
          <a:p>
            <a:pPr>
              <a:spcAft>
                <a:spcPts val="0"/>
              </a:spcAft>
            </a:pPr>
            <a:r>
              <a:rPr lang="en-US" altLang="zh-CN" dirty="0"/>
              <a:t>[</a:t>
            </a:r>
            <a:r>
              <a:rPr lang="en-US" altLang="zh-CN" dirty="0" err="1"/>
              <a:t>root@localhost</a:t>
            </a:r>
            <a:r>
              <a:rPr lang="en-US" altLang="zh-CN" dirty="0"/>
              <a:t> </a:t>
            </a:r>
            <a:r>
              <a:rPr lang="en-US" altLang="zh-CN" dirty="0" err="1"/>
              <a:t>oyct</a:t>
            </a:r>
            <a:r>
              <a:rPr lang="en-US" altLang="zh-CN" dirty="0"/>
              <a:t>]# </a:t>
            </a:r>
            <a:r>
              <a:rPr lang="en-US" altLang="zh-CN" dirty="0">
                <a:solidFill>
                  <a:srgbClr val="000099"/>
                </a:solidFill>
              </a:rPr>
              <a:t>pwd</a:t>
            </a:r>
          </a:p>
          <a:p>
            <a:pPr>
              <a:spcAft>
                <a:spcPts val="0"/>
              </a:spcAft>
            </a:pPr>
            <a:r>
              <a:rPr lang="en-US" altLang="zh-CN" dirty="0"/>
              <a:t>/</a:t>
            </a:r>
            <a:r>
              <a:rPr lang="en-US" altLang="zh-CN" b="0" dirty="0">
                <a:effectLst>
                  <a:reflection blurRad="6350" stA="53000" endA="300" endPos="35500" dir="5400000" sy="-90000" algn="bl" rotWithShape="0"/>
                </a:effectLst>
              </a:rPr>
              <a:t>home/</a:t>
            </a:r>
            <a:r>
              <a:rPr lang="en-US" altLang="zh-CN" b="0" dirty="0" err="1">
                <a:effectLst>
                  <a:reflection blurRad="6350" stA="53000" endA="300" endPos="35500" dir="5400000" sy="-90000" algn="bl" rotWithShape="0"/>
                </a:effectLst>
              </a:rPr>
              <a:t>oyct</a:t>
            </a:r>
            <a:endParaRPr lang="en-US" altLang="zh-CN" b="0" dirty="0"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91595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</a:t>
            </a:r>
            <a:r>
              <a:rPr lang="zh-CN" altLang="en-US" dirty="0"/>
              <a:t>改变工作目录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spcAft>
                <a:spcPts val="0"/>
              </a:spcAft>
              <a:buFont typeface="+mj-ea"/>
              <a:buAutoNum type="circleNumDbPlain" startAt="2"/>
            </a:pPr>
            <a:r>
              <a:rPr lang="en-US" altLang="zh-CN" b="1" dirty="0" smtClean="0">
                <a:solidFill>
                  <a:prstClr val="black"/>
                </a:solidFill>
              </a:rPr>
              <a:t>cd </a:t>
            </a:r>
            <a:r>
              <a:rPr lang="zh-CN" altLang="en-US" b="1" dirty="0">
                <a:solidFill>
                  <a:prstClr val="black"/>
                </a:solidFill>
              </a:rPr>
              <a:t>命令实例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9</a:t>
            </a:fld>
            <a:endParaRPr lang="en-US" altLang="zh-CN"/>
          </a:p>
        </p:txBody>
      </p:sp>
      <p:sp>
        <p:nvSpPr>
          <p:cNvPr id="7" name="内容占位符 6"/>
          <p:cNvSpPr>
            <a:spLocks noGrp="1"/>
          </p:cNvSpPr>
          <p:nvPr>
            <p:ph idx="12"/>
          </p:nvPr>
        </p:nvSpPr>
        <p:spPr/>
        <p:txBody>
          <a:bodyPr>
            <a:noAutofit/>
          </a:bodyPr>
          <a:lstStyle/>
          <a:p>
            <a:r>
              <a:rPr lang="en-US" altLang="zh-CN" dirty="0" smtClean="0"/>
              <a:t>[</a:t>
            </a:r>
            <a:r>
              <a:rPr lang="en-US" altLang="zh-CN" dirty="0" err="1"/>
              <a:t>root@localhost</a:t>
            </a:r>
            <a:r>
              <a:rPr lang="en-US" altLang="zh-CN" dirty="0"/>
              <a:t> </a:t>
            </a:r>
            <a:r>
              <a:rPr lang="en-US" altLang="zh-CN" dirty="0" err="1"/>
              <a:t>oyct</a:t>
            </a:r>
            <a:r>
              <a:rPr lang="en-US" altLang="zh-CN" dirty="0"/>
              <a:t>]# </a:t>
            </a:r>
            <a:r>
              <a:rPr lang="en-US" altLang="zh-CN" dirty="0">
                <a:solidFill>
                  <a:srgbClr val="000099"/>
                </a:solidFill>
              </a:rPr>
              <a:t>cd -</a:t>
            </a:r>
          </a:p>
          <a:p>
            <a:r>
              <a:rPr lang="en-US" altLang="zh-CN" dirty="0"/>
              <a:t>/root</a:t>
            </a:r>
          </a:p>
          <a:p>
            <a:r>
              <a:rPr lang="en-US" altLang="zh-CN" dirty="0"/>
              <a:t>[</a:t>
            </a:r>
            <a:r>
              <a:rPr lang="en-US" altLang="zh-CN" dirty="0" err="1"/>
              <a:t>root@localhost</a:t>
            </a:r>
            <a:r>
              <a:rPr lang="en-US" altLang="zh-CN" dirty="0"/>
              <a:t> ~]# </a:t>
            </a:r>
            <a:r>
              <a:rPr lang="en-US" altLang="zh-CN" dirty="0">
                <a:solidFill>
                  <a:srgbClr val="000099"/>
                </a:solidFill>
              </a:rPr>
              <a:t>cd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000099"/>
                </a:solidFill>
              </a:rPr>
              <a:t>..</a:t>
            </a:r>
          </a:p>
          <a:p>
            <a:r>
              <a:rPr lang="en-US" altLang="zh-CN" dirty="0"/>
              <a:t>[</a:t>
            </a:r>
            <a:r>
              <a:rPr lang="en-US" altLang="zh-CN" dirty="0" err="1"/>
              <a:t>root@localhost</a:t>
            </a:r>
            <a:r>
              <a:rPr lang="en-US" altLang="zh-CN" dirty="0"/>
              <a:t> /]# </a:t>
            </a:r>
            <a:r>
              <a:rPr lang="en-US" altLang="zh-CN" dirty="0">
                <a:solidFill>
                  <a:srgbClr val="000099"/>
                </a:solidFill>
              </a:rPr>
              <a:t>pwd</a:t>
            </a:r>
          </a:p>
          <a:p>
            <a:r>
              <a:rPr lang="en-US" altLang="zh-CN" dirty="0"/>
              <a:t>/</a:t>
            </a:r>
          </a:p>
          <a:p>
            <a:r>
              <a:rPr lang="en-US" altLang="zh-CN" dirty="0" smtClean="0"/>
              <a:t>[</a:t>
            </a:r>
            <a:r>
              <a:rPr lang="en-US" altLang="zh-CN" dirty="0" err="1"/>
              <a:t>root@localhost</a:t>
            </a:r>
            <a:r>
              <a:rPr lang="en-US" altLang="zh-CN" dirty="0"/>
              <a:t> ~]# </a:t>
            </a:r>
          </a:p>
        </p:txBody>
      </p:sp>
    </p:spTree>
    <p:extLst>
      <p:ext uri="{BB962C8B-B14F-4D97-AF65-F5344CB8AC3E}">
        <p14:creationId xmlns:p14="http://schemas.microsoft.com/office/powerpoint/2010/main" val="1507699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江西理工大学计算机教研室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主题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smtClean="0">
            <a:solidFill>
              <a:srgbClr val="C00000"/>
            </a:solidFill>
          </a:defRPr>
        </a:defPPr>
      </a:lstStyle>
      <a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a:style>
    </a:spDef>
    <a:lnDef>
      <a:spPr>
        <a:ln w="19050">
          <a:solidFill>
            <a:srgbClr val="C00000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第7-1讲 一维数组" id="{BFC73218-EFAF-4BE6-ABD6-098710524646}" vid="{2F23E583-9D58-4F04-B9FC-A5D9A17E828C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第7-1讲 一维数组</Template>
  <TotalTime>8007</TotalTime>
  <Words>623</Words>
  <Application>Microsoft Office PowerPoint</Application>
  <PresentationFormat>全屏显示(4:3)</PresentationFormat>
  <Paragraphs>133</Paragraphs>
  <Slides>15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6" baseType="lpstr">
      <vt:lpstr>Adobe 仿宋 Std R</vt:lpstr>
      <vt:lpstr>华文新魏</vt:lpstr>
      <vt:lpstr>华文中宋</vt:lpstr>
      <vt:lpstr>宋体</vt:lpstr>
      <vt:lpstr>微软雅黑</vt:lpstr>
      <vt:lpstr>Arial</vt:lpstr>
      <vt:lpstr>Calibri</vt:lpstr>
      <vt:lpstr>Times New Roman</vt:lpstr>
      <vt:lpstr>Wide Latin</vt:lpstr>
      <vt:lpstr>Wingdings</vt:lpstr>
      <vt:lpstr>1_江西理工大学计算机教研室</vt:lpstr>
      <vt:lpstr>第02章 Shell基本命令</vt:lpstr>
      <vt:lpstr>1.显示出当前目录</vt:lpstr>
      <vt:lpstr>1.显示出当前目录</vt:lpstr>
      <vt:lpstr>2. 改变工作目录</vt:lpstr>
      <vt:lpstr>2. 改变工作目录</vt:lpstr>
      <vt:lpstr>2. 改变工作目录</vt:lpstr>
      <vt:lpstr>2. 改变工作目录</vt:lpstr>
      <vt:lpstr>2. 改变工作目录</vt:lpstr>
      <vt:lpstr>2. 改变工作目录</vt:lpstr>
      <vt:lpstr>3. 查看目录内容</vt:lpstr>
      <vt:lpstr>3. 查看目录内容</vt:lpstr>
      <vt:lpstr>3. 查看目录内容</vt:lpstr>
      <vt:lpstr>3. 查看目录内容</vt:lpstr>
      <vt:lpstr>3. 查看目录内容</vt:lpstr>
      <vt:lpstr>4 作业</vt:lpstr>
    </vt:vector>
  </TitlesOfParts>
  <Company>AUT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Introducing Linux</dc:title>
  <dc:creator>Bahador</dc:creator>
  <cp:lastModifiedBy>欧阳城添</cp:lastModifiedBy>
  <cp:revision>447</cp:revision>
  <dcterms:created xsi:type="dcterms:W3CDTF">2008-10-02T10:07:13Z</dcterms:created>
  <dcterms:modified xsi:type="dcterms:W3CDTF">2018-02-25T08:11:27Z</dcterms:modified>
</cp:coreProperties>
</file>