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6" r:id="rId3"/>
    <p:sldId id="468" r:id="rId4"/>
    <p:sldId id="448" r:id="rId5"/>
    <p:sldId id="471" r:id="rId6"/>
    <p:sldId id="470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008000"/>
    <a:srgbClr val="003300"/>
    <a:srgbClr val="000066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3566" autoAdjust="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基本命令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smtClean="0"/>
              <a:t>204</a:t>
            </a:r>
            <a:r>
              <a:rPr lang="zh-CN" altLang="en-US" smtClean="0"/>
              <a:t>讲 </a:t>
            </a:r>
            <a:r>
              <a:rPr lang="zh-CN" altLang="en-US" dirty="0" smtClean="0"/>
              <a:t>查看</a:t>
            </a:r>
            <a:r>
              <a:rPr lang="zh-CN" altLang="en-US" dirty="0"/>
              <a:t>文本文件命令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4"/>
            </a:pPr>
            <a:r>
              <a:rPr lang="en-US" altLang="zh-CN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</a:t>
            </a:r>
            <a:r>
              <a:rPr lang="zh-CN" altLang="en-US" dirty="0"/>
              <a:t>文档</a:t>
            </a:r>
            <a:r>
              <a:rPr lang="en-US" altLang="zh-CN" dirty="0"/>
              <a:t>]$ </a:t>
            </a:r>
            <a:r>
              <a:rPr lang="en-US" altLang="zh-CN" dirty="0">
                <a:solidFill>
                  <a:srgbClr val="000099"/>
                </a:solidFill>
              </a:rPr>
              <a:t>tail -n 8 1056.c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if(a&gt;c) {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printf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("%.3f\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n",a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);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        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printf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("%.3f\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n",a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);}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   else{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printf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("%.3f\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n",c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);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       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printf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("%.3f\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n",c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);}</a:t>
            </a:r>
          </a:p>
          <a:p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}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}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</a:t>
            </a:r>
            <a:r>
              <a:rPr lang="zh-CN" altLang="en-US" dirty="0"/>
              <a:t>文档</a:t>
            </a:r>
            <a:r>
              <a:rPr lang="en-US" altLang="zh-CN" dirty="0"/>
              <a:t>]$ </a:t>
            </a:r>
            <a:endParaRPr lang="zh-CN" altLang="en-US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4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</a:p>
          <a:p>
            <a:pPr lvl="1"/>
            <a:r>
              <a:rPr lang="en-US" altLang="zh-CN" dirty="0" smtClean="0"/>
              <a:t>less </a:t>
            </a:r>
            <a:r>
              <a:rPr lang="zh-CN" altLang="en-US" dirty="0"/>
              <a:t>的用法比起 </a:t>
            </a:r>
            <a:r>
              <a:rPr lang="en-US" altLang="zh-CN" dirty="0"/>
              <a:t>more </a:t>
            </a:r>
            <a:r>
              <a:rPr lang="zh-CN" altLang="en-US" dirty="0"/>
              <a:t>更加的有弹性。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/>
              <a:t>more </a:t>
            </a:r>
            <a:r>
              <a:rPr lang="zh-CN" altLang="en-US" dirty="0"/>
              <a:t>的时候，我们并没有办法向前面翻， 只能往后面</a:t>
            </a:r>
            <a:r>
              <a:rPr lang="zh-CN" altLang="en-US" dirty="0" smtClean="0"/>
              <a:t>看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但</a:t>
            </a:r>
            <a:r>
              <a:rPr lang="zh-CN" altLang="en-US" dirty="0"/>
              <a:t>若使用了 </a:t>
            </a:r>
            <a:r>
              <a:rPr lang="en-US" altLang="zh-CN" dirty="0"/>
              <a:t>less </a:t>
            </a:r>
            <a:r>
              <a:rPr lang="zh-CN" altLang="en-US" dirty="0"/>
              <a:t>时，就可以使用 </a:t>
            </a:r>
            <a:r>
              <a:rPr lang="en-US" altLang="zh-CN" dirty="0"/>
              <a:t>[</a:t>
            </a:r>
            <a:r>
              <a:rPr lang="en-US" altLang="zh-CN" dirty="0" err="1"/>
              <a:t>pageup</a:t>
            </a:r>
            <a:r>
              <a:rPr lang="en-US" altLang="zh-CN" dirty="0"/>
              <a:t>] [</a:t>
            </a:r>
            <a:r>
              <a:rPr lang="en-US" altLang="zh-CN" dirty="0" err="1"/>
              <a:t>pagedown</a:t>
            </a:r>
            <a:r>
              <a:rPr lang="en-US" altLang="zh-CN" dirty="0"/>
              <a:t>] </a:t>
            </a:r>
            <a:r>
              <a:rPr lang="zh-CN" altLang="en-US" dirty="0"/>
              <a:t>等</a:t>
            </a:r>
            <a:r>
              <a:rPr lang="zh-CN" altLang="en-US" dirty="0" smtClean="0"/>
              <a:t>按键</a:t>
            </a:r>
            <a:r>
              <a:rPr lang="zh-CN" altLang="en-US" dirty="0"/>
              <a:t>的功能来往前往后翻看文件，更容易用来查看一个文件的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除此之外</a:t>
            </a:r>
            <a:r>
              <a:rPr lang="zh-CN" altLang="en-US" dirty="0"/>
              <a:t>，在 </a:t>
            </a:r>
            <a:r>
              <a:rPr lang="en-US" altLang="zh-CN" dirty="0"/>
              <a:t>less </a:t>
            </a:r>
            <a:r>
              <a:rPr lang="zh-CN" altLang="en-US" dirty="0"/>
              <a:t>里头可以拥有更多的搜索功能，不止可以向下搜，也可以向上搜。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5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指令实例</a:t>
            </a:r>
          </a:p>
          <a:p>
            <a:endParaRPr lang="zh-CN" altLang="en-US" dirty="0"/>
          </a:p>
        </p:txBody>
      </p:sp>
      <p:pic>
        <p:nvPicPr>
          <p:cNvPr id="7" name="les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304800" y="1492250"/>
            <a:ext cx="8393113" cy="467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1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49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1000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基本文本检索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对文本进行搜索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dirty="0"/>
              <a:t>lobally search a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dirty="0"/>
              <a:t>egular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dirty="0"/>
              <a:t>xpression and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CN" dirty="0"/>
              <a:t>rint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grep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文件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19181"/>
              </p:ext>
            </p:extLst>
          </p:nvPr>
        </p:nvGraphicFramePr>
        <p:xfrm>
          <a:off x="647649" y="3200400"/>
          <a:ext cx="7282435" cy="3474720"/>
        </p:xfrm>
        <a:graphic>
          <a:graphicData uri="http://schemas.openxmlformats.org/drawingml/2006/table">
            <a:tbl>
              <a:tblPr firstRow="1" firstCol="1" bandRow="1"/>
              <a:tblGrid>
                <a:gridCol w="944563">
                  <a:extLst>
                    <a:ext uri="{9D8B030D-6E8A-4147-A177-3AD203B41FA5}">
                      <a16:colId xmlns:a16="http://schemas.microsoft.com/office/drawing/2014/main" val="1945003573"/>
                    </a:ext>
                  </a:extLst>
                </a:gridCol>
                <a:gridCol w="6337872">
                  <a:extLst>
                    <a:ext uri="{9D8B030D-6E8A-4147-A177-3AD203B41FA5}">
                      <a16:colId xmlns:a16="http://schemas.microsoft.com/office/drawing/2014/main" val="3359937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8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-b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将可执行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文件当作文本文件来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搜索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96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仅显示找到的次数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140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-i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忽略大小写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显示行号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272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-v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反向选择</a:t>
                      </a:r>
                      <a:r>
                        <a:rPr 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仅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列出</a:t>
                      </a:r>
                      <a:r>
                        <a:rPr lang="zh-CN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没有关键词的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行。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8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4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基本文本检索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20000" cy="4105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33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上机训练一下命令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at, more, head, tail, less,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并说明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less</a:t>
            </a:r>
            <a:r>
              <a:rPr lang="zh-CN" altLang="en-US" smtClean="0"/>
              <a:t>的区别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64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查看文本文件命令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>
                <a:solidFill>
                  <a:prstClr val="black"/>
                </a:solidFill>
              </a:rPr>
              <a:t>c</a:t>
            </a:r>
            <a:r>
              <a:rPr lang="en-US" altLang="zh-CN" b="1" dirty="0" smtClean="0">
                <a:solidFill>
                  <a:prstClr val="black"/>
                </a:solidFill>
              </a:rPr>
              <a:t>at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/>
              <a:t>连接文件并在标准输出上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/>
              <a:t>concatenate files and print on the standard </a:t>
            </a:r>
            <a:r>
              <a:rPr lang="en-US" altLang="zh-CN" dirty="0" smtClean="0"/>
              <a:t>output</a:t>
            </a:r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: cat </a:t>
            </a:r>
            <a:r>
              <a:rPr lang="en-US" altLang="zh-CN" dirty="0"/>
              <a:t>[</a:t>
            </a:r>
            <a:r>
              <a:rPr lang="zh-CN" altLang="en-US" dirty="0"/>
              <a:t>选项列表</a:t>
            </a:r>
            <a:r>
              <a:rPr lang="en-US" altLang="zh-CN" dirty="0"/>
              <a:t>] [</a:t>
            </a:r>
            <a:r>
              <a:rPr lang="zh-CN" altLang="en-US" dirty="0"/>
              <a:t>文件列表</a:t>
            </a:r>
            <a:r>
              <a:rPr lang="en-US" altLang="zh-CN" dirty="0" smtClean="0"/>
              <a:t>]...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10682"/>
              </p:ext>
            </p:extLst>
          </p:nvPr>
        </p:nvGraphicFramePr>
        <p:xfrm>
          <a:off x="804288" y="3447053"/>
          <a:ext cx="8100000" cy="2682285"/>
        </p:xfrm>
        <a:graphic>
          <a:graphicData uri="http://schemas.openxmlformats.org/drawingml/2006/table">
            <a:tbl>
              <a:tblPr firstRow="1" firstCol="1" bandRow="1"/>
              <a:tblGrid>
                <a:gridCol w="1091045">
                  <a:extLst>
                    <a:ext uri="{9D8B030D-6E8A-4147-A177-3AD203B41FA5}">
                      <a16:colId xmlns:a16="http://schemas.microsoft.com/office/drawing/2014/main" val="4088890538"/>
                    </a:ext>
                  </a:extLst>
                </a:gridCol>
                <a:gridCol w="7008955">
                  <a:extLst>
                    <a:ext uri="{9D8B030D-6E8A-4147-A177-3AD203B41FA5}">
                      <a16:colId xmlns:a16="http://schemas.microsoft.com/office/drawing/2014/main" val="646856062"/>
                    </a:ext>
                  </a:extLst>
                </a:gridCol>
              </a:tblGrid>
              <a:tr h="516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9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选项</a:t>
                      </a:r>
                      <a:endParaRPr lang="zh-CN" sz="2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9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作用</a:t>
                      </a:r>
                      <a:endParaRPr lang="zh-CN" sz="2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49093"/>
                  </a:ext>
                </a:extLst>
              </a:tr>
              <a:tr h="516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9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-n</a:t>
                      </a:r>
                      <a:endParaRPr lang="zh-CN" sz="2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900" kern="10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显示行号</a:t>
                      </a:r>
                      <a:endParaRPr lang="zh-CN" sz="2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16917"/>
                  </a:ext>
                </a:extLst>
              </a:tr>
              <a:tr h="516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9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-b</a:t>
                      </a:r>
                      <a:endParaRPr lang="zh-CN" sz="2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900" kern="10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显示行号（不包括空行）</a:t>
                      </a:r>
                      <a:endParaRPr lang="zh-CN" sz="2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57092"/>
                  </a:ext>
                </a:extLst>
              </a:tr>
              <a:tr h="888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900" kern="100">
                          <a:effectLst/>
                          <a:latin typeface="Adobe 仿宋 Std R"/>
                          <a:ea typeface="宋体" panose="02010600030101010101" pitchFamily="2" charset="-122"/>
                          <a:cs typeface="Helvetica" panose="020B0604020202020204" pitchFamily="34" charset="0"/>
                        </a:rPr>
                        <a:t>-A</a:t>
                      </a:r>
                      <a:endParaRPr lang="zh-CN" sz="2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9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显示</a:t>
                      </a:r>
                      <a:r>
                        <a:rPr lang="zh-CN" sz="29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出不可见的</a:t>
                      </a:r>
                      <a:r>
                        <a:rPr lang="zh-CN" sz="29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符号，如空格，</a:t>
                      </a:r>
                      <a:r>
                        <a:rPr lang="en-US" sz="29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tab</a:t>
                      </a:r>
                      <a:r>
                        <a:rPr lang="zh-CN" sz="29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键</a:t>
                      </a:r>
                      <a:r>
                        <a:rPr lang="zh-CN" sz="29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Helvetica" panose="020B0604020202020204" pitchFamily="34" charset="0"/>
                        </a:rPr>
                        <a:t>等</a:t>
                      </a:r>
                      <a:endParaRPr lang="zh-CN" sz="2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932" marR="77932" marT="77932" marB="779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2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5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查看文本文件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 smtClean="0">
                <a:solidFill>
                  <a:prstClr val="black"/>
                </a:solidFill>
              </a:rPr>
              <a:t>cat</a:t>
            </a:r>
            <a:r>
              <a:rPr lang="zh-CN" altLang="en-US" b="1" dirty="0" smtClean="0">
                <a:solidFill>
                  <a:prstClr val="black"/>
                </a:solidFill>
              </a:rPr>
              <a:t>命令查看文件实例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367020" cy="49813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cat days.txt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Monday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Tuesday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Wednesday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Thursday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Friday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Saturdya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Sunday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cat weather.txt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Rainy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Cloudy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Windy</a:t>
            </a:r>
          </a:p>
        </p:txBody>
      </p:sp>
    </p:spTree>
    <p:extLst>
      <p:ext uri="{BB962C8B-B14F-4D97-AF65-F5344CB8AC3E}">
        <p14:creationId xmlns:p14="http://schemas.microsoft.com/office/powerpoint/2010/main" val="30745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 smtClean="0">
                <a:solidFill>
                  <a:prstClr val="black"/>
                </a:solidFill>
              </a:rPr>
              <a:t>cat</a:t>
            </a:r>
            <a:r>
              <a:rPr lang="zh-CN" altLang="en-US" b="1" dirty="0" smtClean="0">
                <a:solidFill>
                  <a:prstClr val="black"/>
                </a:solidFill>
              </a:rPr>
              <a:t>命令链接并查看</a:t>
            </a:r>
            <a:r>
              <a:rPr lang="zh-CN" altLang="en-US" b="1" dirty="0">
                <a:solidFill>
                  <a:prstClr val="black"/>
                </a:solidFill>
              </a:rPr>
              <a:t>文件实例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367020" cy="49813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cat -n days.txt weather.txt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1	Monday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2	Tuesday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3	Wednesday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	Thursday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5	Friday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6	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Saturdya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7	Sunday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8	Rainy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9	Cloudy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10	Windy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11	</a:t>
            </a:r>
          </a:p>
        </p:txBody>
      </p:sp>
    </p:spTree>
    <p:extLst>
      <p:ext uri="{BB962C8B-B14F-4D97-AF65-F5344CB8AC3E}">
        <p14:creationId xmlns:p14="http://schemas.microsoft.com/office/powerpoint/2010/main" val="31436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dirty="0" smtClean="0">
                <a:solidFill>
                  <a:prstClr val="black"/>
                </a:solidFill>
              </a:rPr>
              <a:t>cat</a:t>
            </a:r>
            <a:r>
              <a:rPr lang="zh-CN" altLang="en-US" b="1" dirty="0">
                <a:solidFill>
                  <a:prstClr val="black"/>
                </a:solidFill>
              </a:rPr>
              <a:t>命令链接并查看文件实例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367020" cy="4981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cat </a:t>
            </a:r>
            <a:r>
              <a:rPr lang="en-US" altLang="zh-CN" sz="2800" dirty="0" smtClean="0">
                <a:solidFill>
                  <a:srgbClr val="000099"/>
                </a:solidFill>
              </a:rPr>
              <a:t>-b </a:t>
            </a:r>
            <a:r>
              <a:rPr lang="en-US" altLang="zh-CN" sz="2800" dirty="0">
                <a:solidFill>
                  <a:srgbClr val="000099"/>
                </a:solidFill>
              </a:rPr>
              <a:t>days.txt weather.txt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1	Monday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2	Tuesday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3	Wednesday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4	Thursday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5	Friday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6	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Saturdya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7	Sunday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8	Rainy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 9	Cloudy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10	</a:t>
            </a:r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Windy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70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more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查看纯文本文件（较长的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more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3072"/>
              </p:ext>
            </p:extLst>
          </p:nvPr>
        </p:nvGraphicFramePr>
        <p:xfrm>
          <a:off x="685800" y="2743200"/>
          <a:ext cx="6705600" cy="1737360"/>
        </p:xfrm>
        <a:graphic>
          <a:graphicData uri="http://schemas.openxmlformats.org/drawingml/2006/table">
            <a:tbl>
              <a:tblPr firstRow="1" firstCol="1" bandRow="1"/>
              <a:tblGrid>
                <a:gridCol w="1516004">
                  <a:extLst>
                    <a:ext uri="{9D8B030D-6E8A-4147-A177-3AD203B41FA5}">
                      <a16:colId xmlns:a16="http://schemas.microsoft.com/office/drawing/2014/main" val="4288489219"/>
                    </a:ext>
                  </a:extLst>
                </a:gridCol>
                <a:gridCol w="5189596">
                  <a:extLst>
                    <a:ext uri="{9D8B030D-6E8A-4147-A177-3AD203B41FA5}">
                      <a16:colId xmlns:a16="http://schemas.microsoft.com/office/drawing/2014/main" val="1506687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18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数字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预先显示的行数（默认为一页）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3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显示提示语句与报错信息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2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more</a:t>
            </a:r>
            <a:r>
              <a:rPr lang="zh-CN" altLang="en-US" b="1" dirty="0" smtClean="0">
                <a:solidFill>
                  <a:prstClr val="black"/>
                </a:solidFill>
              </a:rPr>
              <a:t>命令</a:t>
            </a:r>
            <a:r>
              <a:rPr lang="zh-CN" altLang="en-US" b="1" dirty="0">
                <a:solidFill>
                  <a:prstClr val="black"/>
                </a:solidFill>
              </a:rPr>
              <a:t>实例</a:t>
            </a:r>
          </a:p>
        </p:txBody>
      </p:sp>
      <p:pic>
        <p:nvPicPr>
          <p:cNvPr id="7" name="mo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304800" y="1416050"/>
            <a:ext cx="8393113" cy="467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线形标注 1 7"/>
          <p:cNvSpPr/>
          <p:nvPr/>
        </p:nvSpPr>
        <p:spPr>
          <a:xfrm>
            <a:off x="4649320" y="5562600"/>
            <a:ext cx="4067331" cy="990600"/>
          </a:xfrm>
          <a:prstGeom prst="borderCallout1">
            <a:avLst>
              <a:gd name="adj1" fmla="val 18750"/>
              <a:gd name="adj2" fmla="val -8333"/>
              <a:gd name="adj3" fmla="val -20665"/>
              <a:gd name="adj4" fmla="val -194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按空格</a:t>
            </a:r>
            <a:r>
              <a:rPr lang="zh-CN" altLang="en-US" sz="2800" b="1" dirty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zh-CN" altLang="en-US" sz="2800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下一页，按回车</a:t>
            </a:r>
            <a:r>
              <a:rPr lang="zh-CN" altLang="en-US" sz="2800" b="1" dirty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</a:t>
            </a:r>
            <a:r>
              <a:rPr lang="zh-CN" altLang="en-US" sz="2800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下一行，按</a:t>
            </a:r>
            <a:r>
              <a:rPr lang="en-US" altLang="zh-CN" sz="2800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键退出</a:t>
            </a:r>
          </a:p>
        </p:txBody>
      </p:sp>
    </p:spTree>
    <p:extLst>
      <p:ext uri="{BB962C8B-B14F-4D97-AF65-F5344CB8AC3E}">
        <p14:creationId xmlns:p14="http://schemas.microsoft.com/office/powerpoint/2010/main" val="1054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4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repeatCount="1000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查看纯文本文档的前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head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文件</a:t>
            </a:r>
            <a:r>
              <a:rPr lang="en-US" altLang="zh-CN" dirty="0" smtClean="0"/>
              <a:t>]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查看纯文本文档的后</a:t>
            </a:r>
            <a:r>
              <a:rPr lang="en-US" altLang="zh-CN" dirty="0"/>
              <a:t>N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tail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文件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15241"/>
              </p:ext>
            </p:extLst>
          </p:nvPr>
        </p:nvGraphicFramePr>
        <p:xfrm>
          <a:off x="609600" y="4572000"/>
          <a:ext cx="6324600" cy="1158240"/>
        </p:xfrm>
        <a:graphic>
          <a:graphicData uri="http://schemas.openxmlformats.org/drawingml/2006/table">
            <a:tbl>
              <a:tblPr firstRow="1" firstCol="1" bandRow="1"/>
              <a:tblGrid>
                <a:gridCol w="2351454">
                  <a:extLst>
                    <a:ext uri="{9D8B030D-6E8A-4147-A177-3AD203B41FA5}">
                      <a16:colId xmlns:a16="http://schemas.microsoft.com/office/drawing/2014/main" val="1384387134"/>
                    </a:ext>
                  </a:extLst>
                </a:gridCol>
                <a:gridCol w="3973146">
                  <a:extLst>
                    <a:ext uri="{9D8B030D-6E8A-4147-A177-3AD203B41FA5}">
                      <a16:colId xmlns:a16="http://schemas.microsoft.com/office/drawing/2014/main" val="1972589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31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Adobe 仿宋 Std R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 10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2800" kern="100" dirty="0">
                          <a:effectLst/>
                          <a:latin typeface="Calibri" panose="020F0502020204030204" pitchFamily="34" charset="0"/>
                          <a:ea typeface="Adobe 仿宋 Std R"/>
                          <a:cs typeface="Times New Roman" panose="02020603050405020304" pitchFamily="18" charset="0"/>
                        </a:rPr>
                        <a:t>行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查看文本文件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zh-CN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</a:t>
            </a:r>
            <a:r>
              <a:rPr lang="zh-CN" altLang="en-US" dirty="0"/>
              <a:t>文档</a:t>
            </a:r>
            <a:r>
              <a:rPr lang="en-US" altLang="zh-CN" dirty="0"/>
              <a:t>]$ </a:t>
            </a:r>
            <a:r>
              <a:rPr lang="en-US" altLang="zh-CN" dirty="0">
                <a:solidFill>
                  <a:srgbClr val="000099"/>
                </a:solidFill>
              </a:rPr>
              <a:t>head -n 8 1056.c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#include &lt;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stdio.h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int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main()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{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void max(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float,float,float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);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float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a,b,c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;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scanf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("%f %f %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f",&amp;a,&amp;b,&amp;c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);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max(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a,b,c</a:t>
            </a:r>
            <a:r>
              <a:rPr lang="en-US" altLang="zh-CN" b="0" dirty="0" smtClean="0">
                <a:effectLst>
                  <a:reflection blurRad="6350" stA="53000" endA="300" endPos="35500" dir="5400000" sy="-90000" algn="bl" rotWithShape="0"/>
                </a:effectLst>
              </a:rPr>
              <a:t>);</a:t>
            </a:r>
            <a:endParaRPr lang="zh-CN" altLang="en-US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4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8282</TotalTime>
  <Words>593</Words>
  <Application>Microsoft Office PowerPoint</Application>
  <PresentationFormat>全屏显示(4:3)</PresentationFormat>
  <Paragraphs>149</Paragraphs>
  <Slides>15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仿宋 Std R</vt:lpstr>
      <vt:lpstr>华文新魏</vt:lpstr>
      <vt:lpstr>华文中宋</vt:lpstr>
      <vt:lpstr>宋体</vt:lpstr>
      <vt:lpstr>微软雅黑</vt:lpstr>
      <vt:lpstr>Arial</vt:lpstr>
      <vt:lpstr>Calibri</vt:lpstr>
      <vt:lpstr>Helvetica</vt:lpstr>
      <vt:lpstr>Times New Roman</vt:lpstr>
      <vt:lpstr>Wide Latin</vt:lpstr>
      <vt:lpstr>Wingdings</vt:lpstr>
      <vt:lpstr>1_江西理工大学计算机教研室</vt:lpstr>
      <vt:lpstr>第02章 Shell基本命令</vt:lpstr>
      <vt:lpstr>6. 查看文本文件命令</vt:lpstr>
      <vt:lpstr>1. 查看文本文件</vt:lpstr>
      <vt:lpstr>1. 查看文本文件</vt:lpstr>
      <vt:lpstr>1. 查看文本文件</vt:lpstr>
      <vt:lpstr>1. 查看文本文件</vt:lpstr>
      <vt:lpstr>1. 查看文本文件</vt:lpstr>
      <vt:lpstr>1. 查看文本文件</vt:lpstr>
      <vt:lpstr>1. 查看文本文件</vt:lpstr>
      <vt:lpstr>1. 查看文本文件</vt:lpstr>
      <vt:lpstr>1. 查看文本文件</vt:lpstr>
      <vt:lpstr>1. 查看文本文件</vt:lpstr>
      <vt:lpstr>2. 基本文本检索</vt:lpstr>
      <vt:lpstr>2. 基本文本检索</vt:lpstr>
      <vt:lpstr>2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469</cp:revision>
  <dcterms:created xsi:type="dcterms:W3CDTF">2008-10-02T10:07:13Z</dcterms:created>
  <dcterms:modified xsi:type="dcterms:W3CDTF">2018-02-25T08:13:50Z</dcterms:modified>
</cp:coreProperties>
</file>