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8"/>
  </p:notesMasterIdLst>
  <p:handoutMasterIdLst>
    <p:handoutMasterId r:id="rId19"/>
  </p:handoutMasterIdLst>
  <p:sldIdLst>
    <p:sldId id="256" r:id="rId2"/>
    <p:sldId id="446" r:id="rId3"/>
    <p:sldId id="499" r:id="rId4"/>
    <p:sldId id="500" r:id="rId5"/>
    <p:sldId id="501" r:id="rId6"/>
    <p:sldId id="470" r:id="rId7"/>
    <p:sldId id="502" r:id="rId8"/>
    <p:sldId id="482" r:id="rId9"/>
    <p:sldId id="503" r:id="rId10"/>
    <p:sldId id="498" r:id="rId11"/>
    <p:sldId id="484" r:id="rId12"/>
    <p:sldId id="495" r:id="rId13"/>
    <p:sldId id="496" r:id="rId14"/>
    <p:sldId id="504" r:id="rId15"/>
    <p:sldId id="497" r:id="rId16"/>
    <p:sldId id="50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9933"/>
    <a:srgbClr val="800000"/>
    <a:srgbClr val="008000"/>
    <a:srgbClr val="003300"/>
    <a:srgbClr val="000066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3566" autoAdjust="0"/>
  </p:normalViewPr>
  <p:slideViewPr>
    <p:cSldViewPr>
      <p:cViewPr varScale="1">
        <p:scale>
          <a:sx n="64" d="100"/>
          <a:sy n="64" d="100"/>
        </p:scale>
        <p:origin x="14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 dirty="0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210" y="1373875"/>
            <a:ext cx="8396589" cy="543877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2" hasCustomPrompt="1"/>
          </p:nvPr>
        </p:nvSpPr>
        <p:spPr>
          <a:xfrm>
            <a:off x="319780" y="1851642"/>
            <a:ext cx="8135333" cy="4981303"/>
          </a:xfrm>
        </p:spPr>
        <p:txBody>
          <a:bodyPr/>
          <a:lstStyle>
            <a:lvl1pPr marL="0" indent="0">
              <a:buFontTx/>
              <a:buNone/>
              <a:defRPr sz="30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08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02</a:t>
            </a:r>
            <a:r>
              <a:rPr lang="zh-CN" altLang="en-US" sz="4000" dirty="0"/>
              <a:t>章 </a:t>
            </a:r>
            <a:r>
              <a:rPr lang="en-US" altLang="zh-CN" sz="4000" dirty="0"/>
              <a:t>Shell</a:t>
            </a:r>
            <a:r>
              <a:rPr lang="zh-CN" altLang="en-US" sz="4000" dirty="0"/>
              <a:t>基本命令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206</a:t>
            </a:r>
            <a:r>
              <a:rPr lang="zh-CN" altLang="en-US" dirty="0" smtClean="0"/>
              <a:t>讲 </a:t>
            </a:r>
            <a:r>
              <a:rPr lang="zh-CN" altLang="en-US" dirty="0"/>
              <a:t>用户与组管理命令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用户管理命令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5"/>
            </a:pPr>
            <a:r>
              <a:rPr lang="en-US" altLang="zh-CN" b="1" dirty="0">
                <a:solidFill>
                  <a:prstClr val="black"/>
                </a:solidFill>
              </a:rPr>
              <a:t>users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zh-CN" altLang="en-US" dirty="0"/>
              <a:t>根据文件判断输出当前有谁正登录在系统上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用法：</a:t>
            </a:r>
            <a:r>
              <a:rPr lang="en-US" altLang="zh-CN" dirty="0"/>
              <a:t>users [</a:t>
            </a:r>
            <a:r>
              <a:rPr lang="zh-CN" altLang="en-US" dirty="0"/>
              <a:t>选项</a:t>
            </a:r>
            <a:r>
              <a:rPr lang="en-US" altLang="zh-CN" dirty="0"/>
              <a:t>]... [</a:t>
            </a:r>
            <a:r>
              <a:rPr lang="zh-CN" altLang="en-US" dirty="0"/>
              <a:t>文件</a:t>
            </a:r>
            <a:r>
              <a:rPr lang="en-US" altLang="zh-CN" dirty="0"/>
              <a:t>]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66" y="2677187"/>
            <a:ext cx="7200000" cy="4041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738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组管理</a:t>
            </a:r>
            <a:r>
              <a:rPr lang="zh-CN" altLang="en-US" dirty="0"/>
              <a:t>命令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circleNumDbPlain" startAt="6"/>
            </a:pPr>
            <a:r>
              <a:rPr lang="en-US" altLang="zh-CN" b="1" dirty="0">
                <a:solidFill>
                  <a:prstClr val="black"/>
                </a:solidFill>
              </a:rPr>
              <a:t>groupadd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/>
              <a:t>用于创建群组，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/>
              <a:t>groupadd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</a:t>
            </a:r>
            <a:r>
              <a:rPr lang="zh-CN" altLang="en-US" dirty="0" smtClean="0"/>
              <a:t>群组名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11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77838"/>
            <a:ext cx="8280000" cy="210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74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组管理命令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circleNumDbPlain" startAt="7"/>
            </a:pPr>
            <a:r>
              <a:rPr lang="en-US" altLang="zh-CN" b="1" dirty="0" smtClean="0">
                <a:solidFill>
                  <a:prstClr val="black"/>
                </a:solidFill>
              </a:rPr>
              <a:t>groupdel</a:t>
            </a:r>
            <a:r>
              <a:rPr lang="zh-CN" altLang="en-US" b="1" dirty="0" smtClean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zh-CN" altLang="en-US" dirty="0"/>
              <a:t>用于删除一个组，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/>
              <a:t>groupdel [</a:t>
            </a:r>
            <a:r>
              <a:rPr lang="zh-CN" altLang="en-US" dirty="0"/>
              <a:t>选项</a:t>
            </a:r>
            <a:r>
              <a:rPr lang="en-US" altLang="zh-CN" dirty="0"/>
              <a:t>] GROUP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12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49" y="2667000"/>
            <a:ext cx="8280000" cy="2933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8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组管理命令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circleNumDbPlain" startAt="8"/>
            </a:pPr>
            <a:r>
              <a:rPr lang="en-US" altLang="zh-CN" b="1" dirty="0" smtClean="0">
                <a:solidFill>
                  <a:prstClr val="black"/>
                </a:solidFill>
              </a:rPr>
              <a:t>groupmod</a:t>
            </a:r>
            <a:r>
              <a:rPr lang="zh-CN" altLang="en-US" b="1" dirty="0" smtClean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en-US" altLang="zh-CN" dirty="0"/>
              <a:t>modify a group definition on the </a:t>
            </a:r>
            <a:r>
              <a:rPr lang="en-US" altLang="zh-CN" dirty="0" smtClean="0"/>
              <a:t>system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/>
              <a:t>groupadd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</a:t>
            </a:r>
            <a:r>
              <a:rPr lang="zh-CN" altLang="en-US" dirty="0" smtClean="0"/>
              <a:t>群组名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13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07252"/>
              </p:ext>
            </p:extLst>
          </p:nvPr>
        </p:nvGraphicFramePr>
        <p:xfrm>
          <a:off x="609600" y="2743200"/>
          <a:ext cx="792480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1080266">
                  <a:extLst>
                    <a:ext uri="{9D8B030D-6E8A-4147-A177-3AD203B41FA5}">
                      <a16:colId xmlns:a16="http://schemas.microsoft.com/office/drawing/2014/main" val="3597591111"/>
                    </a:ext>
                  </a:extLst>
                </a:gridCol>
                <a:gridCol w="6844534">
                  <a:extLst>
                    <a:ext uri="{9D8B030D-6E8A-4147-A177-3AD203B41FA5}">
                      <a16:colId xmlns:a16="http://schemas.microsoft.com/office/drawing/2014/main" val="2033260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787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-g 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GID 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为用户组指定新的组标识号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dirty="0" smtClean="0"/>
                        <a:t>-o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-g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选项同时使用，用户组的新</a:t>
                      </a: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GID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可以与系统已有用户组的</a:t>
                      </a: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GID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相同。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96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-n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新用户组 将用户组的名字改为新名字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613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9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组管理命令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8"/>
            </a:pPr>
            <a:r>
              <a:rPr lang="en-US" altLang="zh-CN" b="1" dirty="0">
                <a:solidFill>
                  <a:prstClr val="black"/>
                </a:solidFill>
              </a:rPr>
              <a:t>groupmod</a:t>
            </a:r>
            <a:r>
              <a:rPr lang="zh-CN" altLang="en-US" b="1" dirty="0" smtClean="0">
                <a:solidFill>
                  <a:prstClr val="black"/>
                </a:solidFill>
              </a:rPr>
              <a:t>命令</a:t>
            </a:r>
            <a:r>
              <a:rPr lang="zh-CN" altLang="en-US" b="1" dirty="0">
                <a:solidFill>
                  <a:prstClr val="black"/>
                </a:solidFill>
              </a:rPr>
              <a:t>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920000" cy="2346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95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组管理命令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9"/>
            </a:pPr>
            <a:r>
              <a:rPr lang="en-US" altLang="zh-CN" b="1" dirty="0">
                <a:solidFill>
                  <a:prstClr val="black"/>
                </a:solidFill>
              </a:rPr>
              <a:t>groups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显示</a:t>
            </a:r>
            <a:r>
              <a:rPr lang="zh-CN" altLang="en-US" dirty="0"/>
              <a:t>用户所在的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en-US" altLang="zh-CN" dirty="0"/>
              <a:t> groups [OPTION]... [USERNAME]...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56" y="2743200"/>
            <a:ext cx="7920000" cy="3775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75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上机练习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创建一个组</a:t>
            </a:r>
            <a:r>
              <a:rPr lang="en-US" altLang="zh-CN" dirty="0" err="1" smtClean="0"/>
              <a:t>jxust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并把自己的用户添加的这个组</a:t>
            </a:r>
            <a:r>
              <a:rPr lang="zh-CN" altLang="en-US" smtClean="0"/>
              <a:t>中，用户所在的组。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67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用户管理命令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b="1" dirty="0">
                <a:solidFill>
                  <a:prstClr val="black"/>
                </a:solidFill>
              </a:rPr>
              <a:t>useradd</a:t>
            </a:r>
            <a:r>
              <a:rPr lang="zh-CN" altLang="en-US" b="1" dirty="0" smtClean="0">
                <a:solidFill>
                  <a:prstClr val="black"/>
                </a:solidFill>
              </a:rPr>
              <a:t>命令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/>
              <a:t>用于创建新用户</a:t>
            </a:r>
            <a:r>
              <a:rPr lang="en-US" altLang="zh-CN" dirty="0" smtClean="0"/>
              <a:t>,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: useradd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 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 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2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59591"/>
              </p:ext>
            </p:extLst>
          </p:nvPr>
        </p:nvGraphicFramePr>
        <p:xfrm>
          <a:off x="304800" y="1981200"/>
          <a:ext cx="8382000" cy="4488480"/>
        </p:xfrm>
        <a:graphic>
          <a:graphicData uri="http://schemas.openxmlformats.org/drawingml/2006/table">
            <a:tbl>
              <a:tblPr firstRow="1" firstCol="1" bandRow="1"/>
              <a:tblGrid>
                <a:gridCol w="914400">
                  <a:extLst>
                    <a:ext uri="{9D8B030D-6E8A-4147-A177-3AD203B41FA5}">
                      <a16:colId xmlns:a16="http://schemas.microsoft.com/office/drawing/2014/main" val="330789882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94279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26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-d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指定用户的家目录（默认为</a:t>
                      </a:r>
                      <a:r>
                        <a:rPr lang="en-US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/home/username</a:t>
                      </a: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）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42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-D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展示默认值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42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-e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帐号有效截至日期，格式：</a:t>
                      </a:r>
                      <a:r>
                        <a:rPr lang="en-US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YYYY-MM-DD.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198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-g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指定一个初始用户组（必须已存在）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65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-G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指定一个或多个扩展用户组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722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-N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不创建与用户同名的用户组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16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-s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指定默认的</a:t>
                      </a:r>
                      <a:r>
                        <a:rPr lang="en-US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Shell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500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-u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指定用户的</a:t>
                      </a:r>
                      <a:r>
                        <a:rPr lang="en-US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UID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26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56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用户管理命令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b="1" dirty="0">
                <a:solidFill>
                  <a:prstClr val="black"/>
                </a:solidFill>
              </a:rPr>
              <a:t>useradd</a:t>
            </a:r>
            <a:r>
              <a:rPr lang="zh-CN" altLang="en-US" b="1" dirty="0" smtClean="0">
                <a:solidFill>
                  <a:prstClr val="black"/>
                </a:solidFill>
              </a:rPr>
              <a:t>命令</a:t>
            </a:r>
            <a:r>
              <a:rPr lang="zh-CN" altLang="en-US" b="1" dirty="0">
                <a:solidFill>
                  <a:prstClr val="black"/>
                </a:solidFill>
              </a:rPr>
              <a:t>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[</a:t>
            </a:r>
            <a:r>
              <a:rPr lang="en-US" altLang="zh-CN" dirty="0" err="1"/>
              <a:t>root@RHEL</a:t>
            </a:r>
            <a:r>
              <a:rPr lang="en-US" altLang="zh-CN" dirty="0"/>
              <a:t> home]# </a:t>
            </a:r>
            <a:r>
              <a:rPr lang="en-US" altLang="zh-CN" dirty="0" err="1">
                <a:solidFill>
                  <a:srgbClr val="C00000"/>
                </a:solidFill>
              </a:rPr>
              <a:t>pwd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home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[</a:t>
            </a:r>
            <a:r>
              <a:rPr lang="en-US" altLang="zh-CN" dirty="0" err="1"/>
              <a:t>root@RHEL</a:t>
            </a:r>
            <a:r>
              <a:rPr lang="en-US" altLang="zh-CN" dirty="0"/>
              <a:t> home]# </a:t>
            </a:r>
            <a:r>
              <a:rPr lang="en-US" altLang="zh-CN" dirty="0">
                <a:solidFill>
                  <a:srgbClr val="C00000"/>
                </a:solidFill>
              </a:rPr>
              <a:t>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endParaRPr lang="en-US" altLang="zh-CN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[</a:t>
            </a:r>
            <a:r>
              <a:rPr lang="en-US" altLang="zh-CN" dirty="0" err="1"/>
              <a:t>root@RHEL</a:t>
            </a:r>
            <a:r>
              <a:rPr lang="en-US" altLang="zh-CN" dirty="0"/>
              <a:t> home]# </a:t>
            </a:r>
            <a:r>
              <a:rPr lang="en-US" altLang="zh-CN" dirty="0">
                <a:solidFill>
                  <a:srgbClr val="C00000"/>
                </a:solidFill>
              </a:rPr>
              <a:t>useradd -N -g </a:t>
            </a:r>
            <a:r>
              <a:rPr lang="en-US" altLang="zh-CN" dirty="0" err="1">
                <a:solidFill>
                  <a:srgbClr val="C00000"/>
                </a:solidFill>
              </a:rPr>
              <a:t>jxust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oyyj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[</a:t>
            </a:r>
            <a:r>
              <a:rPr lang="en-US" altLang="zh-CN" dirty="0" err="1"/>
              <a:t>root@RHEL</a:t>
            </a:r>
            <a:r>
              <a:rPr lang="en-US" altLang="zh-CN" dirty="0"/>
              <a:t> home]# </a:t>
            </a:r>
            <a:r>
              <a:rPr lang="en-US" altLang="zh-CN" dirty="0">
                <a:solidFill>
                  <a:srgbClr val="C00000"/>
                </a:solidFill>
              </a:rPr>
              <a:t>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oyyj</a:t>
            </a:r>
            <a:endParaRPr lang="en-US" altLang="zh-CN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[</a:t>
            </a:r>
            <a:r>
              <a:rPr lang="en-US" altLang="zh-CN" dirty="0" err="1"/>
              <a:t>root@RHEL</a:t>
            </a:r>
            <a:r>
              <a:rPr lang="en-US" altLang="zh-CN" dirty="0"/>
              <a:t> home]# </a:t>
            </a:r>
            <a:r>
              <a:rPr lang="en-US" altLang="zh-CN" dirty="0">
                <a:solidFill>
                  <a:srgbClr val="C00000"/>
                </a:solidFill>
              </a:rPr>
              <a:t>useradd  -g </a:t>
            </a:r>
            <a:r>
              <a:rPr lang="en-US" altLang="zh-CN" dirty="0" err="1">
                <a:solidFill>
                  <a:srgbClr val="C00000"/>
                </a:solidFill>
              </a:rPr>
              <a:t>jxust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oycs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[</a:t>
            </a:r>
            <a:r>
              <a:rPr lang="en-US" altLang="zh-CN" dirty="0" err="1"/>
              <a:t>root@RHEL</a:t>
            </a:r>
            <a:r>
              <a:rPr lang="en-US" altLang="zh-CN" dirty="0"/>
              <a:t> home]# </a:t>
            </a:r>
            <a:r>
              <a:rPr lang="en-US" altLang="zh-CN" dirty="0">
                <a:solidFill>
                  <a:srgbClr val="C00000"/>
                </a:solidFill>
              </a:rPr>
              <a:t>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oycs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oyyj</a:t>
            </a:r>
            <a:endParaRPr lang="zh-CN" altLang="en-US" b="0" dirty="0"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02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用户管理命令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en-US" altLang="zh-CN" b="1" dirty="0">
                <a:solidFill>
                  <a:prstClr val="black"/>
                </a:solidFill>
              </a:rPr>
              <a:t>passwd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修改用户的</a:t>
            </a:r>
            <a:r>
              <a:rPr lang="zh-CN" altLang="en-US" dirty="0" smtClean="0"/>
              <a:t>密码（</a:t>
            </a:r>
            <a:r>
              <a:rPr lang="en-US" altLang="zh-CN" dirty="0"/>
              <a:t>password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passwd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[</a:t>
            </a:r>
            <a:r>
              <a:rPr lang="zh-CN" altLang="en-US" dirty="0"/>
              <a:t>用户名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72320"/>
              </p:ext>
            </p:extLst>
          </p:nvPr>
        </p:nvGraphicFramePr>
        <p:xfrm>
          <a:off x="597481" y="2605540"/>
          <a:ext cx="7372776" cy="4053840"/>
        </p:xfrm>
        <a:graphic>
          <a:graphicData uri="http://schemas.openxmlformats.org/drawingml/2006/table">
            <a:tbl>
              <a:tblPr firstRow="1" firstCol="1" bandRow="1"/>
              <a:tblGrid>
                <a:gridCol w="1523999">
                  <a:extLst>
                    <a:ext uri="{9D8B030D-6E8A-4147-A177-3AD203B41FA5}">
                      <a16:colId xmlns:a16="http://schemas.microsoft.com/office/drawing/2014/main" val="1186253133"/>
                    </a:ext>
                  </a:extLst>
                </a:gridCol>
                <a:gridCol w="5848777">
                  <a:extLst>
                    <a:ext uri="{9D8B030D-6E8A-4147-A177-3AD203B41FA5}">
                      <a16:colId xmlns:a16="http://schemas.microsoft.com/office/drawing/2014/main" val="407111809"/>
                    </a:ext>
                  </a:extLst>
                </a:gridCol>
              </a:tblGrid>
              <a:tr h="56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43540"/>
                  </a:ext>
                </a:extLst>
              </a:tr>
              <a:tr h="56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-l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锁定用户禁止其登陆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94893"/>
                  </a:ext>
                </a:extLst>
              </a:tr>
              <a:tr h="56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-u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解除锁定，允许用户登陆。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780837"/>
                  </a:ext>
                </a:extLst>
              </a:tr>
              <a:tr h="56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--stdin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允许从标准输入修改用户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密码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71416"/>
                  </a:ext>
                </a:extLst>
              </a:tr>
              <a:tr h="56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-d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使帐号无密码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54723"/>
                  </a:ext>
                </a:extLst>
              </a:tr>
              <a:tr h="56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-e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强制用户下次登陆时修改密码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009013"/>
                  </a:ext>
                </a:extLst>
              </a:tr>
              <a:tr h="56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-S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显示用户的密码状态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86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6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用户管理命令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circleNumDbPlain" startAt="2"/>
            </a:pPr>
            <a:r>
              <a:rPr lang="en-US" altLang="zh-CN" b="1" dirty="0">
                <a:solidFill>
                  <a:prstClr val="black"/>
                </a:solidFill>
              </a:rPr>
              <a:t>passwd</a:t>
            </a:r>
            <a:r>
              <a:rPr lang="zh-CN" altLang="en-US" b="1" dirty="0" smtClean="0">
                <a:solidFill>
                  <a:prstClr val="black"/>
                </a:solidFill>
              </a:rPr>
              <a:t>命令实例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0" y="1447800"/>
            <a:ext cx="7560000" cy="2345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0" y="3886200"/>
            <a:ext cx="7560000" cy="2446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86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用户管理命令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3"/>
            </a:pPr>
            <a:r>
              <a:rPr lang="en-US" altLang="zh-CN" b="1" dirty="0">
                <a:solidFill>
                  <a:prstClr val="black"/>
                </a:solidFill>
              </a:rPr>
              <a:t>userdel</a:t>
            </a:r>
            <a:r>
              <a:rPr lang="zh-CN" altLang="en-US" b="1" dirty="0" smtClean="0">
                <a:solidFill>
                  <a:prstClr val="black"/>
                </a:solidFill>
              </a:rPr>
              <a:t>命令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/>
              <a:t>删除用户账户和相关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userdel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zh-CN" altLang="en-US" dirty="0" smtClean="0"/>
              <a:t>用户名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76818"/>
              </p:ext>
            </p:extLst>
          </p:nvPr>
        </p:nvGraphicFramePr>
        <p:xfrm>
          <a:off x="827087" y="2820142"/>
          <a:ext cx="7348537" cy="2590800"/>
        </p:xfrm>
        <a:graphic>
          <a:graphicData uri="http://schemas.openxmlformats.org/drawingml/2006/table">
            <a:tbl>
              <a:tblPr firstRow="1" firstCol="1" bandRow="1"/>
              <a:tblGrid>
                <a:gridCol w="1395671">
                  <a:extLst>
                    <a:ext uri="{9D8B030D-6E8A-4147-A177-3AD203B41FA5}">
                      <a16:colId xmlns:a16="http://schemas.microsoft.com/office/drawing/2014/main" val="3597591111"/>
                    </a:ext>
                  </a:extLst>
                </a:gridCol>
                <a:gridCol w="5952866">
                  <a:extLst>
                    <a:ext uri="{9D8B030D-6E8A-4147-A177-3AD203B41FA5}">
                      <a16:colId xmlns:a16="http://schemas.microsoft.com/office/drawing/2014/main" val="2033260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787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f,--force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强制删除用户账户，甚至用户仍然在登录状态。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r,--remove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用户主目录中的文件将随用户主目录和用户邮箱一起删除。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96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用户管理命令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spcAft>
                <a:spcPts val="0"/>
              </a:spcAft>
              <a:buFont typeface="+mj-ea"/>
              <a:buAutoNum type="circleNumDbPlain" startAt="3"/>
            </a:pPr>
            <a:r>
              <a:rPr lang="en-US" altLang="zh-CN" b="1" dirty="0">
                <a:solidFill>
                  <a:prstClr val="black"/>
                </a:solidFill>
              </a:rPr>
              <a:t>userdel</a:t>
            </a:r>
            <a:r>
              <a:rPr lang="zh-CN" altLang="en-US" b="1" dirty="0" smtClean="0">
                <a:solidFill>
                  <a:prstClr val="black"/>
                </a:solidFill>
              </a:rPr>
              <a:t>命令</a:t>
            </a:r>
            <a:r>
              <a:rPr lang="zh-CN" altLang="en-US" b="1" dirty="0">
                <a:solidFill>
                  <a:prstClr val="black"/>
                </a:solidFill>
              </a:rPr>
              <a:t>实例</a:t>
            </a:r>
            <a:endParaRPr lang="en-US" altLang="zh-CN" b="1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38" y="1600200"/>
            <a:ext cx="7920000" cy="267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6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用户管理命令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4"/>
            </a:pPr>
            <a:r>
              <a:rPr lang="en-US" altLang="zh-CN" b="1" dirty="0" err="1">
                <a:solidFill>
                  <a:prstClr val="black"/>
                </a:solidFill>
              </a:rPr>
              <a:t>usermod</a:t>
            </a:r>
            <a:r>
              <a:rPr lang="zh-CN" altLang="en-US" b="1" dirty="0" smtClean="0">
                <a:solidFill>
                  <a:prstClr val="black"/>
                </a:solidFill>
              </a:rPr>
              <a:t>命令（</a:t>
            </a:r>
            <a:r>
              <a:rPr lang="en-US" altLang="zh-CN" b="1" dirty="0">
                <a:solidFill>
                  <a:prstClr val="black"/>
                </a:solidFill>
              </a:rPr>
              <a:t>user modify </a:t>
            </a:r>
            <a:r>
              <a:rPr lang="zh-CN" altLang="en-US" b="1" dirty="0" smtClean="0">
                <a:solidFill>
                  <a:prstClr val="black"/>
                </a:solidFill>
              </a:rPr>
              <a:t>）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/>
              <a:t>修改用户的属性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:  usermod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</a:t>
            </a:r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8</a:t>
            </a:fld>
            <a:endParaRPr lang="en-US" altLang="zh-CN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9178"/>
              </p:ext>
            </p:extLst>
          </p:nvPr>
        </p:nvGraphicFramePr>
        <p:xfrm>
          <a:off x="304800" y="1981200"/>
          <a:ext cx="8686799" cy="4627200"/>
        </p:xfrm>
        <a:graphic>
          <a:graphicData uri="http://schemas.openxmlformats.org/drawingml/2006/table">
            <a:tbl>
              <a:tblPr firstRow="1" firstCol="1" bandRow="1"/>
              <a:tblGrid>
                <a:gridCol w="1066800">
                  <a:extLst>
                    <a:ext uri="{9D8B030D-6E8A-4147-A177-3AD203B41FA5}">
                      <a16:colId xmlns:a16="http://schemas.microsoft.com/office/drawing/2014/main" val="3854846539"/>
                    </a:ext>
                  </a:extLst>
                </a:gridCol>
                <a:gridCol w="7619999">
                  <a:extLst>
                    <a:ext uri="{9D8B030D-6E8A-4147-A177-3AD203B41FA5}">
                      <a16:colId xmlns:a16="http://schemas.microsoft.com/office/drawing/2014/main" val="2099139955"/>
                    </a:ext>
                  </a:extLst>
                </a:gridCol>
              </a:tblGrid>
              <a:tr h="414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35846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-c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填写帐号的备注信息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87952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-d -m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重新指定用户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主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目录</a:t>
                      </a: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并</a:t>
                      </a:r>
                      <a:r>
                        <a:rPr lang="zh-CN" alt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转移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用户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数据。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4452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-e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帐户到期时间，格式</a:t>
                      </a:r>
                      <a:r>
                        <a:rPr lang="en-US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“YYYY-MM-DD”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31546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-g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变更所属用户组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764966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-G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变更扩展用户组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125496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-L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锁定用户禁止其登陆系统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22634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-U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解锁用户，允许其登陆系统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2483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-s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变更默认终端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29336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-u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修改用户的</a:t>
                      </a:r>
                      <a:r>
                        <a:rPr lang="en-US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UID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024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42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用户管理命令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4"/>
            </a:pPr>
            <a:r>
              <a:rPr lang="en-US" altLang="zh-CN" b="1" dirty="0">
                <a:solidFill>
                  <a:prstClr val="black"/>
                </a:solidFill>
              </a:rPr>
              <a:t>usermod</a:t>
            </a:r>
            <a:r>
              <a:rPr lang="zh-CN" altLang="en-US" b="1" dirty="0" smtClean="0">
                <a:solidFill>
                  <a:prstClr val="black"/>
                </a:solidFill>
              </a:rPr>
              <a:t>命令实例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800" dirty="0"/>
              <a:t>[</a:t>
            </a:r>
            <a:r>
              <a:rPr lang="en-US" altLang="zh-CN" sz="2800" dirty="0" err="1"/>
              <a:t>root@RHEL</a:t>
            </a:r>
            <a:r>
              <a:rPr lang="en-US" altLang="zh-CN" sz="2800" dirty="0"/>
              <a:t> home]# </a:t>
            </a:r>
            <a:r>
              <a:rPr lang="en-US" altLang="zh-CN" sz="2800" dirty="0">
                <a:solidFill>
                  <a:srgbClr val="C00000"/>
                </a:solidFill>
              </a:rPr>
              <a:t>groups </a:t>
            </a:r>
            <a:r>
              <a:rPr lang="en-US" altLang="zh-CN" sz="2800" dirty="0" err="1">
                <a:solidFill>
                  <a:srgbClr val="C00000"/>
                </a:solidFill>
              </a:rPr>
              <a:t>oyct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: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jxust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root@RHEL</a:t>
            </a:r>
            <a:r>
              <a:rPr lang="en-US" altLang="zh-CN" sz="2800" dirty="0"/>
              <a:t> home]# </a:t>
            </a:r>
            <a:r>
              <a:rPr lang="en-US" altLang="zh-CN" sz="2800" dirty="0">
                <a:solidFill>
                  <a:srgbClr val="C00000"/>
                </a:solidFill>
              </a:rPr>
              <a:t>usermod -g </a:t>
            </a:r>
            <a:r>
              <a:rPr lang="en-US" altLang="zh-CN" sz="2800" dirty="0" err="1">
                <a:solidFill>
                  <a:srgbClr val="C00000"/>
                </a:solidFill>
              </a:rPr>
              <a:t>tongji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</a:rPr>
              <a:t>oyct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root@RHEL</a:t>
            </a:r>
            <a:r>
              <a:rPr lang="en-US" altLang="zh-CN" sz="2800" dirty="0"/>
              <a:t> home]# </a:t>
            </a:r>
            <a:r>
              <a:rPr lang="en-US" altLang="zh-CN" sz="2800" dirty="0">
                <a:solidFill>
                  <a:srgbClr val="C00000"/>
                </a:solidFill>
              </a:rPr>
              <a:t>groups </a:t>
            </a:r>
            <a:r>
              <a:rPr lang="en-US" altLang="zh-CN" sz="2800" dirty="0" err="1">
                <a:solidFill>
                  <a:srgbClr val="C00000"/>
                </a:solidFill>
              </a:rPr>
              <a:t>oyct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: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tongji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root@RHEL</a:t>
            </a:r>
            <a:r>
              <a:rPr lang="en-US" altLang="zh-CN" sz="2800" dirty="0"/>
              <a:t> home]# </a:t>
            </a:r>
            <a:r>
              <a:rPr lang="en-US" altLang="zh-CN" sz="2800" dirty="0">
                <a:solidFill>
                  <a:srgbClr val="C00000"/>
                </a:solidFill>
              </a:rPr>
              <a:t>usermod -G </a:t>
            </a:r>
            <a:r>
              <a:rPr lang="en-US" altLang="zh-CN" sz="2800" dirty="0" err="1">
                <a:solidFill>
                  <a:srgbClr val="C00000"/>
                </a:solidFill>
              </a:rPr>
              <a:t>jxust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</a:rPr>
              <a:t>oyct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root@RHEL</a:t>
            </a:r>
            <a:r>
              <a:rPr lang="en-US" altLang="zh-CN" sz="2800" dirty="0"/>
              <a:t> home]# </a:t>
            </a:r>
            <a:r>
              <a:rPr lang="en-US" altLang="zh-CN" sz="2800" dirty="0">
                <a:solidFill>
                  <a:srgbClr val="C00000"/>
                </a:solidFill>
              </a:rPr>
              <a:t>groups </a:t>
            </a:r>
            <a:r>
              <a:rPr lang="en-US" altLang="zh-CN" sz="2800" dirty="0" err="1">
                <a:solidFill>
                  <a:srgbClr val="C00000"/>
                </a:solidFill>
              </a:rPr>
              <a:t>oyct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: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tongji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jxust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root@RHEL</a:t>
            </a:r>
            <a:r>
              <a:rPr lang="en-US" altLang="zh-CN" sz="2800" dirty="0"/>
              <a:t> home]#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449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8606</TotalTime>
  <Words>687</Words>
  <Application>Microsoft Office PowerPoint</Application>
  <PresentationFormat>全屏显示(4:3)</PresentationFormat>
  <Paragraphs>150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Adobe 仿宋 Std R</vt:lpstr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第02章 Shell基本命令</vt:lpstr>
      <vt:lpstr>1. 用户管理命令</vt:lpstr>
      <vt:lpstr>1. 用户管理命令</vt:lpstr>
      <vt:lpstr>1. 用户管理命令</vt:lpstr>
      <vt:lpstr>1. 用户管理命令</vt:lpstr>
      <vt:lpstr>1. 用户管理命令</vt:lpstr>
      <vt:lpstr>1. 用户管理命令</vt:lpstr>
      <vt:lpstr>1. 用户管理命令</vt:lpstr>
      <vt:lpstr>1. 用户管理命令</vt:lpstr>
      <vt:lpstr>1. 用户管理命令</vt:lpstr>
      <vt:lpstr>2. 组管理命令</vt:lpstr>
      <vt:lpstr>2. 组管理命令</vt:lpstr>
      <vt:lpstr>2. 组管理命令</vt:lpstr>
      <vt:lpstr>2. 组管理命令</vt:lpstr>
      <vt:lpstr>2. 组管理命令</vt:lpstr>
      <vt:lpstr>3. 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502</cp:revision>
  <dcterms:created xsi:type="dcterms:W3CDTF">2008-10-02T10:07:13Z</dcterms:created>
  <dcterms:modified xsi:type="dcterms:W3CDTF">2018-02-25T08:20:20Z</dcterms:modified>
</cp:coreProperties>
</file>