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20"/>
  </p:notesMasterIdLst>
  <p:handoutMasterIdLst>
    <p:handoutMasterId r:id="rId21"/>
  </p:handoutMasterIdLst>
  <p:sldIdLst>
    <p:sldId id="256" r:id="rId2"/>
    <p:sldId id="467" r:id="rId3"/>
    <p:sldId id="446" r:id="rId4"/>
    <p:sldId id="447" r:id="rId5"/>
    <p:sldId id="448" r:id="rId6"/>
    <p:sldId id="458" r:id="rId7"/>
    <p:sldId id="449" r:id="rId8"/>
    <p:sldId id="459" r:id="rId9"/>
    <p:sldId id="460" r:id="rId10"/>
    <p:sldId id="461" r:id="rId11"/>
    <p:sldId id="462" r:id="rId12"/>
    <p:sldId id="463" r:id="rId13"/>
    <p:sldId id="464" r:id="rId14"/>
    <p:sldId id="465" r:id="rId15"/>
    <p:sldId id="456" r:id="rId16"/>
    <p:sldId id="466" r:id="rId17"/>
    <p:sldId id="468" r:id="rId18"/>
    <p:sldId id="469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000099"/>
    <a:srgbClr val="008000"/>
    <a:srgbClr val="003300"/>
    <a:srgbClr val="000066"/>
    <a:srgbClr val="969696"/>
    <a:srgbClr val="FFFFFF"/>
    <a:srgbClr val="FFFFE5"/>
    <a:srgbClr val="C0C0C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3566" autoAdjust="0"/>
  </p:normalViewPr>
  <p:slideViewPr>
    <p:cSldViewPr>
      <p:cViewPr varScale="1">
        <p:scale>
          <a:sx n="69" d="100"/>
          <a:sy n="69" d="100"/>
        </p:scale>
        <p:origin x="135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284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59C29FC-568E-48BA-953F-6EE0855BC0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11D50BC-EF1C-40DA-9507-627C12CEFA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FE1EDD8-E9D3-44B5-84D2-B19420FB1A5D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1383" y="2367839"/>
            <a:ext cx="6021867" cy="824423"/>
          </a:xfrm>
        </p:spPr>
        <p:txBody>
          <a:bodyPr anchor="b"/>
          <a:lstStyle>
            <a:lvl1pPr>
              <a:defRPr sz="3600" b="1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14164" y="3376311"/>
            <a:ext cx="4782035" cy="662289"/>
          </a:xfrm>
        </p:spPr>
        <p:txBody>
          <a:bodyPr/>
          <a:lstStyle>
            <a:lvl1pPr marL="0" indent="0" algn="just">
              <a:buNone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C0504D"/>
              </a:buClr>
              <a:defRPr/>
            </a:pPr>
            <a:fld id="{FB0B212E-6121-4F76-8E57-EE33588D9BA4}" type="slidenum">
              <a:rPr lang="en-US" altLang="zh-CN" smtClean="0">
                <a:solidFill>
                  <a:prstClr val="black"/>
                </a:solidFill>
              </a:rPr>
              <a:pPr>
                <a:buClr>
                  <a:srgbClr val="C0504D"/>
                </a:buCl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90508" y="4506007"/>
            <a:ext cx="4700774" cy="4847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700" b="1" dirty="0" smtClean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Linux</a:t>
            </a:r>
            <a:r>
              <a:rPr lang="en-US" altLang="zh-CN" sz="2700" b="1" baseline="0" dirty="0" smtClean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System</a:t>
            </a:r>
            <a:r>
              <a:rPr lang="en-US" altLang="zh-CN" sz="2700" b="1" dirty="0" smtClean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&amp; Programming</a:t>
            </a:r>
            <a:endParaRPr lang="en-US" altLang="zh-CN" sz="2700" b="1" dirty="0">
              <a:ln w="0"/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Subtitle 4"/>
          <p:cNvSpPr txBox="1">
            <a:spLocks/>
          </p:cNvSpPr>
          <p:nvPr/>
        </p:nvSpPr>
        <p:spPr bwMode="auto">
          <a:xfrm>
            <a:off x="3181471" y="4961861"/>
            <a:ext cx="4091779" cy="105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0" indent="0" algn="just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1pPr>
            <a:lvl2pPr marL="45720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Times New Roman" panose="02020603050405020304" pitchFamily="18" charset="0"/>
              <a:buNone/>
              <a:defRPr sz="34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2pPr>
            <a:lvl3pPr marL="91440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3pPr>
            <a:lvl4pPr marL="1371600" indent="0" algn="ctr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070C0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4pPr>
            <a:lvl5pPr marL="1828800" indent="0" algn="ctr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070C0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35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C</a:t>
            </a:r>
            <a:r>
              <a:rPr lang="en-US" altLang="zh-CN" sz="15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h</a:t>
            </a:r>
            <a:r>
              <a:rPr lang="en-US" altLang="zh-CN" sz="18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e</a:t>
            </a:r>
            <a:r>
              <a:rPr lang="en-US" altLang="zh-CN" sz="21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24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g</a:t>
            </a:r>
            <a:r>
              <a:rPr lang="en-US" altLang="zh-CN" sz="27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t</a:t>
            </a:r>
            <a:r>
              <a:rPr lang="en-US" altLang="zh-CN" sz="30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i</a:t>
            </a:r>
            <a:r>
              <a:rPr lang="en-US" altLang="zh-CN" sz="36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a</a:t>
            </a:r>
            <a:r>
              <a:rPr lang="en-US" altLang="zh-CN" sz="54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495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Ou</a:t>
            </a:r>
            <a:r>
              <a:rPr lang="en-US" altLang="zh-CN" sz="36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y</a:t>
            </a:r>
            <a:r>
              <a:rPr lang="en-US" altLang="zh-CN" sz="30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a</a:t>
            </a:r>
            <a:r>
              <a:rPr lang="en-US" altLang="zh-CN" sz="21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18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g</a:t>
            </a:r>
            <a:endParaRPr lang="zh-CN" altLang="en-US" sz="1350" dirty="0">
              <a:ln w="0"/>
              <a:solidFill>
                <a:srgbClr val="0066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05600" y="1290637"/>
            <a:ext cx="2266950" cy="19907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74096" y="3540797"/>
            <a:ext cx="2133600" cy="211455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5458" y="379475"/>
            <a:ext cx="1781606" cy="2008133"/>
          </a:xfrm>
          <a:prstGeom prst="rect">
            <a:avLst/>
          </a:prstGeom>
        </p:spPr>
      </p:pic>
      <p:sp>
        <p:nvSpPr>
          <p:cNvPr id="20" name="文本框 19"/>
          <p:cNvSpPr txBox="1"/>
          <p:nvPr userDrawn="1"/>
        </p:nvSpPr>
        <p:spPr>
          <a:xfrm>
            <a:off x="2017064" y="228600"/>
            <a:ext cx="4383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cap="none" spc="0" dirty="0" smtClean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  <a:ea typeface="华文中宋" panose="02010600040101010101" pitchFamily="2" charset="-122"/>
              </a:rPr>
              <a:t>Linux</a:t>
            </a:r>
            <a:r>
              <a:rPr lang="en-US" altLang="zh-CN" sz="2800" b="1" cap="none" spc="0" baseline="0" dirty="0" smtClean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  <a:ea typeface="华文中宋" panose="02010600040101010101" pitchFamily="2" charset="-122"/>
              </a:rPr>
              <a:t> </a:t>
            </a:r>
            <a:r>
              <a:rPr lang="zh-CN" altLang="en-US" sz="2800" b="1" cap="none" spc="0" baseline="0" dirty="0" smtClean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  <a:ea typeface="华文中宋" panose="02010600040101010101" pitchFamily="2" charset="-122"/>
              </a:rPr>
              <a:t>系统与编程</a:t>
            </a:r>
            <a:endParaRPr lang="zh-CN" altLang="en-US" sz="2800" b="1" cap="none" spc="0" dirty="0">
              <a:ln w="0"/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Wide Latin" panose="020A0A07050505020404" pitchFamily="18" charset="0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231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2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28676"/>
            <a:ext cx="8393113" cy="5800724"/>
          </a:xfrm>
        </p:spPr>
        <p:txBody>
          <a:bodyPr/>
          <a:lstStyle>
            <a:lvl1pPr marL="272654" indent="-272654">
              <a:buFontTx/>
              <a:buBlip>
                <a:blip r:embed="rId2"/>
              </a:buBlip>
              <a:defRPr sz="3200">
                <a:latin typeface="Times New Roman" pitchFamily="18" charset="0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 sz="3000">
                <a:latin typeface="Times New Roman" pitchFamily="18" charset="0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 sz="2800"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965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3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28676"/>
            <a:ext cx="8393113" cy="5800724"/>
          </a:xfrm>
        </p:spPr>
        <p:txBody>
          <a:bodyPr/>
          <a:lstStyle>
            <a:lvl1pPr marL="272654" indent="-272654">
              <a:buFontTx/>
              <a:buBlip>
                <a:blip r:embed="rId2"/>
              </a:buBlip>
              <a:defRPr sz="3200">
                <a:latin typeface="Times New Roman" pitchFamily="18" charset="0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 sz="3000">
                <a:latin typeface="Times New Roman" pitchFamily="18" charset="0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 sz="2800"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429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终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28676"/>
            <a:ext cx="8393113" cy="5800724"/>
          </a:xfrm>
        </p:spPr>
        <p:txBody>
          <a:bodyPr/>
          <a:lstStyle>
            <a:lvl1pPr marL="272654" indent="-272654">
              <a:buFontTx/>
              <a:buBlip>
                <a:blip r:embed="rId2"/>
              </a:buBlip>
              <a:defRPr sz="3200">
                <a:latin typeface="Times New Roman" pitchFamily="18" charset="0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 sz="3000">
                <a:latin typeface="Times New Roman" pitchFamily="18" charset="0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 sz="2800"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90210" y="1373875"/>
            <a:ext cx="8396589" cy="5438777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2" hasCustomPrompt="1"/>
          </p:nvPr>
        </p:nvSpPr>
        <p:spPr>
          <a:xfrm>
            <a:off x="319780" y="1851642"/>
            <a:ext cx="8135333" cy="4981303"/>
          </a:xfrm>
        </p:spPr>
        <p:txBody>
          <a:bodyPr/>
          <a:lstStyle>
            <a:lvl1pPr marL="0" indent="0">
              <a:buFontTx/>
              <a:buNone/>
              <a:defRPr sz="3000" b="1" cap="none" spc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5084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C4A22-6975-4695-9E90-A879D51C34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646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-27384"/>
            <a:ext cx="8229600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614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68313" y="828676"/>
            <a:ext cx="8229600" cy="5912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157666" y="6548288"/>
            <a:ext cx="971550" cy="332656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350" b="1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B0985ADC-2F1A-4F16-99F7-4A126B5C17C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8" name="直接连接符 8"/>
          <p:cNvCxnSpPr/>
          <p:nvPr/>
        </p:nvCxnSpPr>
        <p:spPr>
          <a:xfrm>
            <a:off x="285752" y="764708"/>
            <a:ext cx="842962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15"/>
          <p:cNvSpPr/>
          <p:nvPr/>
        </p:nvSpPr>
        <p:spPr>
          <a:xfrm>
            <a:off x="285752" y="44628"/>
            <a:ext cx="142875" cy="642937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0504D"/>
              </a:buClr>
              <a:buFont typeface="Wingdings" panose="05000000000000000000" pitchFamily="2" charset="2"/>
              <a:buNone/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pic>
        <p:nvPicPr>
          <p:cNvPr id="1034" name="图片 17" descr="20101016174155631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-968"/>
            <a:ext cx="765672" cy="765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191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8" r:id="rId3"/>
    <p:sldLayoutId id="2147483689" r:id="rId4"/>
    <p:sldLayoutId id="2147483690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9pPr>
    </p:titleStyle>
    <p:bodyStyle>
      <a:lvl1pPr marL="201216" indent="-201216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C00000"/>
        </a:buClr>
        <a:buFont typeface="Wingdings" panose="05000000000000000000" pitchFamily="2" charset="2"/>
        <a:buChar char="Ø"/>
        <a:defRPr sz="270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1pPr>
      <a:lvl2pPr marL="473869" indent="-130969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339933"/>
        </a:buClr>
        <a:buFont typeface="Times New Roman" panose="02020603050405020304" pitchFamily="18" charset="0"/>
        <a:buChar char="─"/>
        <a:defRPr sz="25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2pPr>
      <a:lvl3pPr marL="807244" indent="-121444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0000CC"/>
        </a:buClr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3pPr>
      <a:lvl4pPr marL="1243013" indent="-214313" algn="just" rtl="0" eaLnBrk="1" fontAlgn="base" hangingPunct="1">
        <a:lnSpc>
          <a:spcPct val="100000"/>
        </a:lnSpc>
        <a:spcBef>
          <a:spcPts val="150"/>
        </a:spcBef>
        <a:spcAft>
          <a:spcPts val="150"/>
        </a:spcAft>
        <a:buClr>
          <a:srgbClr val="0070C0"/>
        </a:buClr>
        <a:buFont typeface="Wingdings" panose="05000000000000000000" pitchFamily="2" charset="2"/>
        <a:buChar char="Ø"/>
        <a:defRPr sz="13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4pPr>
      <a:lvl5pPr marL="1585913" indent="-214313" algn="just" rtl="0" eaLnBrk="1" fontAlgn="base" hangingPunct="1">
        <a:lnSpc>
          <a:spcPct val="100000"/>
        </a:lnSpc>
        <a:spcBef>
          <a:spcPts val="150"/>
        </a:spcBef>
        <a:spcAft>
          <a:spcPts val="150"/>
        </a:spcAft>
        <a:buClr>
          <a:srgbClr val="0070C0"/>
        </a:buClr>
        <a:buFont typeface="Wingdings" panose="05000000000000000000" pitchFamily="2" charset="2"/>
        <a:buChar char="Ø"/>
        <a:defRPr sz="13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000" dirty="0"/>
              <a:t>第</a:t>
            </a:r>
            <a:r>
              <a:rPr lang="en-US" altLang="zh-CN" sz="4000" smtClean="0"/>
              <a:t>03</a:t>
            </a:r>
            <a:r>
              <a:rPr lang="zh-CN" altLang="en-US" sz="4000" smtClean="0"/>
              <a:t>章 </a:t>
            </a:r>
            <a:r>
              <a:rPr lang="en-US" altLang="zh-CN" sz="4000" dirty="0"/>
              <a:t>Shell</a:t>
            </a:r>
            <a:r>
              <a:rPr lang="zh-CN" altLang="en-US" sz="4000" dirty="0"/>
              <a:t>编程基础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14164" y="3376311"/>
            <a:ext cx="5086836" cy="662289"/>
          </a:xfrm>
        </p:spPr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smtClean="0"/>
              <a:t>301</a:t>
            </a:r>
            <a:r>
              <a:rPr lang="zh-CN" altLang="en-US" dirty="0" smtClean="0"/>
              <a:t>讲 如何运行</a:t>
            </a:r>
            <a:r>
              <a:rPr lang="en-US" altLang="zh-CN" dirty="0" smtClean="0"/>
              <a:t>Shell</a:t>
            </a:r>
            <a:r>
              <a:rPr lang="zh-CN" altLang="en-US" dirty="0"/>
              <a:t>程序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如何运行程序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 startAt="2"/>
            </a:pPr>
            <a:r>
              <a:rPr lang="zh-CN" altLang="en-US" dirty="0" smtClean="0"/>
              <a:t>调用</a:t>
            </a:r>
            <a:r>
              <a:rPr lang="en-US" altLang="zh-CN" dirty="0" err="1" smtClean="0"/>
              <a:t>sh</a:t>
            </a:r>
            <a:r>
              <a:rPr lang="en-US" altLang="zh-CN" dirty="0" smtClean="0"/>
              <a:t> / bash</a:t>
            </a:r>
            <a:r>
              <a:rPr lang="zh-CN" altLang="en-US" dirty="0" smtClean="0"/>
              <a:t>解释器执行程序；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打开一个</a:t>
            </a:r>
            <a:r>
              <a:rPr lang="en-US" altLang="zh-CN" dirty="0" smtClean="0"/>
              <a:t>subshell</a:t>
            </a:r>
            <a:r>
              <a:rPr lang="zh-CN" altLang="en-US" dirty="0" smtClean="0"/>
              <a:t>去读取、执行程序</a:t>
            </a:r>
            <a:r>
              <a:rPr lang="en-US" altLang="zh-CN" dirty="0" smtClean="0"/>
              <a:t>, </a:t>
            </a:r>
            <a:r>
              <a:rPr lang="zh-CN" altLang="en-US" dirty="0" smtClean="0"/>
              <a:t>程序不需要有执行权限；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通常在</a:t>
            </a:r>
            <a:r>
              <a:rPr lang="en-US" altLang="zh-CN" dirty="0" smtClean="0"/>
              <a:t>subshell</a:t>
            </a:r>
            <a:r>
              <a:rPr lang="zh-CN" altLang="en-US" dirty="0" smtClean="0"/>
              <a:t>里运行的脚本里设置变量</a:t>
            </a:r>
            <a:r>
              <a:rPr lang="en-US" altLang="zh-CN" dirty="0" smtClean="0"/>
              <a:t>, </a:t>
            </a:r>
            <a:r>
              <a:rPr lang="zh-CN" altLang="en-US" dirty="0" smtClean="0"/>
              <a:t>不会影响到父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的。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 修改 </a:t>
            </a:r>
            <a:r>
              <a:rPr lang="en-US" altLang="zh-CN" dirty="0" smtClean="0"/>
              <a:t>echo.sh –</a:t>
            </a:r>
            <a:r>
              <a:rPr lang="zh-CN" altLang="en-US" dirty="0" smtClean="0"/>
              <a:t>去除第一行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cd /</a:t>
            </a:r>
            <a:r>
              <a:rPr lang="en-US" altLang="zh-CN" dirty="0" err="1" smtClean="0"/>
              <a:t>tmp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echo -e "Hello! I am </a:t>
            </a:r>
            <a:r>
              <a:rPr lang="en-US" altLang="zh-CN" dirty="0" err="1" smtClean="0"/>
              <a:t>Oyct</a:t>
            </a:r>
            <a:r>
              <a:rPr lang="en-US" altLang="zh-CN" dirty="0" smtClean="0"/>
              <a:t>!\n"</a:t>
            </a:r>
          </a:p>
          <a:p>
            <a:pPr lvl="1"/>
            <a:endParaRPr lang="zh-CN" altLang="en-US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71DA79-129D-497A-A6D8-8D7AFB59B4CE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865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如何运行程序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 startAt="2"/>
            </a:pPr>
            <a:r>
              <a:rPr lang="zh-CN" altLang="en-US" dirty="0" smtClean="0"/>
              <a:t>调用</a:t>
            </a:r>
            <a:r>
              <a:rPr lang="en-US" altLang="zh-CN" dirty="0" err="1" smtClean="0"/>
              <a:t>sh</a:t>
            </a:r>
            <a:r>
              <a:rPr lang="en-US" altLang="zh-CN" dirty="0" smtClean="0"/>
              <a:t> / bash</a:t>
            </a:r>
            <a:r>
              <a:rPr lang="zh-CN" altLang="en-US" dirty="0" smtClean="0"/>
              <a:t>解释器执行程序实例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71DA79-129D-497A-A6D8-8D7AFB59B4CE}" type="slidenum">
              <a:rPr lang="zh-CN" altLang="en-US" smtClean="0"/>
              <a:pPr/>
              <a:t>11</a:t>
            </a:fld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altLang="zh-CN" dirty="0"/>
              <a:t>[</a:t>
            </a:r>
            <a:r>
              <a:rPr lang="en-US" altLang="zh-CN" dirty="0" err="1"/>
              <a:t>oyct@RHEL</a:t>
            </a:r>
            <a:r>
              <a:rPr lang="en-US" altLang="zh-CN" dirty="0"/>
              <a:t> shell]$ </a:t>
            </a:r>
            <a:r>
              <a:rPr lang="en-US" altLang="zh-CN" dirty="0" err="1"/>
              <a:t>gedit</a:t>
            </a:r>
            <a:r>
              <a:rPr lang="en-US" altLang="zh-CN" dirty="0"/>
              <a:t> echo.sh</a:t>
            </a:r>
          </a:p>
          <a:p>
            <a:r>
              <a:rPr lang="en-US" altLang="zh-CN" dirty="0"/>
              <a:t>[</a:t>
            </a:r>
            <a:r>
              <a:rPr lang="en-US" altLang="zh-CN" dirty="0" err="1"/>
              <a:t>oyct@RHEL</a:t>
            </a:r>
            <a:r>
              <a:rPr lang="en-US" altLang="zh-CN" dirty="0"/>
              <a:t> shell]$ </a:t>
            </a:r>
            <a:r>
              <a:rPr lang="en-US" altLang="zh-CN" dirty="0" err="1"/>
              <a:t>sh</a:t>
            </a:r>
            <a:r>
              <a:rPr lang="en-US" altLang="zh-CN" dirty="0"/>
              <a:t> echo.sh</a:t>
            </a:r>
          </a:p>
          <a:p>
            <a:r>
              <a:rPr lang="en-US" altLang="zh-CN" dirty="0"/>
              <a:t>Hello! I am </a:t>
            </a:r>
            <a:r>
              <a:rPr lang="en-US" altLang="zh-CN" dirty="0" err="1"/>
              <a:t>Oyct</a:t>
            </a:r>
            <a:r>
              <a:rPr lang="en-US" altLang="zh-CN" dirty="0"/>
              <a:t>!</a:t>
            </a:r>
          </a:p>
          <a:p>
            <a:r>
              <a:rPr lang="en-US" altLang="zh-CN" dirty="0" smtClean="0"/>
              <a:t>[</a:t>
            </a:r>
            <a:r>
              <a:rPr lang="en-US" altLang="zh-CN" dirty="0" err="1"/>
              <a:t>oyct@RHEL</a:t>
            </a:r>
            <a:r>
              <a:rPr lang="en-US" altLang="zh-CN" dirty="0"/>
              <a:t> shell]$ bash echo.sh</a:t>
            </a:r>
          </a:p>
          <a:p>
            <a:r>
              <a:rPr lang="en-US" altLang="zh-CN" dirty="0"/>
              <a:t>Hello! I am </a:t>
            </a:r>
            <a:r>
              <a:rPr lang="en-US" altLang="zh-CN" dirty="0" err="1"/>
              <a:t>Oyct</a:t>
            </a:r>
            <a:r>
              <a:rPr lang="en-US" altLang="zh-CN" dirty="0"/>
              <a:t>!</a:t>
            </a:r>
          </a:p>
          <a:p>
            <a:r>
              <a:rPr lang="en-US" altLang="zh-CN" dirty="0" smtClean="0"/>
              <a:t>[</a:t>
            </a:r>
            <a:r>
              <a:rPr lang="en-US" altLang="zh-CN" dirty="0" err="1"/>
              <a:t>oyct@RHEL</a:t>
            </a:r>
            <a:r>
              <a:rPr lang="en-US" altLang="zh-CN" dirty="0"/>
              <a:t> shell]$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219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如何运行程序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 startAt="3"/>
            </a:pPr>
            <a:r>
              <a:rPr lang="zh-CN" altLang="en-US" dirty="0"/>
              <a:t>使用</a:t>
            </a:r>
            <a:r>
              <a:rPr lang="en-US" altLang="zh-CN" dirty="0"/>
              <a:t>source </a:t>
            </a:r>
            <a:r>
              <a:rPr lang="zh-CN" altLang="en-US" dirty="0"/>
              <a:t>命令执行</a:t>
            </a:r>
            <a:r>
              <a:rPr lang="zh-CN" altLang="en-US" dirty="0" smtClean="0"/>
              <a:t>程序</a:t>
            </a:r>
            <a:endParaRPr lang="zh-CN" altLang="en-US" dirty="0"/>
          </a:p>
          <a:p>
            <a:pPr lvl="1"/>
            <a:r>
              <a:rPr lang="zh-CN" altLang="en-US" dirty="0" smtClean="0"/>
              <a:t>在</a:t>
            </a:r>
            <a:r>
              <a:rPr lang="zh-CN" altLang="en-US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当前</a:t>
            </a:r>
            <a:r>
              <a:rPr lang="en-US" altLang="zh-CN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shell</a:t>
            </a:r>
            <a:r>
              <a:rPr lang="zh-CN" altLang="en-US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内</a:t>
            </a:r>
            <a:r>
              <a:rPr lang="zh-CN" altLang="en-US" dirty="0"/>
              <a:t>去读取、</a:t>
            </a:r>
            <a:r>
              <a:rPr lang="zh-CN" altLang="en-US" dirty="0" smtClean="0"/>
              <a:t>执行程序；</a:t>
            </a:r>
            <a:endParaRPr lang="en-US" altLang="zh-CN" dirty="0" smtClean="0"/>
          </a:p>
          <a:p>
            <a:pPr lvl="1"/>
            <a:r>
              <a:rPr lang="zh-CN" altLang="en-US" dirty="0"/>
              <a:t>程序</a:t>
            </a:r>
            <a:r>
              <a:rPr lang="zh-CN" altLang="en-US" dirty="0" smtClean="0"/>
              <a:t>不需要执行权限</a:t>
            </a:r>
            <a:endParaRPr lang="en-US" altLang="zh-CN" dirty="0"/>
          </a:p>
          <a:p>
            <a:pPr lvl="1"/>
            <a:r>
              <a:rPr lang="en-US" altLang="zh-CN" dirty="0" smtClean="0"/>
              <a:t>source</a:t>
            </a:r>
            <a:r>
              <a:rPr lang="zh-CN" altLang="en-US" dirty="0"/>
              <a:t>命令可以简写</a:t>
            </a:r>
            <a:r>
              <a:rPr lang="zh-CN" altLang="en-US" dirty="0" smtClean="0"/>
              <a:t>为</a:t>
            </a:r>
            <a:r>
              <a:rPr lang="en-US" altLang="zh-CN" dirty="0" smtClean="0"/>
              <a:t>“.”</a:t>
            </a:r>
            <a:endParaRPr lang="en-US" altLang="zh-CN" dirty="0"/>
          </a:p>
          <a:p>
            <a:pPr lvl="1"/>
            <a:r>
              <a:rPr lang="zh-CN" altLang="en-US" dirty="0" smtClean="0"/>
              <a:t>因此， </a:t>
            </a:r>
            <a:r>
              <a:rPr lang="en-US" altLang="zh-CN" dirty="0" smtClean="0"/>
              <a:t>source </a:t>
            </a:r>
            <a:r>
              <a:rPr lang="zh-CN" altLang="en-US" dirty="0" smtClean="0"/>
              <a:t>命令也称为点命令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910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如何运行程序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ea"/>
              <a:buAutoNum type="circleNumDbPlain" startAt="3"/>
            </a:pPr>
            <a:r>
              <a:rPr lang="zh-CN" altLang="en-US" dirty="0">
                <a:solidFill>
                  <a:prstClr val="black"/>
                </a:solidFill>
              </a:rPr>
              <a:t>使用</a:t>
            </a:r>
            <a:r>
              <a:rPr lang="en-US" altLang="zh-CN" dirty="0">
                <a:solidFill>
                  <a:prstClr val="black"/>
                </a:solidFill>
              </a:rPr>
              <a:t>source </a:t>
            </a:r>
            <a:r>
              <a:rPr lang="zh-CN" altLang="en-US" dirty="0">
                <a:solidFill>
                  <a:prstClr val="black"/>
                </a:solidFill>
              </a:rPr>
              <a:t>命令执行</a:t>
            </a:r>
            <a:r>
              <a:rPr lang="zh-CN" altLang="en-US" dirty="0" smtClean="0">
                <a:solidFill>
                  <a:prstClr val="black"/>
                </a:solidFill>
              </a:rPr>
              <a:t>程序实例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marL="514350" lvl="0" indent="-514350">
              <a:buFont typeface="+mj-ea"/>
              <a:buAutoNum type="circleNumDbPlain" startAt="3"/>
            </a:pPr>
            <a:endParaRPr lang="zh-CN" altLang="en-US" dirty="0">
              <a:solidFill>
                <a:prstClr val="black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idx="12"/>
          </p:nvPr>
        </p:nvSpPr>
        <p:spPr>
          <a:xfrm>
            <a:off x="319780" y="1851643"/>
            <a:ext cx="8135333" cy="4625358"/>
          </a:xfrm>
        </p:spPr>
        <p:txBody>
          <a:bodyPr/>
          <a:lstStyle/>
          <a:p>
            <a:r>
              <a:rPr lang="en-US" altLang="zh-CN" sz="2800" dirty="0"/>
              <a:t>[</a:t>
            </a:r>
            <a:r>
              <a:rPr lang="en-US" altLang="zh-CN" sz="2800" dirty="0" err="1"/>
              <a:t>oyct@RHEL</a:t>
            </a:r>
            <a:r>
              <a:rPr lang="en-US" altLang="zh-CN" sz="2800" dirty="0"/>
              <a:t> shell]$ </a:t>
            </a:r>
            <a:r>
              <a:rPr lang="en-US" altLang="zh-CN" sz="2800" dirty="0" err="1"/>
              <a:t>sh</a:t>
            </a:r>
            <a:r>
              <a:rPr lang="en-US" altLang="zh-CN" sz="2800" dirty="0"/>
              <a:t> echo.sh</a:t>
            </a:r>
          </a:p>
          <a:p>
            <a:r>
              <a:rPr lang="en-US" altLang="zh-CN" sz="2800" dirty="0"/>
              <a:t>Hello! I am </a:t>
            </a:r>
            <a:r>
              <a:rPr lang="en-US" altLang="zh-CN" sz="2800" dirty="0" err="1"/>
              <a:t>Oyct</a:t>
            </a:r>
            <a:r>
              <a:rPr lang="en-US" altLang="zh-CN" sz="2800" dirty="0"/>
              <a:t>!</a:t>
            </a:r>
          </a:p>
          <a:p>
            <a:r>
              <a:rPr lang="en-US" altLang="zh-CN" sz="2800" dirty="0" smtClean="0"/>
              <a:t>[</a:t>
            </a:r>
            <a:r>
              <a:rPr lang="en-US" altLang="zh-CN" sz="2800" dirty="0" err="1"/>
              <a:t>oyct@RHEL</a:t>
            </a:r>
            <a:r>
              <a:rPr lang="en-US" altLang="zh-CN" sz="2800" dirty="0"/>
              <a:t> shell]$ </a:t>
            </a:r>
            <a:r>
              <a:rPr lang="en-US" altLang="zh-CN" sz="2800" dirty="0" err="1"/>
              <a:t>pwd</a:t>
            </a:r>
            <a:endParaRPr lang="en-US" altLang="zh-CN" sz="2800" dirty="0"/>
          </a:p>
          <a:p>
            <a:r>
              <a:rPr lang="en-US" altLang="zh-CN" sz="2800" dirty="0"/>
              <a:t>/home/</a:t>
            </a:r>
            <a:r>
              <a:rPr lang="en-US" altLang="zh-CN" sz="2800" dirty="0" err="1"/>
              <a:t>oyct</a:t>
            </a:r>
            <a:r>
              <a:rPr lang="en-US" altLang="zh-CN" sz="2800" dirty="0"/>
              <a:t>/shell</a:t>
            </a:r>
          </a:p>
          <a:p>
            <a:r>
              <a:rPr lang="en-US" altLang="zh-CN" sz="2800" dirty="0" smtClean="0"/>
              <a:t>[</a:t>
            </a:r>
            <a:r>
              <a:rPr lang="en-US" altLang="zh-CN" sz="2800" dirty="0" err="1"/>
              <a:t>oyct@RHEL</a:t>
            </a:r>
            <a:r>
              <a:rPr lang="en-US" altLang="zh-CN" sz="2800" dirty="0"/>
              <a:t> shell]$ source echo.sh</a:t>
            </a:r>
          </a:p>
          <a:p>
            <a:r>
              <a:rPr lang="en-US" altLang="zh-CN" sz="2800" dirty="0"/>
              <a:t>Hello! I am </a:t>
            </a:r>
            <a:r>
              <a:rPr lang="en-US" altLang="zh-CN" sz="2800" dirty="0" err="1"/>
              <a:t>Oyct</a:t>
            </a:r>
            <a:r>
              <a:rPr lang="en-US" altLang="zh-CN" sz="2800" dirty="0"/>
              <a:t>!</a:t>
            </a:r>
          </a:p>
          <a:p>
            <a:r>
              <a:rPr lang="en-US" altLang="zh-CN" sz="2800" dirty="0" smtClean="0"/>
              <a:t>[</a:t>
            </a:r>
            <a:r>
              <a:rPr lang="en-US" altLang="zh-CN" sz="2800" dirty="0" err="1"/>
              <a:t>oyct@RHEL</a:t>
            </a:r>
            <a:r>
              <a:rPr lang="en-US" altLang="zh-CN" sz="2800" dirty="0"/>
              <a:t> </a:t>
            </a:r>
            <a:r>
              <a:rPr lang="en-US" altLang="zh-CN" sz="2800" dirty="0" err="1"/>
              <a:t>tmp</a:t>
            </a:r>
            <a:r>
              <a:rPr lang="en-US" altLang="zh-CN" sz="2800" dirty="0"/>
              <a:t>]$ </a:t>
            </a:r>
            <a:r>
              <a:rPr lang="en-US" altLang="zh-CN" sz="2800" dirty="0" err="1"/>
              <a:t>pwd</a:t>
            </a:r>
            <a:endParaRPr lang="en-US" altLang="zh-CN" sz="2800" dirty="0"/>
          </a:p>
          <a:p>
            <a:r>
              <a:rPr lang="en-US" altLang="zh-CN" sz="2800" dirty="0"/>
              <a:t>/</a:t>
            </a:r>
            <a:r>
              <a:rPr lang="en-US" altLang="zh-CN" sz="2800" dirty="0" err="1" smtClean="0"/>
              <a:t>tmp</a:t>
            </a:r>
            <a:endParaRPr lang="en-US" altLang="zh-CN" sz="2800" dirty="0"/>
          </a:p>
        </p:txBody>
      </p:sp>
      <p:sp>
        <p:nvSpPr>
          <p:cNvPr id="7" name="线形标注 1 6"/>
          <p:cNvSpPr/>
          <p:nvPr/>
        </p:nvSpPr>
        <p:spPr>
          <a:xfrm>
            <a:off x="5074604" y="4953001"/>
            <a:ext cx="3352800" cy="1066800"/>
          </a:xfrm>
          <a:prstGeom prst="borderCallout1">
            <a:avLst>
              <a:gd name="adj1" fmla="val 18750"/>
              <a:gd name="adj2" fmla="val -8333"/>
              <a:gd name="adj3" fmla="val -1786"/>
              <a:gd name="adj4" fmla="val -19325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b="1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观察</a:t>
            </a:r>
            <a:r>
              <a:rPr lang="en-US" altLang="zh-CN" sz="2800" b="1" dirty="0" err="1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sh</a:t>
            </a:r>
            <a:r>
              <a:rPr lang="zh-CN" altLang="en-US" sz="2800" b="1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800" b="1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source</a:t>
            </a:r>
            <a:r>
              <a:rPr lang="zh-CN" altLang="en-US" sz="2800" b="1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执行程序有什么不同？</a:t>
            </a:r>
          </a:p>
        </p:txBody>
      </p:sp>
    </p:spTree>
    <p:extLst>
      <p:ext uri="{BB962C8B-B14F-4D97-AF65-F5344CB8AC3E}">
        <p14:creationId xmlns:p14="http://schemas.microsoft.com/office/powerpoint/2010/main" val="320876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如何运行程序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ea"/>
              <a:buAutoNum type="circleNumDbPlain" startAt="3"/>
            </a:pPr>
            <a:r>
              <a:rPr lang="zh-CN" altLang="en-US" dirty="0" smtClean="0">
                <a:solidFill>
                  <a:prstClr val="black"/>
                </a:solidFill>
              </a:rPr>
              <a:t>点命令实例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marL="514350" lvl="0" indent="-514350">
              <a:buFont typeface="+mj-ea"/>
              <a:buAutoNum type="circleNumDbPlain" startAt="3"/>
            </a:pPr>
            <a:endParaRPr lang="zh-CN" altLang="en-US" dirty="0">
              <a:solidFill>
                <a:prstClr val="black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idx="12"/>
          </p:nvPr>
        </p:nvSpPr>
        <p:spPr>
          <a:xfrm>
            <a:off x="319780" y="1851643"/>
            <a:ext cx="8135333" cy="4625358"/>
          </a:xfrm>
        </p:spPr>
        <p:txBody>
          <a:bodyPr/>
          <a:lstStyle/>
          <a:p>
            <a:r>
              <a:rPr lang="en-US" altLang="zh-CN" sz="2800" dirty="0"/>
              <a:t>[</a:t>
            </a:r>
            <a:r>
              <a:rPr lang="en-US" altLang="zh-CN" sz="2800" dirty="0" err="1"/>
              <a:t>oyct@RHEL</a:t>
            </a:r>
            <a:r>
              <a:rPr lang="en-US" altLang="zh-CN" sz="2800" dirty="0"/>
              <a:t> shell]$ source echo.sh</a:t>
            </a:r>
          </a:p>
          <a:p>
            <a:r>
              <a:rPr lang="en-US" altLang="zh-CN" sz="2800" dirty="0"/>
              <a:t>Hello! I am </a:t>
            </a:r>
            <a:r>
              <a:rPr lang="en-US" altLang="zh-CN" sz="2800" dirty="0" err="1"/>
              <a:t>Oyct</a:t>
            </a:r>
            <a:r>
              <a:rPr lang="en-US" altLang="zh-CN" sz="2800" dirty="0"/>
              <a:t>!</a:t>
            </a:r>
          </a:p>
          <a:p>
            <a:r>
              <a:rPr lang="en-US" altLang="zh-CN" sz="2800" dirty="0"/>
              <a:t>[</a:t>
            </a:r>
            <a:r>
              <a:rPr lang="en-US" altLang="zh-CN" sz="2800" dirty="0" err="1"/>
              <a:t>oyct@RHEL</a:t>
            </a:r>
            <a:r>
              <a:rPr lang="en-US" altLang="zh-CN" sz="2800" dirty="0"/>
              <a:t> </a:t>
            </a:r>
            <a:r>
              <a:rPr lang="en-US" altLang="zh-CN" sz="2800" dirty="0" err="1"/>
              <a:t>tmp</a:t>
            </a:r>
            <a:r>
              <a:rPr lang="en-US" altLang="zh-CN" sz="2800" dirty="0"/>
              <a:t>]$ cd ~/shell</a:t>
            </a:r>
          </a:p>
          <a:p>
            <a:r>
              <a:rPr lang="en-US" altLang="zh-CN" sz="2800" dirty="0" smtClean="0"/>
              <a:t>[</a:t>
            </a:r>
            <a:r>
              <a:rPr lang="en-US" altLang="zh-CN" sz="2800" dirty="0" err="1"/>
              <a:t>oyct@RHEL</a:t>
            </a:r>
            <a:r>
              <a:rPr lang="en-US" altLang="zh-CN" sz="2800" dirty="0"/>
              <a:t> shell]$ . echo.sh</a:t>
            </a:r>
          </a:p>
          <a:p>
            <a:r>
              <a:rPr lang="en-US" altLang="zh-CN" sz="2800" dirty="0"/>
              <a:t>Hello! I am </a:t>
            </a:r>
            <a:r>
              <a:rPr lang="en-US" altLang="zh-CN" sz="2800" dirty="0" err="1"/>
              <a:t>Oyct</a:t>
            </a:r>
            <a:r>
              <a:rPr lang="en-US" altLang="zh-CN" sz="2800" dirty="0" smtClean="0"/>
              <a:t>!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54926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Shell</a:t>
            </a:r>
            <a:r>
              <a:rPr lang="zh-CN" altLang="en-US" dirty="0"/>
              <a:t>的命令种类</a:t>
            </a:r>
            <a:endParaRPr lang="en-US" altLang="zh-CN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828676"/>
            <a:ext cx="8229600" cy="5267324"/>
          </a:xfrm>
        </p:spPr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的命令种类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内建命令：</a:t>
            </a:r>
            <a:r>
              <a:rPr lang="en-US" altLang="zh-CN" dirty="0" smtClean="0"/>
              <a:t>shell </a:t>
            </a:r>
            <a:r>
              <a:rPr lang="zh-CN" altLang="en-US" dirty="0" smtClean="0"/>
              <a:t>程序本身包含的命令，这些命令集成在 </a:t>
            </a:r>
            <a:r>
              <a:rPr lang="en-US" altLang="zh-CN" dirty="0" smtClean="0"/>
              <a:t>shell </a:t>
            </a:r>
            <a:r>
              <a:rPr lang="zh-CN" altLang="en-US" dirty="0" smtClean="0"/>
              <a:t>解释器里。在执行内部命令时，没有进程的创建和消亡。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shell </a:t>
            </a:r>
            <a:r>
              <a:rPr lang="zh-CN" altLang="en-US" dirty="0" smtClean="0"/>
              <a:t>函数：为一段 </a:t>
            </a:r>
            <a:r>
              <a:rPr lang="en-US" altLang="zh-CN" dirty="0" smtClean="0"/>
              <a:t>shell </a:t>
            </a:r>
            <a:r>
              <a:rPr lang="zh-CN" altLang="en-US" dirty="0" smtClean="0"/>
              <a:t>程序，效果怎样要看其引用的具体内容。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外部命令：独立于 </a:t>
            </a:r>
            <a:r>
              <a:rPr lang="en-US" altLang="zh-CN" dirty="0" smtClean="0"/>
              <a:t>shell </a:t>
            </a:r>
            <a:r>
              <a:rPr lang="zh-CN" altLang="en-US" dirty="0" smtClean="0"/>
              <a:t>的可执行程序。命令行 </a:t>
            </a:r>
            <a:r>
              <a:rPr lang="en-US" altLang="zh-CN" dirty="0" smtClean="0"/>
              <a:t>shell </a:t>
            </a:r>
            <a:r>
              <a:rPr lang="zh-CN" altLang="en-US" dirty="0" smtClean="0"/>
              <a:t>在执行外部命令时会创建一个当前 </a:t>
            </a:r>
            <a:r>
              <a:rPr lang="en-US" altLang="zh-CN" dirty="0" smtClean="0"/>
              <a:t>shell </a:t>
            </a:r>
            <a:r>
              <a:rPr lang="zh-CN" altLang="en-US" dirty="0" smtClean="0"/>
              <a:t>的复制进程来执行。在执行过程中存在进程的创建和消亡。</a:t>
            </a:r>
            <a:endParaRPr lang="en-US" altLang="zh-CN" dirty="0" smtClean="0"/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155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 </a:t>
            </a:r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Problem301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#</a:t>
            </a:r>
            <a:r>
              <a:rPr lang="zh-CN" altLang="en-US" dirty="0" smtClean="0"/>
              <a:t>编写</a:t>
            </a:r>
            <a:r>
              <a:rPr lang="zh-CN" altLang="en-US" dirty="0" smtClean="0"/>
              <a:t>一个显示 </a:t>
            </a:r>
            <a:r>
              <a:rPr lang="en-US" altLang="zh-CN" dirty="0"/>
              <a:t>"</a:t>
            </a:r>
            <a:r>
              <a:rPr lang="en-US" altLang="zh-CN" dirty="0" smtClean="0"/>
              <a:t>This </a:t>
            </a:r>
            <a:r>
              <a:rPr lang="en-US" altLang="zh-CN" dirty="0"/>
              <a:t>is my first shell </a:t>
            </a:r>
            <a:r>
              <a:rPr lang="en-US" altLang="zh-CN" dirty="0" smtClean="0"/>
              <a:t>exercise" </a:t>
            </a:r>
            <a:r>
              <a:rPr lang="zh-CN" altLang="en-US" dirty="0" smtClean="0"/>
              <a:t>的程序</a:t>
            </a:r>
            <a:r>
              <a:rPr lang="en-US" altLang="zh-CN" dirty="0"/>
              <a:t>;</a:t>
            </a:r>
            <a:endParaRPr lang="en-US" altLang="zh-CN" dirty="0" smtClean="0"/>
          </a:p>
          <a:p>
            <a:pPr lvl="1"/>
            <a:r>
              <a:rPr lang="en-US" altLang="zh-CN" dirty="0"/>
              <a:t>#</a:t>
            </a:r>
            <a:r>
              <a:rPr lang="zh-CN" altLang="en-US" dirty="0" smtClean="0"/>
              <a:t>使用</a:t>
            </a:r>
            <a:r>
              <a:rPr lang="zh-CN" altLang="en-US" dirty="0" smtClean="0"/>
              <a:t>三种方法运行程序，并截图为证。</a:t>
            </a:r>
            <a:endParaRPr lang="en-US" altLang="zh-CN" dirty="0" smtClean="0"/>
          </a:p>
          <a:p>
            <a:pPr lvl="1"/>
            <a:r>
              <a:rPr lang="en-US" altLang="zh-CN" dirty="0"/>
              <a:t>#</a:t>
            </a:r>
            <a:r>
              <a:rPr lang="zh-CN" altLang="en-US" dirty="0" smtClean="0"/>
              <a:t>请</a:t>
            </a:r>
            <a:r>
              <a:rPr lang="zh-CN" altLang="en-US" dirty="0" smtClean="0"/>
              <a:t>思考：三种运行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程序的方法有何相同点和不同点？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777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 </a:t>
            </a:r>
            <a:r>
              <a:rPr lang="zh-CN" altLang="en-US" dirty="0"/>
              <a:t>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Problem302</a:t>
            </a:r>
          </a:p>
          <a:p>
            <a:pPr lvl="1"/>
            <a:r>
              <a:rPr lang="en-US" altLang="zh-CN" dirty="0" smtClean="0"/>
              <a:t>#</a:t>
            </a:r>
            <a:r>
              <a:rPr lang="zh-CN" altLang="en-US" dirty="0" smtClean="0"/>
              <a:t>写</a:t>
            </a:r>
            <a:r>
              <a:rPr lang="zh-CN" altLang="en-US" dirty="0"/>
              <a:t>一个脚本：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altLang="zh-CN" dirty="0" smtClean="0"/>
              <a:t>#</a:t>
            </a:r>
            <a:r>
              <a:rPr lang="zh-CN" altLang="en-US" dirty="0" smtClean="0"/>
              <a:t>创建目录</a:t>
            </a:r>
            <a:r>
              <a:rPr lang="en-US" altLang="zh-CN" dirty="0"/>
              <a:t>/</a:t>
            </a:r>
            <a:r>
              <a:rPr lang="en-US" altLang="zh-CN" dirty="0" err="1"/>
              <a:t>tmp</a:t>
            </a:r>
            <a:r>
              <a:rPr lang="en-US" altLang="zh-CN" dirty="0"/>
              <a:t>/scripts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altLang="zh-CN" dirty="0" smtClean="0"/>
              <a:t>#</a:t>
            </a:r>
            <a:r>
              <a:rPr lang="zh-CN" altLang="en-US" dirty="0" smtClean="0"/>
              <a:t>切换</a:t>
            </a:r>
            <a:r>
              <a:rPr lang="zh-CN" altLang="en-US" dirty="0"/>
              <a:t>工作目录至此目录中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altLang="zh-CN" dirty="0" smtClean="0"/>
              <a:t>#</a:t>
            </a:r>
            <a:r>
              <a:rPr lang="zh-CN" altLang="en-US" dirty="0" smtClean="0"/>
              <a:t>复制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pam.d</a:t>
            </a:r>
            <a:r>
              <a:rPr lang="zh-CN" altLang="en-US" dirty="0"/>
              <a:t>目录至当前目录，并重命名为</a:t>
            </a:r>
            <a:r>
              <a:rPr lang="en-US" altLang="zh-CN" dirty="0"/>
              <a:t>test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altLang="zh-CN" dirty="0" smtClean="0"/>
              <a:t>#</a:t>
            </a:r>
            <a:r>
              <a:rPr lang="zh-CN" altLang="en-US" dirty="0" smtClean="0"/>
              <a:t>将</a:t>
            </a:r>
            <a:r>
              <a:rPr lang="zh-CN" altLang="en-US" dirty="0"/>
              <a:t>当前目录的</a:t>
            </a:r>
            <a:r>
              <a:rPr lang="en-US" altLang="zh-CN" dirty="0"/>
              <a:t>test</a:t>
            </a:r>
            <a:r>
              <a:rPr lang="zh-CN" altLang="en-US" dirty="0"/>
              <a:t>及其里面的文件和子目录的属主改为</a:t>
            </a:r>
            <a:r>
              <a:rPr lang="en-US" altLang="zh-CN" dirty="0" err="1"/>
              <a:t>redhat</a:t>
            </a:r>
            <a:endParaRPr lang="en-US" altLang="zh-CN" dirty="0"/>
          </a:p>
          <a:p>
            <a:pPr marL="857250" lvl="1" indent="-514350">
              <a:buFont typeface="+mj-lt"/>
              <a:buAutoNum type="arabicPeriod"/>
            </a:pPr>
            <a:r>
              <a:rPr lang="en-US" altLang="zh-CN" dirty="0" smtClean="0"/>
              <a:t>#</a:t>
            </a:r>
            <a:r>
              <a:rPr lang="zh-CN" altLang="en-US" dirty="0" smtClean="0"/>
              <a:t>将</a:t>
            </a:r>
            <a:r>
              <a:rPr lang="en-US" altLang="zh-CN" dirty="0"/>
              <a:t>test</a:t>
            </a:r>
            <a:r>
              <a:rPr lang="zh-CN" altLang="en-US" dirty="0"/>
              <a:t>及其子目录中的文件的其它用户的权限改为没有任何权限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961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 </a:t>
            </a:r>
            <a:r>
              <a:rPr lang="zh-CN" altLang="en-US" dirty="0"/>
              <a:t>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Problem303</a:t>
            </a:r>
          </a:p>
          <a:p>
            <a:pPr lvl="1"/>
            <a:r>
              <a:rPr lang="en-US" altLang="zh-CN" dirty="0" smtClean="0"/>
              <a:t>#</a:t>
            </a:r>
            <a:r>
              <a:rPr lang="zh-CN" altLang="en-US" dirty="0" smtClean="0"/>
              <a:t>写</a:t>
            </a:r>
            <a:r>
              <a:rPr lang="zh-CN" altLang="en-US" dirty="0"/>
              <a:t>一个脚本</a:t>
            </a:r>
          </a:p>
          <a:p>
            <a:pPr lvl="1"/>
            <a:r>
              <a:rPr lang="en-US" altLang="zh-CN" dirty="0" smtClean="0"/>
              <a:t>#1</a:t>
            </a:r>
            <a:r>
              <a:rPr lang="en-US" altLang="zh-CN" dirty="0"/>
              <a:t>.</a:t>
            </a:r>
            <a:r>
              <a:rPr lang="zh-CN" altLang="en-US" dirty="0"/>
              <a:t>显示当前系统日期和时间，而后创建目录</a:t>
            </a:r>
            <a:r>
              <a:rPr lang="en-US" altLang="zh-CN" dirty="0"/>
              <a:t>/</a:t>
            </a:r>
            <a:r>
              <a:rPr lang="en-US" altLang="zh-CN" dirty="0" err="1"/>
              <a:t>tmp</a:t>
            </a:r>
            <a:r>
              <a:rPr lang="en-US" altLang="zh-CN" dirty="0"/>
              <a:t>/</a:t>
            </a:r>
            <a:r>
              <a:rPr lang="en-US" altLang="zh-CN" dirty="0" err="1"/>
              <a:t>lstest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#2</a:t>
            </a:r>
            <a:r>
              <a:rPr lang="en-US" altLang="zh-CN" dirty="0"/>
              <a:t>.</a:t>
            </a:r>
            <a:r>
              <a:rPr lang="zh-CN" altLang="en-US" dirty="0"/>
              <a:t>切换工作目录至</a:t>
            </a:r>
            <a:r>
              <a:rPr lang="en-US" altLang="zh-CN" dirty="0"/>
              <a:t>/</a:t>
            </a:r>
            <a:r>
              <a:rPr lang="en-US" altLang="zh-CN" dirty="0" err="1"/>
              <a:t>tmp</a:t>
            </a:r>
            <a:r>
              <a:rPr lang="en-US" altLang="zh-CN" dirty="0"/>
              <a:t>/</a:t>
            </a:r>
            <a:r>
              <a:rPr lang="en-US" altLang="zh-CN" dirty="0" err="1"/>
              <a:t>lstest</a:t>
            </a:r>
            <a:endParaRPr lang="en-US" altLang="zh-CN" dirty="0"/>
          </a:p>
          <a:p>
            <a:pPr lvl="1"/>
            <a:r>
              <a:rPr lang="en-US" altLang="zh-CN" dirty="0" smtClean="0"/>
              <a:t>#3</a:t>
            </a:r>
            <a:r>
              <a:rPr lang="en-US" altLang="zh-CN" dirty="0"/>
              <a:t>.</a:t>
            </a:r>
            <a:r>
              <a:rPr lang="zh-CN" altLang="en-US" dirty="0"/>
              <a:t>创建目录</a:t>
            </a:r>
            <a:r>
              <a:rPr lang="en-US" altLang="zh-CN" dirty="0"/>
              <a:t>a1d</a:t>
            </a:r>
            <a:r>
              <a:rPr lang="zh-CN" altLang="en-US" dirty="0"/>
              <a:t>，</a:t>
            </a:r>
            <a:r>
              <a:rPr lang="en-US" altLang="zh-CN" dirty="0"/>
              <a:t>b56e</a:t>
            </a:r>
            <a:r>
              <a:rPr lang="zh-CN" altLang="en-US" dirty="0"/>
              <a:t>，</a:t>
            </a:r>
            <a:r>
              <a:rPr lang="en-US" altLang="zh-CN" dirty="0"/>
              <a:t>6test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#4</a:t>
            </a:r>
            <a:r>
              <a:rPr lang="en-US" altLang="zh-CN" dirty="0"/>
              <a:t>.</a:t>
            </a:r>
            <a:r>
              <a:rPr lang="zh-CN" altLang="en-US" dirty="0"/>
              <a:t>创建空文件</a:t>
            </a:r>
            <a:r>
              <a:rPr lang="en-US" altLang="zh-CN" dirty="0" err="1"/>
              <a:t>xy</a:t>
            </a:r>
            <a:r>
              <a:rPr lang="zh-CN" altLang="en-US" dirty="0"/>
              <a:t>，</a:t>
            </a:r>
            <a:r>
              <a:rPr lang="en-US" altLang="zh-CN" dirty="0"/>
              <a:t>x2y</a:t>
            </a:r>
            <a:r>
              <a:rPr lang="zh-CN" altLang="en-US" dirty="0"/>
              <a:t>，</a:t>
            </a:r>
            <a:r>
              <a:rPr lang="en-US" altLang="zh-CN" dirty="0"/>
              <a:t>732</a:t>
            </a:r>
          </a:p>
          <a:p>
            <a:pPr lvl="1"/>
            <a:r>
              <a:rPr lang="en-US" altLang="zh-CN" dirty="0" smtClean="0"/>
              <a:t>#5</a:t>
            </a:r>
            <a:r>
              <a:rPr lang="en-US" altLang="zh-CN" dirty="0"/>
              <a:t>.</a:t>
            </a:r>
            <a:r>
              <a:rPr lang="zh-CN" altLang="en-US" dirty="0"/>
              <a:t>列出当前目录下以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x</a:t>
            </a:r>
            <a:r>
              <a:rPr lang="zh-CN" altLang="en-US" dirty="0"/>
              <a:t>或者</a:t>
            </a:r>
            <a:r>
              <a:rPr lang="en-US" altLang="zh-CN" dirty="0"/>
              <a:t>6</a:t>
            </a:r>
            <a:r>
              <a:rPr lang="zh-CN" altLang="en-US" dirty="0"/>
              <a:t>开头的文件或目录</a:t>
            </a:r>
          </a:p>
          <a:p>
            <a:pPr lvl="1"/>
            <a:r>
              <a:rPr lang="en-US" altLang="zh-CN" dirty="0" smtClean="0"/>
              <a:t>#6</a:t>
            </a:r>
            <a:r>
              <a:rPr lang="en-US" altLang="zh-CN" dirty="0"/>
              <a:t>.</a:t>
            </a:r>
            <a:r>
              <a:rPr lang="zh-CN" altLang="en-US" dirty="0"/>
              <a:t>列出当前目录下以字母开头，后跟一个任意数字，而后跟任意长度字符的文件或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72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使用文本编辑工具</a:t>
            </a:r>
            <a:r>
              <a:rPr lang="en-US" altLang="zh-CN" dirty="0" smtClean="0"/>
              <a:t>vim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vim</a:t>
            </a:r>
            <a:r>
              <a:rPr lang="zh-CN" altLang="en-US" dirty="0" smtClean="0"/>
              <a:t>的工作模式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常态模式，</a:t>
            </a:r>
            <a:r>
              <a:rPr lang="en-US" altLang="zh-CN" dirty="0" smtClean="0"/>
              <a:t>normal mode</a:t>
            </a:r>
          </a:p>
          <a:p>
            <a:pPr lvl="2"/>
            <a:r>
              <a:rPr lang="zh-CN" altLang="en-US" dirty="0" smtClean="0"/>
              <a:t>在此模式下，不能编辑文字，只能下按键指令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插入模式，</a:t>
            </a:r>
            <a:r>
              <a:rPr lang="en-US" altLang="zh-CN" dirty="0" smtClean="0"/>
              <a:t>insert mode</a:t>
            </a:r>
          </a:p>
          <a:p>
            <a:pPr lvl="2"/>
            <a:r>
              <a:rPr lang="zh-CN" altLang="en-US" dirty="0" smtClean="0"/>
              <a:t>在常态模式下按键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zh-CN" altLang="en-US" dirty="0" smtClean="0"/>
              <a:t>就进入此模式，此时可以键入文字、进行编辑，按</a:t>
            </a:r>
            <a:r>
              <a:rPr lang="en-US" altLang="zh-CN" dirty="0" smtClean="0"/>
              <a:t>Esc</a:t>
            </a:r>
            <a:r>
              <a:rPr lang="zh-CN" altLang="en-US" dirty="0" smtClean="0"/>
              <a:t>键即返回常态模式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命令模式，</a:t>
            </a:r>
            <a:r>
              <a:rPr lang="en-US" altLang="zh-CN" dirty="0" smtClean="0"/>
              <a:t>command-line mode</a:t>
            </a:r>
          </a:p>
          <a:p>
            <a:pPr lvl="2"/>
            <a:r>
              <a:rPr lang="zh-CN" altLang="en-US" dirty="0" smtClean="0"/>
              <a:t>在常态模式下，按键 </a:t>
            </a:r>
            <a:r>
              <a:rPr lang="en-US" altLang="zh-CN" dirty="0" smtClean="0"/>
              <a:t>: </a:t>
            </a:r>
            <a:r>
              <a:rPr lang="zh-CN" altLang="en-US" dirty="0" smtClean="0"/>
              <a:t>即进入此模式。在此模式下输入</a:t>
            </a:r>
            <a:r>
              <a:rPr lang="en-US" altLang="zh-CN" dirty="0" err="1" smtClean="0"/>
              <a:t>wq</a:t>
            </a:r>
            <a:r>
              <a:rPr lang="zh-CN" altLang="en-US" dirty="0" smtClean="0"/>
              <a:t>命令就把编辑的内容写盘并退出</a:t>
            </a:r>
            <a:r>
              <a:rPr lang="en-US" altLang="zh-CN" dirty="0" smtClean="0"/>
              <a:t>vim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2362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/>
              <a:t>第</a:t>
            </a:r>
            <a:r>
              <a:rPr lang="zh-CN" altLang="en-US" dirty="0" smtClean="0"/>
              <a:t>一道菜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</a:t>
            </a:r>
            <a:r>
              <a:rPr lang="en-US" altLang="zh-CN" dirty="0" smtClean="0"/>
              <a:t>cho.sh</a:t>
            </a:r>
          </a:p>
          <a:p>
            <a:pPr lvl="1"/>
            <a:r>
              <a:rPr lang="pt-BR" altLang="zh-CN" dirty="0"/>
              <a:t>#! /bin/bash</a:t>
            </a:r>
          </a:p>
          <a:p>
            <a:pPr lvl="1"/>
            <a:r>
              <a:rPr lang="pt-BR" altLang="zh-CN" dirty="0" smtClean="0"/>
              <a:t>cd /tmp</a:t>
            </a:r>
            <a:endParaRPr lang="pt-BR" altLang="zh-CN" dirty="0"/>
          </a:p>
          <a:p>
            <a:pPr lvl="1"/>
            <a:r>
              <a:rPr lang="pt-BR" altLang="zh-CN" dirty="0"/>
              <a:t>echo -e "Hello! I am Oyct!\n"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71DA79-129D-497A-A6D8-8D7AFB59B4CE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056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第一道菜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执行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pPr>
              <a:spcBef>
                <a:spcPts val="200"/>
              </a:spcBef>
              <a:spcAft>
                <a:spcPts val="0"/>
              </a:spcAft>
            </a:pPr>
            <a:r>
              <a:rPr lang="en-US" altLang="zh-CN" sz="2800" dirty="0"/>
              <a:t>[</a:t>
            </a:r>
            <a:r>
              <a:rPr lang="en-US" altLang="zh-CN" sz="2800" dirty="0" err="1"/>
              <a:t>oyct@RHEL</a:t>
            </a:r>
            <a:r>
              <a:rPr lang="en-US" altLang="zh-CN" sz="2800" dirty="0"/>
              <a:t> shell]$ </a:t>
            </a:r>
            <a:r>
              <a:rPr lang="en-US" altLang="zh-CN" sz="2800" dirty="0" err="1">
                <a:solidFill>
                  <a:srgbClr val="FF0000"/>
                </a:solidFill>
              </a:rPr>
              <a:t>gedit</a:t>
            </a:r>
            <a:r>
              <a:rPr lang="en-US" altLang="zh-CN" sz="2800" dirty="0">
                <a:solidFill>
                  <a:srgbClr val="FF0000"/>
                </a:solidFill>
              </a:rPr>
              <a:t> echo.sh</a:t>
            </a:r>
          </a:p>
          <a:p>
            <a:pPr>
              <a:spcBef>
                <a:spcPts val="200"/>
              </a:spcBef>
              <a:spcAft>
                <a:spcPts val="0"/>
              </a:spcAft>
            </a:pPr>
            <a:r>
              <a:rPr lang="en-US" altLang="zh-CN" sz="2800" dirty="0"/>
              <a:t>[</a:t>
            </a:r>
            <a:r>
              <a:rPr lang="en-US" altLang="zh-CN" sz="2800" dirty="0" err="1"/>
              <a:t>oyct@RHEL</a:t>
            </a:r>
            <a:r>
              <a:rPr lang="en-US" altLang="zh-CN" sz="2800" dirty="0"/>
              <a:t> shell]$ </a:t>
            </a:r>
            <a:r>
              <a:rPr lang="en-US" altLang="zh-CN" sz="2800" dirty="0">
                <a:solidFill>
                  <a:srgbClr val="FF0000"/>
                </a:solidFill>
              </a:rPr>
              <a:t>ls -</a:t>
            </a:r>
            <a:r>
              <a:rPr lang="en-US" altLang="zh-CN" sz="2800" dirty="0" err="1">
                <a:solidFill>
                  <a:srgbClr val="FF0000"/>
                </a:solidFill>
              </a:rPr>
              <a:t>lh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>
              <a:spcBef>
                <a:spcPts val="200"/>
              </a:spcBef>
              <a:spcAft>
                <a:spcPts val="0"/>
              </a:spcAft>
            </a:pPr>
            <a:r>
              <a:rPr lang="zh-CN" altLang="en-US" sz="2800" dirty="0"/>
              <a:t>总用量 </a:t>
            </a:r>
            <a:r>
              <a:rPr lang="en-US" altLang="zh-CN" sz="2800" dirty="0"/>
              <a:t>4.0K</a:t>
            </a:r>
          </a:p>
          <a:p>
            <a:pPr>
              <a:spcBef>
                <a:spcPts val="200"/>
              </a:spcBef>
              <a:spcAft>
                <a:spcPts val="0"/>
              </a:spcAft>
            </a:pPr>
            <a:r>
              <a:rPr lang="en-US" altLang="zh-CN" sz="2800" dirty="0"/>
              <a:t>-</a:t>
            </a:r>
            <a:r>
              <a:rPr lang="en-US" altLang="zh-CN" sz="2800" dirty="0" err="1"/>
              <a:t>rw</a:t>
            </a:r>
            <a:r>
              <a:rPr lang="en-US" altLang="zh-CN" sz="2800" dirty="0"/>
              <a:t>-</a:t>
            </a:r>
            <a:r>
              <a:rPr lang="en-US" altLang="zh-CN" sz="2800" dirty="0" err="1"/>
              <a:t>rw</a:t>
            </a:r>
            <a:r>
              <a:rPr lang="en-US" altLang="zh-CN" sz="2800" dirty="0"/>
              <a:t>-r--. 1 </a:t>
            </a:r>
            <a:r>
              <a:rPr lang="en-US" altLang="zh-CN" sz="2800" dirty="0" err="1"/>
              <a:t>oyct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oyct</a:t>
            </a:r>
            <a:r>
              <a:rPr lang="en-US" altLang="zh-CN" sz="2800" dirty="0"/>
              <a:t> 45 2</a:t>
            </a:r>
            <a:r>
              <a:rPr lang="zh-CN" altLang="en-US" sz="2800" dirty="0"/>
              <a:t>月  </a:t>
            </a:r>
            <a:r>
              <a:rPr lang="en-US" altLang="zh-CN" sz="2800" dirty="0"/>
              <a:t>23 08:45 echo.sh</a:t>
            </a:r>
          </a:p>
          <a:p>
            <a:pPr>
              <a:spcBef>
                <a:spcPts val="200"/>
              </a:spcBef>
              <a:spcAft>
                <a:spcPts val="0"/>
              </a:spcAft>
            </a:pPr>
            <a:r>
              <a:rPr lang="en-US" altLang="zh-CN" sz="2800" dirty="0"/>
              <a:t>[</a:t>
            </a:r>
            <a:r>
              <a:rPr lang="en-US" altLang="zh-CN" sz="2800" dirty="0" err="1"/>
              <a:t>oyct@RHEL</a:t>
            </a:r>
            <a:r>
              <a:rPr lang="en-US" altLang="zh-CN" sz="2800" dirty="0"/>
              <a:t> shell]$ </a:t>
            </a:r>
            <a:r>
              <a:rPr lang="en-US" altLang="zh-CN" sz="2800" dirty="0" err="1">
                <a:solidFill>
                  <a:srgbClr val="FF0000"/>
                </a:solidFill>
              </a:rPr>
              <a:t>chmod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 err="1">
                <a:solidFill>
                  <a:srgbClr val="FF0000"/>
                </a:solidFill>
              </a:rPr>
              <a:t>u+x</a:t>
            </a:r>
            <a:r>
              <a:rPr lang="en-US" altLang="zh-CN" sz="2800" dirty="0">
                <a:solidFill>
                  <a:srgbClr val="FF0000"/>
                </a:solidFill>
              </a:rPr>
              <a:t> echo.sh</a:t>
            </a:r>
          </a:p>
          <a:p>
            <a:pPr>
              <a:spcBef>
                <a:spcPts val="200"/>
              </a:spcBef>
              <a:spcAft>
                <a:spcPts val="0"/>
              </a:spcAft>
            </a:pPr>
            <a:r>
              <a:rPr lang="en-US" altLang="zh-CN" sz="2800" dirty="0"/>
              <a:t>[</a:t>
            </a:r>
            <a:r>
              <a:rPr lang="en-US" altLang="zh-CN" sz="2800" dirty="0" err="1"/>
              <a:t>oyct@RHEL</a:t>
            </a:r>
            <a:r>
              <a:rPr lang="en-US" altLang="zh-CN" sz="2800" dirty="0"/>
              <a:t> shell]$ </a:t>
            </a:r>
            <a:r>
              <a:rPr lang="en-US" altLang="zh-CN" sz="2800" dirty="0">
                <a:solidFill>
                  <a:srgbClr val="FF0000"/>
                </a:solidFill>
              </a:rPr>
              <a:t>ls -l</a:t>
            </a:r>
          </a:p>
          <a:p>
            <a:pPr>
              <a:spcBef>
                <a:spcPts val="200"/>
              </a:spcBef>
              <a:spcAft>
                <a:spcPts val="0"/>
              </a:spcAft>
            </a:pPr>
            <a:r>
              <a:rPr lang="zh-CN" altLang="en-US" sz="2800" dirty="0"/>
              <a:t>总用量 </a:t>
            </a:r>
            <a:r>
              <a:rPr lang="en-US" altLang="zh-CN" sz="2800" dirty="0"/>
              <a:t>4</a:t>
            </a:r>
          </a:p>
          <a:p>
            <a:pPr>
              <a:spcBef>
                <a:spcPts val="200"/>
              </a:spcBef>
              <a:spcAft>
                <a:spcPts val="0"/>
              </a:spcAft>
            </a:pPr>
            <a:r>
              <a:rPr lang="en-US" altLang="zh-CN" sz="2800" dirty="0"/>
              <a:t>-</a:t>
            </a:r>
            <a:r>
              <a:rPr lang="en-US" altLang="zh-CN" sz="2800" dirty="0" err="1"/>
              <a:t>rw</a:t>
            </a:r>
            <a:r>
              <a:rPr lang="en-US" altLang="zh-CN" sz="2800" dirty="0" err="1">
                <a:solidFill>
                  <a:srgbClr val="FF0000"/>
                </a:solidFill>
              </a:rPr>
              <a:t>x</a:t>
            </a:r>
            <a:r>
              <a:rPr lang="en-US" altLang="zh-CN" sz="2800" dirty="0" err="1"/>
              <a:t>rw</a:t>
            </a:r>
            <a:r>
              <a:rPr lang="en-US" altLang="zh-CN" sz="2800" dirty="0"/>
              <a:t>-r--. 1 </a:t>
            </a:r>
            <a:r>
              <a:rPr lang="en-US" altLang="zh-CN" sz="2800" dirty="0" err="1"/>
              <a:t>oyct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oyct</a:t>
            </a:r>
            <a:r>
              <a:rPr lang="en-US" altLang="zh-CN" sz="2800" dirty="0"/>
              <a:t> 45 2</a:t>
            </a:r>
            <a:r>
              <a:rPr lang="zh-CN" altLang="en-US" sz="2800" dirty="0"/>
              <a:t>月  </a:t>
            </a:r>
            <a:r>
              <a:rPr lang="en-US" altLang="zh-CN" sz="2800" dirty="0"/>
              <a:t>23 08:45 echo.sh</a:t>
            </a:r>
          </a:p>
          <a:p>
            <a:pPr>
              <a:spcBef>
                <a:spcPts val="200"/>
              </a:spcBef>
              <a:spcAft>
                <a:spcPts val="0"/>
              </a:spcAft>
            </a:pPr>
            <a:r>
              <a:rPr lang="en-US" altLang="zh-CN" sz="2800" dirty="0"/>
              <a:t>[</a:t>
            </a:r>
            <a:r>
              <a:rPr lang="en-US" altLang="zh-CN" sz="2800" dirty="0" err="1"/>
              <a:t>oyct@RHEL</a:t>
            </a:r>
            <a:r>
              <a:rPr lang="en-US" altLang="zh-CN" sz="2800" dirty="0"/>
              <a:t> shell]$ </a:t>
            </a:r>
            <a:r>
              <a:rPr lang="en-US" altLang="zh-CN" sz="2800" dirty="0">
                <a:solidFill>
                  <a:srgbClr val="C00000"/>
                </a:solidFill>
              </a:rPr>
              <a:t>./echo.sh</a:t>
            </a:r>
          </a:p>
          <a:p>
            <a:pPr>
              <a:spcBef>
                <a:spcPts val="200"/>
              </a:spcBef>
              <a:spcAft>
                <a:spcPts val="0"/>
              </a:spcAft>
            </a:pPr>
            <a:r>
              <a:rPr lang="en-US" altLang="zh-CN" sz="2800" dirty="0"/>
              <a:t>Hello! I am </a:t>
            </a:r>
            <a:r>
              <a:rPr lang="en-US" altLang="zh-CN" sz="2800" dirty="0" err="1"/>
              <a:t>Oyct</a:t>
            </a:r>
            <a:r>
              <a:rPr lang="en-US" altLang="zh-CN" sz="2800" dirty="0"/>
              <a:t>!</a:t>
            </a:r>
          </a:p>
          <a:p>
            <a:pPr>
              <a:spcBef>
                <a:spcPts val="200"/>
              </a:spcBef>
              <a:spcAft>
                <a:spcPts val="0"/>
              </a:spcAft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5144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如何运行程序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执行</a:t>
            </a:r>
            <a:r>
              <a:rPr lang="en-US" altLang="zh-CN" dirty="0" smtClean="0"/>
              <a:t>Linux Shell</a:t>
            </a:r>
            <a:r>
              <a:rPr lang="zh-CN" altLang="en-US" dirty="0" smtClean="0"/>
              <a:t>程序的方法</a:t>
            </a:r>
            <a:endParaRPr lang="en-US" altLang="zh-CN" dirty="0" smtClean="0"/>
          </a:p>
          <a:p>
            <a:pPr marL="857250" lvl="1" indent="-514350">
              <a:buFont typeface="+mj-ea"/>
              <a:buAutoNum type="circleNumDbPlain"/>
            </a:pPr>
            <a:r>
              <a:rPr lang="zh-CN" altLang="en-US" dirty="0" smtClean="0"/>
              <a:t>直接运行可执行程序；</a:t>
            </a:r>
            <a:endParaRPr lang="en-US" altLang="zh-CN" dirty="0" smtClean="0"/>
          </a:p>
          <a:p>
            <a:pPr marL="857250" lvl="1" indent="-514350">
              <a:buFont typeface="+mj-ea"/>
              <a:buAutoNum type="circleNumDbPlain"/>
            </a:pPr>
            <a:endParaRPr lang="en-US" altLang="zh-CN" dirty="0" smtClean="0"/>
          </a:p>
          <a:p>
            <a:pPr marL="857250" lvl="1" indent="-514350">
              <a:buFont typeface="+mj-ea"/>
              <a:buAutoNum type="circleNumDbPlain"/>
            </a:pPr>
            <a:r>
              <a:rPr lang="zh-CN" altLang="en-US" dirty="0" smtClean="0"/>
              <a:t>调用</a:t>
            </a:r>
            <a:r>
              <a:rPr lang="en-US" altLang="zh-CN" dirty="0" err="1" smtClean="0"/>
              <a:t>sh</a:t>
            </a:r>
            <a:r>
              <a:rPr lang="en-US" altLang="zh-CN" dirty="0" smtClean="0"/>
              <a:t> / bash</a:t>
            </a:r>
            <a:r>
              <a:rPr lang="zh-CN" altLang="en-US" dirty="0"/>
              <a:t>解释器执行程序；</a:t>
            </a:r>
            <a:endParaRPr lang="en-US" altLang="zh-CN" dirty="0"/>
          </a:p>
          <a:p>
            <a:pPr marL="857250" lvl="1" indent="-514350">
              <a:buFont typeface="+mj-ea"/>
              <a:buAutoNum type="circleNumDbPlain"/>
            </a:pPr>
            <a:endParaRPr lang="en-US" altLang="zh-CN" dirty="0"/>
          </a:p>
          <a:p>
            <a:pPr marL="857250" lvl="1" indent="-514350">
              <a:buFont typeface="+mj-ea"/>
              <a:buAutoNum type="circleNumDbPlain"/>
            </a:pPr>
            <a:r>
              <a:rPr lang="zh-CN" altLang="en-US" dirty="0"/>
              <a:t>使用</a:t>
            </a:r>
            <a:r>
              <a:rPr lang="en-US" altLang="zh-CN" dirty="0"/>
              <a:t>source</a:t>
            </a:r>
            <a:r>
              <a:rPr lang="zh-CN" altLang="en-US" dirty="0"/>
              <a:t>命令执行程序；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71DA79-129D-497A-A6D8-8D7AFB59B4CE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896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 </a:t>
            </a:r>
            <a:r>
              <a:rPr lang="zh-CN" altLang="en-US" smtClean="0"/>
              <a:t>如何运行程序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25066" indent="-514350">
              <a:buFont typeface="+mj-ea"/>
              <a:buAutoNum type="circleNumDbPlain"/>
            </a:pPr>
            <a:r>
              <a:rPr lang="zh-CN" altLang="en-US" dirty="0"/>
              <a:t>直接运行可执行</a:t>
            </a:r>
            <a:r>
              <a:rPr lang="zh-CN" altLang="en-US" dirty="0" smtClean="0"/>
              <a:t>程序</a:t>
            </a:r>
            <a:endParaRPr lang="zh-CN" altLang="en-US" dirty="0"/>
          </a:p>
          <a:p>
            <a:pPr marL="857250" lvl="1" indent="-514350">
              <a:buFont typeface="+mj-lt"/>
              <a:buAutoNum type="arabicPeriod"/>
            </a:pPr>
            <a:r>
              <a:rPr lang="zh-CN" altLang="en-US" dirty="0" smtClean="0"/>
              <a:t>编辑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脚本程序，使用</a:t>
            </a:r>
            <a:r>
              <a:rPr lang="en-US" altLang="zh-CN" dirty="0" smtClean="0"/>
              <a:t>vim, 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gedit</a:t>
            </a:r>
            <a:r>
              <a:rPr lang="en-US" altLang="zh-CN" dirty="0" smtClean="0"/>
              <a:t> 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marL="857250" lvl="1" indent="-514350">
              <a:buFont typeface="+mj-lt"/>
              <a:buAutoNum type="arabicPeriod"/>
            </a:pPr>
            <a:r>
              <a:rPr lang="zh-CN" altLang="en-US" dirty="0" smtClean="0"/>
              <a:t>使用 </a:t>
            </a:r>
            <a:r>
              <a:rPr lang="en-US" altLang="zh-CN" dirty="0" err="1" smtClean="0"/>
              <a:t>chmod</a:t>
            </a:r>
            <a:r>
              <a:rPr lang="zh-CN" altLang="en-US" dirty="0" smtClean="0"/>
              <a:t>命令把程序赋予执行权限</a:t>
            </a:r>
            <a:endParaRPr lang="en-US" altLang="zh-CN" dirty="0" smtClean="0"/>
          </a:p>
          <a:p>
            <a:pPr marL="857250" lvl="1" indent="-514350">
              <a:buFont typeface="+mj-lt"/>
              <a:buAutoNum type="arabicPeriod"/>
            </a:pPr>
            <a:r>
              <a:rPr lang="zh-CN" altLang="en-US" dirty="0" smtClean="0"/>
              <a:t>执行程序，</a:t>
            </a:r>
            <a:r>
              <a:rPr lang="zh-CN" altLang="en-US" dirty="0"/>
              <a:t>须</a:t>
            </a:r>
            <a:r>
              <a:rPr lang="zh-CN" altLang="en-US" dirty="0" smtClean="0"/>
              <a:t>给出</a:t>
            </a:r>
            <a:r>
              <a:rPr lang="zh-CN" altLang="en-US" b="1" dirty="0" smtClean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路径</a:t>
            </a:r>
            <a:r>
              <a:rPr lang="zh-CN" altLang="en-US" dirty="0" smtClean="0"/>
              <a:t>和</a:t>
            </a:r>
            <a:r>
              <a:rPr lang="zh-CN" altLang="en-US" b="1" dirty="0" smtClean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程序名</a:t>
            </a:r>
            <a:endParaRPr lang="en-US" altLang="zh-CN" b="1" dirty="0">
              <a:ln w="0"/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71DA79-129D-497A-A6D8-8D7AFB59B4CE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645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 </a:t>
            </a:r>
            <a:r>
              <a:rPr lang="zh-CN" altLang="en-US" smtClean="0"/>
              <a:t>如何运行程序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编辑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脚本程序时，一般第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行是什么？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#! /bin/bash</a:t>
            </a:r>
          </a:p>
          <a:p>
            <a:pPr lvl="2"/>
            <a:r>
              <a:rPr lang="en-US" altLang="zh-CN" dirty="0" smtClean="0"/>
              <a:t>#! /bin/</a:t>
            </a:r>
            <a:r>
              <a:rPr lang="en-US" altLang="zh-CN" dirty="0" err="1" smtClean="0"/>
              <a:t>sh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什么含义？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这</a:t>
            </a:r>
            <a:r>
              <a:rPr lang="en-US" altLang="zh-CN" dirty="0" smtClean="0"/>
              <a:t>1</a:t>
            </a:r>
            <a:r>
              <a:rPr lang="zh-CN" altLang="en-US" dirty="0" smtClean="0"/>
              <a:t>行选择脚本程序的解释器。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本例使用的是 </a:t>
            </a:r>
            <a:r>
              <a:rPr lang="en-US" altLang="zh-CN" dirty="0" smtClean="0"/>
              <a:t>/bin/bash, 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/bin/</a:t>
            </a:r>
            <a:r>
              <a:rPr lang="en-US" altLang="zh-CN" dirty="0" err="1" smtClean="0"/>
              <a:t>sh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71DA79-129D-497A-A6D8-8D7AFB59B4CE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968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如何运行程序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 startAt="2"/>
            </a:pPr>
            <a:r>
              <a:rPr lang="zh-CN" altLang="en-US" dirty="0"/>
              <a:t>使用 </a:t>
            </a:r>
            <a:r>
              <a:rPr lang="en-US" altLang="zh-CN" dirty="0" err="1"/>
              <a:t>chmod</a:t>
            </a:r>
            <a:r>
              <a:rPr lang="zh-CN" altLang="en-US" dirty="0"/>
              <a:t>命令把程序赋予执行权限</a:t>
            </a:r>
          </a:p>
          <a:p>
            <a:pPr lvl="1"/>
            <a:r>
              <a:rPr lang="en-US" altLang="zh-CN" dirty="0"/>
              <a:t>[</a:t>
            </a:r>
            <a:r>
              <a:rPr lang="en-US" altLang="zh-CN" dirty="0" err="1"/>
              <a:t>oyct@RHEL</a:t>
            </a:r>
            <a:r>
              <a:rPr lang="en-US" altLang="zh-CN" dirty="0"/>
              <a:t> shell]$ ls -</a:t>
            </a:r>
            <a:r>
              <a:rPr lang="en-US" altLang="zh-CN" dirty="0" err="1"/>
              <a:t>lh</a:t>
            </a:r>
            <a:endParaRPr lang="en-US" altLang="zh-CN" dirty="0"/>
          </a:p>
          <a:p>
            <a:pPr lvl="1"/>
            <a:r>
              <a:rPr lang="en-US" altLang="zh-CN" dirty="0"/>
              <a:t>-</a:t>
            </a:r>
            <a:r>
              <a:rPr lang="en-US" altLang="zh-CN" dirty="0" err="1"/>
              <a:t>rw</a:t>
            </a:r>
            <a:r>
              <a:rPr lang="en-US" altLang="zh-CN" dirty="0"/>
              <a:t>-</a:t>
            </a:r>
            <a:r>
              <a:rPr lang="en-US" altLang="zh-CN" dirty="0" err="1"/>
              <a:t>rw</a:t>
            </a:r>
            <a:r>
              <a:rPr lang="en-US" altLang="zh-CN" dirty="0"/>
              <a:t>-r--. 1 </a:t>
            </a:r>
            <a:r>
              <a:rPr lang="en-US" altLang="zh-CN" dirty="0" err="1"/>
              <a:t>oyct</a:t>
            </a:r>
            <a:r>
              <a:rPr lang="en-US" altLang="zh-CN" dirty="0"/>
              <a:t> </a:t>
            </a:r>
            <a:r>
              <a:rPr lang="en-US" altLang="zh-CN" dirty="0" err="1"/>
              <a:t>oyct</a:t>
            </a:r>
            <a:r>
              <a:rPr lang="en-US" altLang="zh-CN" dirty="0"/>
              <a:t> 45 2</a:t>
            </a:r>
            <a:r>
              <a:rPr lang="zh-CN" altLang="en-US" dirty="0"/>
              <a:t>月  </a:t>
            </a:r>
            <a:r>
              <a:rPr lang="en-US" altLang="zh-CN" dirty="0"/>
              <a:t>23 08:45 echo.sh</a:t>
            </a:r>
          </a:p>
          <a:p>
            <a:pPr lvl="1"/>
            <a:r>
              <a:rPr lang="en-US" altLang="zh-CN" dirty="0"/>
              <a:t>[</a:t>
            </a:r>
            <a:r>
              <a:rPr lang="en-US" altLang="zh-CN" dirty="0" err="1"/>
              <a:t>oyct@RHEL</a:t>
            </a:r>
            <a:r>
              <a:rPr lang="en-US" altLang="zh-CN" dirty="0"/>
              <a:t> shell]$ </a:t>
            </a:r>
            <a:r>
              <a:rPr lang="en-US" altLang="zh-CN" b="1" dirty="0" err="1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chmod</a:t>
            </a:r>
            <a:r>
              <a:rPr lang="en-US" altLang="zh-CN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b="1" dirty="0" err="1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u+x</a:t>
            </a:r>
            <a:r>
              <a:rPr lang="en-US" altLang="zh-CN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echo.sh</a:t>
            </a:r>
          </a:p>
          <a:p>
            <a:pPr lvl="1"/>
            <a:r>
              <a:rPr lang="en-US" altLang="zh-CN" dirty="0" smtClean="0"/>
              <a:t>[</a:t>
            </a:r>
            <a:r>
              <a:rPr lang="en-US" altLang="zh-CN" dirty="0" err="1" smtClean="0"/>
              <a:t>oyct@RHEL</a:t>
            </a:r>
            <a:r>
              <a:rPr lang="en-US" altLang="zh-CN" dirty="0" smtClean="0"/>
              <a:t> shell]$ ls -l</a:t>
            </a:r>
          </a:p>
          <a:p>
            <a:pPr lvl="1"/>
            <a:r>
              <a:rPr lang="en-US" altLang="zh-CN" dirty="0" smtClean="0"/>
              <a:t>-</a:t>
            </a:r>
            <a:r>
              <a:rPr lang="en-US" altLang="zh-CN" dirty="0" err="1"/>
              <a:t>rw</a:t>
            </a:r>
            <a:r>
              <a:rPr lang="en-US" altLang="zh-CN" b="1" dirty="0" err="1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altLang="zh-CN" dirty="0" err="1"/>
              <a:t>rw</a:t>
            </a:r>
            <a:r>
              <a:rPr lang="en-US" altLang="zh-CN" dirty="0"/>
              <a:t>-r--. 1 </a:t>
            </a:r>
            <a:r>
              <a:rPr lang="en-US" altLang="zh-CN" dirty="0" err="1"/>
              <a:t>oyct</a:t>
            </a:r>
            <a:r>
              <a:rPr lang="en-US" altLang="zh-CN" dirty="0"/>
              <a:t> </a:t>
            </a:r>
            <a:r>
              <a:rPr lang="en-US" altLang="zh-CN" dirty="0" err="1"/>
              <a:t>oyct</a:t>
            </a:r>
            <a:r>
              <a:rPr lang="en-US" altLang="zh-CN" dirty="0"/>
              <a:t> 45 2</a:t>
            </a:r>
            <a:r>
              <a:rPr lang="zh-CN" altLang="en-US" dirty="0"/>
              <a:t>月  </a:t>
            </a:r>
            <a:r>
              <a:rPr lang="en-US" altLang="zh-CN" dirty="0"/>
              <a:t>23 08:45 echo.sh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660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如何运行程序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spcBef>
                <a:spcPts val="30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zh-CN" altLang="en-US" sz="2800" dirty="0"/>
              <a:t>执行程序</a:t>
            </a:r>
            <a:r>
              <a:rPr lang="zh-CN" altLang="en-US" sz="2800" dirty="0" smtClean="0"/>
              <a:t>，必须给</a:t>
            </a:r>
            <a:r>
              <a:rPr lang="zh-CN" altLang="en-US" sz="2800" dirty="0"/>
              <a:t>出路径和程序名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altLang="zh-CN" sz="2800" dirty="0"/>
              <a:t>[</a:t>
            </a:r>
            <a:r>
              <a:rPr lang="en-US" altLang="zh-CN" sz="2800" dirty="0" err="1"/>
              <a:t>oyct@RHEL</a:t>
            </a:r>
            <a:r>
              <a:rPr lang="en-US" altLang="zh-CN" sz="2800" dirty="0"/>
              <a:t> shell]$ </a:t>
            </a:r>
            <a:r>
              <a:rPr lang="en-US" altLang="zh-CN" sz="28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./</a:t>
            </a:r>
            <a:r>
              <a:rPr lang="en-US" altLang="zh-CN" sz="2800" dirty="0"/>
              <a:t>echo.sh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altLang="zh-CN" sz="2800" dirty="0"/>
              <a:t>Hello! I am </a:t>
            </a:r>
            <a:r>
              <a:rPr lang="en-US" altLang="zh-CN" sz="2800" dirty="0" err="1"/>
              <a:t>Oyct</a:t>
            </a:r>
            <a:r>
              <a:rPr lang="en-US" altLang="zh-CN" sz="2800" dirty="0"/>
              <a:t>!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altLang="zh-CN" sz="2800" dirty="0" smtClean="0"/>
              <a:t>[</a:t>
            </a:r>
            <a:r>
              <a:rPr lang="en-US" altLang="zh-CN" sz="2800" dirty="0" err="1"/>
              <a:t>oyct@RHEL</a:t>
            </a:r>
            <a:r>
              <a:rPr lang="en-US" altLang="zh-CN" sz="2800" dirty="0"/>
              <a:t> shell]$ cd ..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altLang="zh-CN" sz="2800" dirty="0"/>
              <a:t>[</a:t>
            </a:r>
            <a:r>
              <a:rPr lang="en-US" altLang="zh-CN" sz="2800" dirty="0" err="1"/>
              <a:t>oyct@RHEL</a:t>
            </a:r>
            <a:r>
              <a:rPr lang="en-US" altLang="zh-CN" sz="2800" dirty="0"/>
              <a:t> ~]$ shell/echo.sh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altLang="zh-CN" sz="2800" dirty="0"/>
              <a:t>Hello! I am </a:t>
            </a:r>
            <a:r>
              <a:rPr lang="en-US" altLang="zh-CN" sz="2800" dirty="0" err="1"/>
              <a:t>Oyct</a:t>
            </a:r>
            <a:r>
              <a:rPr lang="en-US" altLang="zh-CN" sz="2800" dirty="0"/>
              <a:t>!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altLang="zh-CN" sz="2800" dirty="0" smtClean="0"/>
              <a:t>[</a:t>
            </a:r>
            <a:r>
              <a:rPr lang="en-US" altLang="zh-CN" sz="2800" dirty="0" err="1"/>
              <a:t>oyct@RHEL</a:t>
            </a:r>
            <a:r>
              <a:rPr lang="en-US" altLang="zh-CN" sz="2800" dirty="0"/>
              <a:t> ~]$ cd /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altLang="zh-CN" sz="2800" dirty="0"/>
              <a:t>[</a:t>
            </a:r>
            <a:r>
              <a:rPr lang="en-US" altLang="zh-CN" sz="2800" dirty="0" err="1"/>
              <a:t>oyct@RHEL</a:t>
            </a:r>
            <a:r>
              <a:rPr lang="en-US" altLang="zh-CN" sz="2800" dirty="0"/>
              <a:t> /]$ home/oyct/shell/echo.sh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altLang="zh-CN" sz="2800" dirty="0"/>
              <a:t>Hello! I am </a:t>
            </a:r>
            <a:r>
              <a:rPr lang="en-US" altLang="zh-CN" sz="2800" dirty="0" err="1"/>
              <a:t>Oyct</a:t>
            </a:r>
            <a:r>
              <a:rPr lang="en-US" altLang="zh-CN" sz="2800" dirty="0"/>
              <a:t>!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altLang="zh-CN" sz="2800" dirty="0" smtClean="0"/>
              <a:t>[</a:t>
            </a:r>
            <a:r>
              <a:rPr lang="en-US" altLang="zh-CN" sz="2800" dirty="0" err="1"/>
              <a:t>oyct@RHEL</a:t>
            </a:r>
            <a:r>
              <a:rPr lang="en-US" altLang="zh-CN" sz="2800" dirty="0"/>
              <a:t> /]$ cd 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altLang="zh-CN" sz="2800" dirty="0"/>
              <a:t>[</a:t>
            </a:r>
            <a:r>
              <a:rPr lang="en-US" altLang="zh-CN" sz="2800" dirty="0" err="1"/>
              <a:t>oyct@RHEL</a:t>
            </a:r>
            <a:r>
              <a:rPr lang="en-US" altLang="zh-CN" sz="2800" dirty="0"/>
              <a:t> ~]$ /home/oyct/shell/echo.sh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altLang="zh-CN" sz="2800" dirty="0"/>
              <a:t>Hello! I am </a:t>
            </a:r>
            <a:r>
              <a:rPr lang="en-US" altLang="zh-CN" sz="2800" dirty="0" err="1"/>
              <a:t>Oyct</a:t>
            </a:r>
            <a:r>
              <a:rPr lang="en-US" altLang="zh-CN" sz="2800" dirty="0" smtClean="0"/>
              <a:t>!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5" name="线形标注 1 4"/>
          <p:cNvSpPr/>
          <p:nvPr/>
        </p:nvSpPr>
        <p:spPr>
          <a:xfrm>
            <a:off x="5486400" y="2743200"/>
            <a:ext cx="3352800" cy="1285874"/>
          </a:xfrm>
          <a:prstGeom prst="borderCallout1">
            <a:avLst>
              <a:gd name="adj1" fmla="val -8186"/>
              <a:gd name="adj2" fmla="val 9022"/>
              <a:gd name="adj3" fmla="val -79910"/>
              <a:gd name="adj4" fmla="val -31722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b="1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即使可执行程序在当前目录下，也必须给出当前目录</a:t>
            </a:r>
          </a:p>
        </p:txBody>
      </p:sp>
    </p:spTree>
    <p:extLst>
      <p:ext uri="{BB962C8B-B14F-4D97-AF65-F5344CB8AC3E}">
        <p14:creationId xmlns:p14="http://schemas.microsoft.com/office/powerpoint/2010/main" val="323401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1_江西理工大学计算机教研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主题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C00000"/>
            </a:solidFill>
          </a:defRPr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  <a:lnDef>
      <a:spPr>
        <a:ln w="19050">
          <a:solidFill>
            <a:srgbClr val="C0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第7-1讲 一维数组" id="{BFC73218-EFAF-4BE6-ABD6-098710524646}" vid="{2F23E583-9D58-4F04-B9FC-A5D9A17E828C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第7-1讲 一维数组</Template>
  <TotalTime>9584</TotalTime>
  <Words>1051</Words>
  <Application>Microsoft Office PowerPoint</Application>
  <PresentationFormat>全屏显示(4:3)</PresentationFormat>
  <Paragraphs>150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华文新魏</vt:lpstr>
      <vt:lpstr>华文中宋</vt:lpstr>
      <vt:lpstr>宋体</vt:lpstr>
      <vt:lpstr>微软雅黑</vt:lpstr>
      <vt:lpstr>Arial</vt:lpstr>
      <vt:lpstr>Calibri</vt:lpstr>
      <vt:lpstr>Times New Roman</vt:lpstr>
      <vt:lpstr>Wide Latin</vt:lpstr>
      <vt:lpstr>Wingdings</vt:lpstr>
      <vt:lpstr>1_江西理工大学计算机教研室</vt:lpstr>
      <vt:lpstr>第03章 Shell编程基础</vt:lpstr>
      <vt:lpstr>使用文本编辑工具vim</vt:lpstr>
      <vt:lpstr>1. 第一道菜</vt:lpstr>
      <vt:lpstr>1. 第一道菜</vt:lpstr>
      <vt:lpstr>2. 如何运行程序</vt:lpstr>
      <vt:lpstr>2. 如何运行程序</vt:lpstr>
      <vt:lpstr>2. 如何运行程序</vt:lpstr>
      <vt:lpstr>2. 如何运行程序</vt:lpstr>
      <vt:lpstr>2. 如何运行程序</vt:lpstr>
      <vt:lpstr>2. 如何运行程序</vt:lpstr>
      <vt:lpstr>2. 如何运行程序</vt:lpstr>
      <vt:lpstr>2. 如何运行程序</vt:lpstr>
      <vt:lpstr>2. 如何运行程序</vt:lpstr>
      <vt:lpstr>2. 如何运行程序</vt:lpstr>
      <vt:lpstr>3 Shell的命令种类</vt:lpstr>
      <vt:lpstr>3.  作业</vt:lpstr>
      <vt:lpstr>3.  作业</vt:lpstr>
      <vt:lpstr>3.  作业</vt:lpstr>
    </vt:vector>
  </TitlesOfParts>
  <Company>AUT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Linux</dc:title>
  <dc:creator>Bahador</dc:creator>
  <cp:lastModifiedBy>欧阳城添</cp:lastModifiedBy>
  <cp:revision>538</cp:revision>
  <dcterms:created xsi:type="dcterms:W3CDTF">2008-10-02T10:07:13Z</dcterms:created>
  <dcterms:modified xsi:type="dcterms:W3CDTF">2018-03-16T06:13:15Z</dcterms:modified>
</cp:coreProperties>
</file>