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479" r:id="rId3"/>
    <p:sldId id="467" r:id="rId4"/>
    <p:sldId id="468" r:id="rId5"/>
    <p:sldId id="469" r:id="rId6"/>
    <p:sldId id="470" r:id="rId7"/>
    <p:sldId id="471" r:id="rId8"/>
    <p:sldId id="472" r:id="rId9"/>
    <p:sldId id="480" r:id="rId10"/>
    <p:sldId id="481" r:id="rId11"/>
    <p:sldId id="482" r:id="rId12"/>
    <p:sldId id="485" r:id="rId13"/>
    <p:sldId id="483" r:id="rId14"/>
    <p:sldId id="484" r:id="rId15"/>
    <p:sldId id="486" r:id="rId16"/>
    <p:sldId id="475" r:id="rId17"/>
    <p:sldId id="48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99"/>
    <a:srgbClr val="008000"/>
    <a:srgbClr val="003300"/>
    <a:srgbClr val="000066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03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编程基础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302</a:t>
            </a:r>
            <a:r>
              <a:rPr lang="zh-CN" altLang="en-US" dirty="0"/>
              <a:t>讲 </a:t>
            </a:r>
            <a:r>
              <a:rPr lang="en-US" altLang="zh-CN" dirty="0"/>
              <a:t>Linux Shell</a:t>
            </a:r>
            <a:r>
              <a:rPr lang="zh-CN" altLang="en-US" dirty="0"/>
              <a:t>的变量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环境变量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设置当前进程的 环境</a:t>
            </a:r>
            <a:r>
              <a:rPr lang="zh-CN" altLang="en-US" dirty="0" smtClean="0"/>
              <a:t>变量实例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s-ES" altLang="zh-CN" sz="2800" spc="-150" dirty="0"/>
              <a:t>[oyct@RHEL ~]$ export PATH=$PATH:/home/oyct/code</a:t>
            </a:r>
          </a:p>
          <a:p>
            <a:r>
              <a:rPr lang="es-ES" altLang="zh-CN" sz="2800" dirty="0"/>
              <a:t>[oyct@RHEL ~]$ echo $PATH</a:t>
            </a:r>
          </a:p>
          <a:p>
            <a:r>
              <a:rPr lang="es-ES" altLang="zh-CN" sz="2800" dirty="0"/>
              <a:t>/usr/lib64/qt-3.3/bin</a:t>
            </a:r>
            <a:r>
              <a:rPr lang="es-ES" altLang="zh-CN" sz="2800" dirty="0" smtClean="0"/>
              <a:t>: /</a:t>
            </a:r>
            <a:r>
              <a:rPr lang="es-ES" altLang="zh-CN" sz="2800" dirty="0"/>
              <a:t>usr/local/bin</a:t>
            </a:r>
            <a:r>
              <a:rPr lang="es-ES" altLang="zh-CN" sz="2800" dirty="0" smtClean="0"/>
              <a:t>: /</a:t>
            </a:r>
            <a:r>
              <a:rPr lang="es-ES" altLang="zh-CN" sz="2800" dirty="0"/>
              <a:t>usr/local/sbin</a:t>
            </a:r>
            <a:r>
              <a:rPr lang="es-ES" altLang="zh-CN" sz="2800" dirty="0" smtClean="0"/>
              <a:t>: /</a:t>
            </a:r>
            <a:r>
              <a:rPr lang="es-ES" altLang="zh-CN" sz="2800" dirty="0"/>
              <a:t>usr/bin</a:t>
            </a:r>
            <a:r>
              <a:rPr lang="es-ES" altLang="zh-CN" sz="2800" dirty="0" smtClean="0"/>
              <a:t>: /</a:t>
            </a:r>
            <a:r>
              <a:rPr lang="es-ES" altLang="zh-CN" sz="2800" dirty="0"/>
              <a:t>usr/sbin:/bin</a:t>
            </a:r>
            <a:r>
              <a:rPr lang="es-ES" altLang="zh-CN" sz="2800" dirty="0" smtClean="0"/>
              <a:t>: /</a:t>
            </a:r>
            <a:r>
              <a:rPr lang="es-ES" altLang="zh-CN" sz="2800" dirty="0"/>
              <a:t>sbin</a:t>
            </a:r>
            <a:r>
              <a:rPr lang="es-ES" altLang="zh-CN" sz="2800" dirty="0" smtClean="0"/>
              <a:t>: /</a:t>
            </a:r>
            <a:r>
              <a:rPr lang="es-ES" altLang="zh-CN" sz="2800" dirty="0"/>
              <a:t>home/oyct/.local/bin</a:t>
            </a:r>
            <a:r>
              <a:rPr lang="es-ES" altLang="zh-CN" sz="2800" dirty="0" smtClean="0"/>
              <a:t>: /</a:t>
            </a:r>
            <a:r>
              <a:rPr lang="es-ES" altLang="zh-CN" sz="2800" dirty="0"/>
              <a:t>home/oyct/bin</a:t>
            </a:r>
            <a:r>
              <a:rPr lang="es-ES" altLang="zh-CN" sz="2800" dirty="0" smtClean="0"/>
              <a:t>: /</a:t>
            </a:r>
            <a:r>
              <a:rPr lang="es-ES" altLang="zh-CN" sz="2800" dirty="0"/>
              <a:t>home/oyct/code</a:t>
            </a:r>
          </a:p>
          <a:p>
            <a:r>
              <a:rPr lang="es-ES" altLang="zh-CN" sz="2800" dirty="0"/>
              <a:t>[oyct@RHEL ~]$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125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环境变量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环境配置文件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78427"/>
              </p:ext>
            </p:extLst>
          </p:nvPr>
        </p:nvGraphicFramePr>
        <p:xfrm>
          <a:off x="601702" y="1702220"/>
          <a:ext cx="7799308" cy="463787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91465">
                  <a:extLst>
                    <a:ext uri="{9D8B030D-6E8A-4147-A177-3AD203B41FA5}">
                      <a16:colId xmlns:a16="http://schemas.microsoft.com/office/drawing/2014/main" val="2898310816"/>
                    </a:ext>
                  </a:extLst>
                </a:gridCol>
                <a:gridCol w="5707843">
                  <a:extLst>
                    <a:ext uri="{9D8B030D-6E8A-4147-A177-3AD203B41FA5}">
                      <a16:colId xmlns:a16="http://schemas.microsoft.com/office/drawing/2014/main" val="3820624597"/>
                    </a:ext>
                  </a:extLst>
                </a:gridCol>
              </a:tblGrid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配置文件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903220583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lang="en-US" altLang="zh-CN" sz="3000" b="1" kern="1200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etc</a:t>
                      </a:r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/profile 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设定的环境变量，运行的命令或脚本，针对所有用户有效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551986187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lang="en-US" sz="3000" b="1" kern="1200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etc</a:t>
                      </a:r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/.</a:t>
                      </a:r>
                      <a:r>
                        <a:rPr lang="en-US" sz="3000" b="1" kern="1200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bashrc</a:t>
                      </a:r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设定的本地变量，定义的别名，针对所有启动的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程序的用户有效</a:t>
                      </a: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259790244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~/.</a:t>
                      </a:r>
                      <a:r>
                        <a:rPr lang="en-US" altLang="zh-CN" sz="3000" b="1" kern="1200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bash_profile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设定的环境变量，运行的命令或脚本，针对当前登录用户有效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884591444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~</a:t>
                      </a:r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/.</a:t>
                      </a:r>
                      <a:r>
                        <a:rPr lang="en-US" sz="3000" b="1" kern="1200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bashrc</a:t>
                      </a:r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设定的本地变量，定义的别名，针对当前启动的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程序的用户有效</a:t>
                      </a: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40188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  <a:r>
              <a:rPr lang="zh-CN" altLang="en-US" dirty="0" smtClean="0"/>
              <a:t>配置</a:t>
            </a:r>
            <a:r>
              <a:rPr lang="zh-CN" altLang="en-US" dirty="0"/>
              <a:t>实例</a:t>
            </a:r>
          </a:p>
          <a:p>
            <a:pPr lvl="1"/>
            <a:r>
              <a:rPr lang="en-US" altLang="zh-CN" dirty="0" err="1"/>
              <a:t>gedit</a:t>
            </a:r>
            <a:r>
              <a:rPr lang="en-US" altLang="zh-CN" dirty="0"/>
              <a:t> ~/.</a:t>
            </a:r>
            <a:r>
              <a:rPr lang="en-US" altLang="zh-CN" dirty="0" err="1" smtClean="0"/>
              <a:t>bashrc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在文件尾添加</a:t>
            </a:r>
            <a:r>
              <a:rPr lang="en-US" altLang="zh-CN" dirty="0" smtClean="0"/>
              <a:t>: export </a:t>
            </a:r>
            <a:r>
              <a:rPr lang="en-US" altLang="zh-CN" dirty="0"/>
              <a:t>PATH=$PATH</a:t>
            </a:r>
            <a:r>
              <a:rPr lang="en-US" altLang="zh-CN" dirty="0" smtClean="0"/>
              <a:t>: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8" y="2864752"/>
            <a:ext cx="6480000" cy="207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env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重建的环境中运行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en-US" altLang="zh-CN" dirty="0"/>
              <a:t>set the environment for command </a:t>
            </a:r>
            <a:r>
              <a:rPr lang="en-US" altLang="zh-CN" dirty="0" smtClean="0"/>
              <a:t>invocation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err="1"/>
              <a:t>env</a:t>
            </a:r>
            <a:r>
              <a:rPr lang="en-US" altLang="zh-CN" dirty="0"/>
              <a:t> [OPTION]... [-] [NAME=VALUE]... [COMMAND [ARG]...]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30307"/>
              </p:ext>
            </p:extLst>
          </p:nvPr>
        </p:nvGraphicFramePr>
        <p:xfrm>
          <a:off x="762000" y="3715183"/>
          <a:ext cx="7500938" cy="269737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898310816"/>
                    </a:ext>
                  </a:extLst>
                </a:gridCol>
                <a:gridCol w="4681538">
                  <a:extLst>
                    <a:ext uri="{9D8B030D-6E8A-4147-A177-3AD203B41FA5}">
                      <a16:colId xmlns:a16="http://schemas.microsoft.com/office/drawing/2014/main" val="3820624597"/>
                    </a:ext>
                  </a:extLst>
                </a:gridCol>
              </a:tblGrid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 anchor="ctr"/>
                </a:tc>
                <a:extLst>
                  <a:ext uri="{0D108BD9-81ED-4DB2-BD59-A6C34878D82A}">
                    <a16:rowId xmlns:a16="http://schemas.microsoft.com/office/drawing/2014/main" val="2903220583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3000" b="1" kern="1200" dirty="0" err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--ignore-environment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不带环境变量启动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 anchor="ctr"/>
                </a:tc>
                <a:extLst>
                  <a:ext uri="{0D108BD9-81ED-4DB2-BD59-A6C34878D82A}">
                    <a16:rowId xmlns:a16="http://schemas.microsoft.com/office/drawing/2014/main" val="551986187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-u, --unset=NAME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从环境变量中删除一个变量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 anchor="ctr"/>
                </a:tc>
                <a:extLst>
                  <a:ext uri="{0D108BD9-81ED-4DB2-BD59-A6C34878D82A}">
                    <a16:rowId xmlns:a16="http://schemas.microsoft.com/office/drawing/2014/main" val="225979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8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unset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/>
              <a:t>删除</a:t>
            </a:r>
            <a:r>
              <a:rPr lang="en-US" altLang="zh-CN" dirty="0" smtClean="0"/>
              <a:t>shell </a:t>
            </a:r>
            <a:r>
              <a:rPr lang="zh-CN" altLang="en-US" dirty="0"/>
              <a:t>变量和函数的值和属性。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unset </a:t>
            </a:r>
            <a:r>
              <a:rPr lang="en-US" altLang="zh-CN" dirty="0"/>
              <a:t>[-f] [-v] [</a:t>
            </a:r>
            <a:r>
              <a:rPr lang="zh-CN" altLang="en-US" dirty="0"/>
              <a:t>名称 </a:t>
            </a:r>
            <a:r>
              <a:rPr lang="en-US" altLang="zh-CN" dirty="0"/>
              <a:t>...]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85384"/>
              </p:ext>
            </p:extLst>
          </p:nvPr>
        </p:nvGraphicFramePr>
        <p:xfrm>
          <a:off x="1066800" y="2919090"/>
          <a:ext cx="5715000" cy="21049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48114">
                  <a:extLst>
                    <a:ext uri="{9D8B030D-6E8A-4147-A177-3AD203B41FA5}">
                      <a16:colId xmlns:a16="http://schemas.microsoft.com/office/drawing/2014/main" val="2898310816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3820624597"/>
                    </a:ext>
                  </a:extLst>
                </a:gridCol>
              </a:tblGrid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 anchor="ctr"/>
                </a:tc>
                <a:extLst>
                  <a:ext uri="{0D108BD9-81ED-4DB2-BD59-A6C34878D82A}">
                    <a16:rowId xmlns:a16="http://schemas.microsoft.com/office/drawing/2014/main" val="2903220583"/>
                  </a:ext>
                </a:extLst>
              </a:tr>
              <a:tr h="92650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-f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删除指定的函数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 anchor="ctr"/>
                </a:tc>
                <a:extLst>
                  <a:ext uri="{0D108BD9-81ED-4DB2-BD59-A6C34878D82A}">
                    <a16:rowId xmlns:a16="http://schemas.microsoft.com/office/drawing/2014/main" val="551986187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-v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删除指定的变量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 anchor="ctr"/>
                </a:tc>
                <a:extLst>
                  <a:ext uri="{0D108BD9-81ED-4DB2-BD59-A6C34878D82A}">
                    <a16:rowId xmlns:a16="http://schemas.microsoft.com/office/drawing/2014/main" val="225979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en-US" altLang="zh-CN" dirty="0"/>
              <a:t>shell</a:t>
            </a:r>
            <a:r>
              <a:rPr lang="zh-CN" altLang="en-US" dirty="0"/>
              <a:t>中一些常用的环境变量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135967"/>
              </p:ext>
            </p:extLst>
          </p:nvPr>
        </p:nvGraphicFramePr>
        <p:xfrm>
          <a:off x="429491" y="1435418"/>
          <a:ext cx="8257309" cy="4693920"/>
        </p:xfrm>
        <a:graphic>
          <a:graphicData uri="http://schemas.openxmlformats.org/drawingml/2006/table">
            <a:tbl>
              <a:tblPr firstRow="1" firstCol="1" bandRow="1"/>
              <a:tblGrid>
                <a:gridCol w="2521099">
                  <a:extLst>
                    <a:ext uri="{9D8B030D-6E8A-4147-A177-3AD203B41FA5}">
                      <a16:colId xmlns:a16="http://schemas.microsoft.com/office/drawing/2014/main" val="3802748331"/>
                    </a:ext>
                  </a:extLst>
                </a:gridCol>
                <a:gridCol w="5736210">
                  <a:extLst>
                    <a:ext uri="{9D8B030D-6E8A-4147-A177-3AD203B41FA5}">
                      <a16:colId xmlns:a16="http://schemas.microsoft.com/office/drawing/2014/main" val="3523520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变量名称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11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HOME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用户主目录</a:t>
                      </a:r>
                      <a:endParaRPr lang="zh-CN" altLang="en-US" sz="2800" kern="100" dirty="0">
                        <a:effectLst/>
                        <a:latin typeface="Calibri" panose="020F0502020204030204" pitchFamily="34" charset="0"/>
                        <a:ea typeface="Adobe 仿宋 Std R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84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SHELL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当前的</a:t>
                      </a:r>
                      <a:r>
                        <a:rPr lang="en-US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是哪个程序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5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HISTSIZE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历史命令记录条数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1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MAIL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邮件信箱文件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0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LANG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语系数据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262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RANDOM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随机数字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5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PS1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bash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提示符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18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HISTFILESIZE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history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命令存储数量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61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PATH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在路径中的目录查找执行文件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4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EDITOR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默认文本编辑器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4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3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Linux shell</a:t>
            </a:r>
            <a:r>
              <a:rPr lang="zh-CN" altLang="en-US" dirty="0" smtClean="0"/>
              <a:t>是解释型语言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编译型语言与解释型语言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dirty="0" smtClean="0"/>
              <a:t>Linux shell </a:t>
            </a:r>
            <a:r>
              <a:rPr lang="zh-CN" altLang="en-US" dirty="0" smtClean="0"/>
              <a:t>编程的优势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6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作业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测试例</a:t>
            </a:r>
            <a:r>
              <a:rPr lang="en-US" altLang="zh-CN" dirty="0" smtClean="0"/>
              <a:t>1.6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在命令行下，依次执行如下命令，写出执行的效果，观察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变量与环境变量的不同：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SOME1=1001</a:t>
            </a:r>
          </a:p>
          <a:p>
            <a:pPr lvl="1"/>
            <a:r>
              <a:rPr lang="en-US" altLang="zh-CN" dirty="0" smtClean="0"/>
              <a:t>SOME2=1002</a:t>
            </a:r>
          </a:p>
          <a:p>
            <a:pPr lvl="1"/>
            <a:r>
              <a:rPr lang="en-US" altLang="zh-CN" dirty="0" smtClean="0"/>
              <a:t>export SOME2</a:t>
            </a:r>
          </a:p>
          <a:p>
            <a:pPr lvl="1"/>
            <a:r>
              <a:rPr lang="en-US" altLang="zh-CN" dirty="0" smtClean="0"/>
              <a:t>echo  $SOME1</a:t>
            </a:r>
          </a:p>
          <a:p>
            <a:pPr lvl="1"/>
            <a:r>
              <a:rPr lang="en-US" altLang="zh-CN" dirty="0" smtClean="0"/>
              <a:t>echo  $SOME2</a:t>
            </a:r>
          </a:p>
          <a:p>
            <a:pPr lvl="1"/>
            <a:r>
              <a:rPr lang="en-US" altLang="zh-CN" dirty="0" err="1" smtClean="0"/>
              <a:t>csh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 $SOME1</a:t>
            </a:r>
          </a:p>
          <a:p>
            <a:pPr lvl="1"/>
            <a:r>
              <a:rPr lang="en-US" altLang="zh-CN" dirty="0" smtClean="0"/>
              <a:t>echo  $SOME2</a:t>
            </a:r>
          </a:p>
          <a:p>
            <a:pPr lvl="1"/>
            <a:r>
              <a:rPr lang="en-US" altLang="zh-CN" dirty="0" smtClean="0"/>
              <a:t>exit</a:t>
            </a:r>
          </a:p>
          <a:p>
            <a:pPr lvl="1"/>
            <a:r>
              <a:rPr lang="en-US" altLang="zh-CN" dirty="0" smtClean="0"/>
              <a:t>echo  $SOME1</a:t>
            </a:r>
          </a:p>
          <a:p>
            <a:pPr lvl="1"/>
            <a:r>
              <a:rPr lang="en-US" altLang="zh-CN" dirty="0" smtClean="0"/>
              <a:t>echo  $SOME2</a:t>
            </a:r>
          </a:p>
          <a:p>
            <a:pPr lvl="1"/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4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/>
              <a:t>是</a:t>
            </a:r>
            <a:r>
              <a:rPr lang="en-US" altLang="zh-CN" dirty="0"/>
              <a:t>shell</a:t>
            </a:r>
            <a:r>
              <a:rPr lang="zh-CN" altLang="en-US" dirty="0"/>
              <a:t>脚本中必不可少的组成部分，在脚本中使用变量不需要提前声明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一个变量都是字符串，所以在变量赋值时候不管有没有使用引号都是以字符串的形式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变量</a:t>
            </a:r>
            <a:r>
              <a:rPr lang="zh-CN" altLang="en-US" dirty="0"/>
              <a:t>只需要在变量前加上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 使用变量的过程称为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变量替换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8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变量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 smtClean="0"/>
              <a:t>变量实例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a=1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b=3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echo </a:t>
            </a:r>
            <a:r>
              <a:rPr lang="en-US" altLang="zh-CN" sz="2800" dirty="0" err="1"/>
              <a:t>a+b</a:t>
            </a:r>
            <a:endParaRPr lang="en-US" altLang="zh-CN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a+b</a:t>
            </a:r>
            <a:endParaRPr lang="en-US" altLang="zh-CN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echo $a+$b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1+3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echo $($a+$b)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bash: 1+3: </a:t>
            </a:r>
            <a:r>
              <a:rPr lang="zh-CN" altLang="en-US" sz="2800" dirty="0"/>
              <a:t>未找到命令</a:t>
            </a:r>
            <a:r>
              <a:rPr lang="en-US" altLang="zh-CN" sz="2800" dirty="0"/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echo $(($a+$b))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~]$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80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变量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变量、双引号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"</a:t>
            </a:r>
            <a:r>
              <a:rPr lang="en-US" altLang="zh-CN" dirty="0"/>
              <a:t> </a:t>
            </a:r>
            <a:r>
              <a:rPr lang="zh-CN" altLang="en-US" dirty="0" smtClean="0"/>
              <a:t>、单引号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'</a:t>
            </a:r>
          </a:p>
          <a:p>
            <a:pPr lvl="1"/>
            <a:r>
              <a:rPr lang="zh-CN" altLang="en-US" dirty="0" smtClean="0"/>
              <a:t>双引号</a:t>
            </a:r>
            <a:r>
              <a:rPr lang="zh-CN" altLang="en-US" dirty="0"/>
              <a:t>界定</a:t>
            </a:r>
            <a:r>
              <a:rPr lang="zh-CN" altLang="en-US" dirty="0" smtClean="0"/>
              <a:t>的字符串中的变量会被替换、单引号不会</a:t>
            </a:r>
            <a:endParaRPr lang="en-US" altLang="zh-CN" dirty="0" smtClean="0"/>
          </a:p>
          <a:p>
            <a:pPr lvl="2"/>
            <a:r>
              <a:rPr lang="es-ES" altLang="zh-CN" dirty="0"/>
              <a:t>[oyct@RHEL ~]$ var=123</a:t>
            </a:r>
          </a:p>
          <a:p>
            <a:pPr lvl="2"/>
            <a:r>
              <a:rPr lang="es-ES" altLang="zh-CN" dirty="0"/>
              <a:t>[oyct@RHEL ~]$ echo 'var=$var'</a:t>
            </a:r>
          </a:p>
          <a:p>
            <a:pPr lvl="2"/>
            <a:r>
              <a:rPr lang="es-ES" altLang="zh-CN" dirty="0"/>
              <a:t>var=$var</a:t>
            </a:r>
          </a:p>
          <a:p>
            <a:pPr lvl="2"/>
            <a:r>
              <a:rPr lang="es-ES" altLang="zh-CN" dirty="0"/>
              <a:t>[oyct@RHEL ~]$ echo "var=$var"</a:t>
            </a:r>
          </a:p>
          <a:p>
            <a:pPr lvl="2"/>
            <a:r>
              <a:rPr lang="es-ES" altLang="zh-CN" dirty="0"/>
              <a:t>var=123</a:t>
            </a:r>
          </a:p>
          <a:p>
            <a:pPr lvl="2"/>
            <a:r>
              <a:rPr lang="es-ES" altLang="zh-CN" dirty="0"/>
              <a:t>[oyct@RHEL ~]$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09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变量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局部变量和全局变量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声明的变量是局部变量，其余为全局变量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环境变量是全局变量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87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ex1.6.sh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测试变量作用域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</a:t>
            </a:r>
            <a:r>
              <a:rPr lang="zh-CN" altLang="en-US" sz="2800" dirty="0" smtClean="0"/>
              <a:t>！ </a:t>
            </a:r>
            <a:r>
              <a:rPr lang="en-US" altLang="zh-CN" sz="2800" dirty="0" smtClean="0"/>
              <a:t>/bin/</a:t>
            </a:r>
            <a:r>
              <a:rPr lang="en-US" altLang="zh-CN" sz="2800" dirty="0" err="1" smtClean="0"/>
              <a:t>sh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=123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func1()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=321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echo $</a:t>
            </a:r>
            <a:r>
              <a:rPr lang="en-US" altLang="zh-CN" sz="2800" dirty="0" err="1" smtClean="0"/>
              <a:t>num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}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func2 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local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=456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echo $</a:t>
            </a:r>
            <a:r>
              <a:rPr lang="en-US" altLang="zh-CN" sz="2800" dirty="0" err="1" smtClean="0"/>
              <a:t>num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}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$</a:t>
            </a:r>
            <a:r>
              <a:rPr lang="en-US" altLang="zh-CN" sz="2800" dirty="0" err="1" smtClean="0"/>
              <a:t>num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func1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$</a:t>
            </a:r>
            <a:r>
              <a:rPr lang="en-US" altLang="zh-CN" sz="2800" dirty="0" err="1" smtClean="0"/>
              <a:t>num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func2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$</a:t>
            </a:r>
            <a:r>
              <a:rPr lang="en-US" altLang="zh-CN" sz="2800" dirty="0" err="1" smtClean="0"/>
              <a:t>num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276600"/>
            <a:ext cx="5400000" cy="2339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8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输出变量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code]$ </a:t>
            </a:r>
            <a:r>
              <a:rPr lang="en-US" altLang="zh-CN" dirty="0">
                <a:solidFill>
                  <a:srgbClr val="FF0000"/>
                </a:solidFill>
              </a:rPr>
              <a:t>echo $PATH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/lib64/qt-3.3/bin:/</a:t>
            </a:r>
            <a:r>
              <a:rPr lang="en-US" altLang="zh-CN" dirty="0" err="1"/>
              <a:t>usr</a:t>
            </a:r>
            <a:r>
              <a:rPr lang="en-US" altLang="zh-CN" dirty="0"/>
              <a:t>/local/bin:/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sbin</a:t>
            </a:r>
            <a:r>
              <a:rPr lang="en-US" altLang="zh-CN" dirty="0"/>
              <a:t>:/</a:t>
            </a:r>
            <a:r>
              <a:rPr lang="en-US" altLang="zh-CN" dirty="0" err="1"/>
              <a:t>usr</a:t>
            </a:r>
            <a:r>
              <a:rPr lang="en-US" altLang="zh-CN" dirty="0"/>
              <a:t>/bin:/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:/bin:/</a:t>
            </a:r>
            <a:r>
              <a:rPr lang="en-US" altLang="zh-CN" dirty="0" err="1"/>
              <a:t>sbin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code]$ </a:t>
            </a:r>
            <a:r>
              <a:rPr lang="en-US" altLang="zh-CN" dirty="0">
                <a:solidFill>
                  <a:srgbClr val="FF0000"/>
                </a:solidFill>
              </a:rPr>
              <a:t>echo -e "\</a:t>
            </a:r>
            <a:r>
              <a:rPr lang="en-US" altLang="zh-CN" dirty="0" err="1">
                <a:solidFill>
                  <a:srgbClr val="FF0000"/>
                </a:solidFill>
              </a:rPr>
              <a:t>tabc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baaa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abaaa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code]$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6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/>
              <a:t>是一个多用户的操作系统。每个用户登录系统后，都会有一个专用的运行环境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</a:t>
            </a:r>
            <a:r>
              <a:rPr lang="zh-CN" altLang="en-US" dirty="0"/>
              <a:t>环境实际上就是一组环境变量的定义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r>
              <a:rPr lang="zh-CN" altLang="en-US" dirty="0"/>
              <a:t>可以对自己的运行环境进行定制，其方法就是修改相应的系统环境变量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常在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r>
              <a:rPr lang="zh-CN" altLang="en-US" dirty="0"/>
              <a:t>文件中修改环境变量，在这里修改的内容是对所有用户起作用的。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export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设置当前进程的 环境变量。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 ：</a:t>
            </a:r>
            <a:r>
              <a:rPr lang="en-US" altLang="zh-CN" dirty="0" smtClean="0"/>
              <a:t>export </a:t>
            </a:r>
            <a:r>
              <a:rPr lang="en-US" altLang="zh-CN" dirty="0"/>
              <a:t>[-</a:t>
            </a:r>
            <a:r>
              <a:rPr lang="en-US" altLang="zh-CN" dirty="0" err="1"/>
              <a:t>fn</a:t>
            </a:r>
            <a:r>
              <a:rPr lang="en-US" altLang="zh-CN" dirty="0"/>
              <a:t>] [</a:t>
            </a:r>
            <a:r>
              <a:rPr lang="zh-CN" altLang="en-US" dirty="0"/>
              <a:t>名称</a:t>
            </a:r>
            <a:r>
              <a:rPr lang="en-US" altLang="zh-CN" dirty="0"/>
              <a:t>[=</a:t>
            </a:r>
            <a:r>
              <a:rPr lang="zh-CN" altLang="en-US" dirty="0"/>
              <a:t>值</a:t>
            </a:r>
            <a:r>
              <a:rPr lang="en-US" altLang="zh-CN" dirty="0"/>
              <a:t>] ...]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03925"/>
              </p:ext>
            </p:extLst>
          </p:nvPr>
        </p:nvGraphicFramePr>
        <p:xfrm>
          <a:off x="762000" y="2743200"/>
          <a:ext cx="6734332" cy="238746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26489">
                  <a:extLst>
                    <a:ext uri="{9D8B030D-6E8A-4147-A177-3AD203B41FA5}">
                      <a16:colId xmlns:a16="http://schemas.microsoft.com/office/drawing/2014/main" val="2898310816"/>
                    </a:ext>
                  </a:extLst>
                </a:gridCol>
                <a:gridCol w="5707843">
                  <a:extLst>
                    <a:ext uri="{9D8B030D-6E8A-4147-A177-3AD203B41FA5}">
                      <a16:colId xmlns:a16="http://schemas.microsoft.com/office/drawing/2014/main" val="3820624597"/>
                    </a:ext>
                  </a:extLst>
                </a:gridCol>
              </a:tblGrid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903220583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-f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 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shell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551986187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-n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删除每个 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名称的导出属性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2259790244"/>
                  </a:ext>
                </a:extLst>
              </a:tr>
              <a:tr h="3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-p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73643" marR="73643" marT="73643" marB="73643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显示所有导出的变量和函数的列表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643" marR="73643" marT="73643" marB="73643"/>
                </a:tc>
                <a:extLst>
                  <a:ext uri="{0D108BD9-81ED-4DB2-BD59-A6C34878D82A}">
                    <a16:rowId xmlns:a16="http://schemas.microsoft.com/office/drawing/2014/main" val="88459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81832"/>
      </p:ext>
    </p:extLst>
  </p:cSld>
  <p:clrMapOvr>
    <a:masterClrMapping/>
  </p:clrMapOvr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9544</TotalTime>
  <Words>814</Words>
  <Application>Microsoft Office PowerPoint</Application>
  <PresentationFormat>全屏显示(4:3)</PresentationFormat>
  <Paragraphs>169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Adobe 仿宋 Std R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第03章 Shell编程基础</vt:lpstr>
      <vt:lpstr>1 变量</vt:lpstr>
      <vt:lpstr>1 变量</vt:lpstr>
      <vt:lpstr>1 变量</vt:lpstr>
      <vt:lpstr>1 变量</vt:lpstr>
      <vt:lpstr>1 变量</vt:lpstr>
      <vt:lpstr>2 用echo输出变量</vt:lpstr>
      <vt:lpstr>3 环境变量</vt:lpstr>
      <vt:lpstr>3 环境变量</vt:lpstr>
      <vt:lpstr>3 环境变量</vt:lpstr>
      <vt:lpstr>3 环境变量</vt:lpstr>
      <vt:lpstr>3 环境变量</vt:lpstr>
      <vt:lpstr>3 环境变量</vt:lpstr>
      <vt:lpstr>3 环境变量</vt:lpstr>
      <vt:lpstr>4 shell中一些常用的环境变量</vt:lpstr>
      <vt:lpstr>4 Linux shell是解释型语言</vt:lpstr>
      <vt:lpstr>5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555</cp:revision>
  <dcterms:created xsi:type="dcterms:W3CDTF">2008-10-02T10:07:13Z</dcterms:created>
  <dcterms:modified xsi:type="dcterms:W3CDTF">2018-03-03T15:25:32Z</dcterms:modified>
</cp:coreProperties>
</file>