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18"/>
  </p:notesMasterIdLst>
  <p:handoutMasterIdLst>
    <p:handoutMasterId r:id="rId19"/>
  </p:handoutMasterIdLst>
  <p:sldIdLst>
    <p:sldId id="256" r:id="rId2"/>
    <p:sldId id="264" r:id="rId3"/>
    <p:sldId id="298" r:id="rId4"/>
    <p:sldId id="286" r:id="rId5"/>
    <p:sldId id="287" r:id="rId6"/>
    <p:sldId id="288" r:id="rId7"/>
    <p:sldId id="289" r:id="rId8"/>
    <p:sldId id="290" r:id="rId9"/>
    <p:sldId id="291" r:id="rId10"/>
    <p:sldId id="292" r:id="rId11"/>
    <p:sldId id="293" r:id="rId12"/>
    <p:sldId id="294" r:id="rId13"/>
    <p:sldId id="267" r:id="rId14"/>
    <p:sldId id="295" r:id="rId15"/>
    <p:sldId id="296" r:id="rId16"/>
    <p:sldId id="297"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800000"/>
    <a:srgbClr val="008000"/>
    <a:srgbClr val="003300"/>
    <a:srgbClr val="000066"/>
    <a:srgbClr val="969696"/>
    <a:srgbClr val="FFFFFF"/>
    <a:srgbClr val="FFFFE5"/>
    <a:srgbClr val="C0C0C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566" autoAdjust="0"/>
  </p:normalViewPr>
  <p:slideViewPr>
    <p:cSldViewPr>
      <p:cViewPr varScale="1">
        <p:scale>
          <a:sx n="69" d="100"/>
          <a:sy n="69" d="100"/>
        </p:scale>
        <p:origin x="135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3" d="100"/>
          <a:sy n="53" d="100"/>
        </p:scale>
        <p:origin x="2844"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zh-CN" altLang="en-US"/>
          </a:p>
        </p:txBody>
      </p:sp>
      <p:sp>
        <p:nvSpPr>
          <p:cNvPr id="7885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zh-CN"/>
          </a:p>
        </p:txBody>
      </p:sp>
      <p:sp>
        <p:nvSpPr>
          <p:cNvPr id="7885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zh-CN"/>
          </a:p>
        </p:txBody>
      </p:sp>
      <p:sp>
        <p:nvSpPr>
          <p:cNvPr id="7885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059C29FC-568E-48BA-953F-6EE0855BC092}"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E11D50BC-EF1C-40DA-9507-627C12CEFA3E}"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FE1EDD8-E9D3-44B5-84D2-B19420FB1A5D}" type="slidenum">
              <a:rPr lang="zh-CN" altLang="en-US"/>
              <a:pPr/>
              <a:t>1</a:t>
            </a:fld>
            <a:endParaRPr lang="en-US" altLang="zh-CN"/>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51383" y="2367839"/>
            <a:ext cx="6021867" cy="824423"/>
          </a:xfrm>
        </p:spPr>
        <p:txBody>
          <a:bodyPr anchor="b"/>
          <a:lstStyle>
            <a:lvl1pPr>
              <a:defRPr sz="3600" b="1">
                <a:solidFill>
                  <a:srgbClr val="003300"/>
                </a:solidFill>
                <a:effectLst>
                  <a:outerShdw blurRad="38100" dist="38100" dir="2700000" algn="tl">
                    <a:srgbClr val="000000">
                      <a:alpha val="43137"/>
                    </a:srgbClr>
                  </a:outerShdw>
                </a:effectLst>
              </a:defRPr>
            </a:lvl1pPr>
          </a:lstStyle>
          <a:p>
            <a:r>
              <a:rPr lang="zh-CN" altLang="en-US" dirty="0" smtClean="0"/>
              <a:t>单击此处编辑母版标题样式</a:t>
            </a:r>
            <a:endParaRPr lang="en-US" dirty="0"/>
          </a:p>
        </p:txBody>
      </p:sp>
      <p:sp>
        <p:nvSpPr>
          <p:cNvPr id="3" name="副标题 2"/>
          <p:cNvSpPr>
            <a:spLocks noGrp="1"/>
          </p:cNvSpPr>
          <p:nvPr>
            <p:ph type="subTitle" idx="1"/>
          </p:nvPr>
        </p:nvSpPr>
        <p:spPr>
          <a:xfrm>
            <a:off x="2914164" y="3376311"/>
            <a:ext cx="4782035" cy="662289"/>
          </a:xfrm>
        </p:spPr>
        <p:txBody>
          <a:bodyPr/>
          <a:lstStyle>
            <a:lvl1pPr marL="0" indent="0" algn="just">
              <a:buNone/>
              <a:defRPr sz="2800" b="1">
                <a:solidFill>
                  <a:schemeClr val="tx1"/>
                </a:solidFill>
                <a:effectLst>
                  <a:outerShdw blurRad="38100" dist="38100" dir="2700000" algn="tl">
                    <a:srgbClr val="000000">
                      <a:alpha val="43137"/>
                    </a:srgbClr>
                  </a:outerShdw>
                </a:effectLst>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dirty="0" smtClean="0"/>
              <a:t>单击以编辑母版副标题样式</a:t>
            </a:r>
            <a:endParaRPr lang="en-US" dirty="0"/>
          </a:p>
        </p:txBody>
      </p:sp>
      <p:sp>
        <p:nvSpPr>
          <p:cNvPr id="6" name="灯片编号占位符 5"/>
          <p:cNvSpPr>
            <a:spLocks noGrp="1"/>
          </p:cNvSpPr>
          <p:nvPr>
            <p:ph type="sldNum" sz="quarter" idx="12"/>
          </p:nvPr>
        </p:nvSpPr>
        <p:spPr/>
        <p:txBody>
          <a:bodyPr/>
          <a:lstStyle>
            <a:lvl1pPr>
              <a:defRPr/>
            </a:lvl1pPr>
          </a:lstStyle>
          <a:p>
            <a:pPr>
              <a:buClr>
                <a:srgbClr val="C0504D"/>
              </a:buClr>
              <a:defRPr/>
            </a:pPr>
            <a:fld id="{FB0B212E-6121-4F76-8E57-EE33588D9BA4}" type="slidenum">
              <a:rPr lang="en-US" altLang="zh-CN" smtClean="0">
                <a:solidFill>
                  <a:prstClr val="black"/>
                </a:solidFill>
              </a:rPr>
              <a:pPr>
                <a:buClr>
                  <a:srgbClr val="C0504D"/>
                </a:buClr>
                <a:defRPr/>
              </a:pPr>
              <a:t>‹#›</a:t>
            </a:fld>
            <a:endParaRPr lang="en-US" altLang="zh-CN">
              <a:solidFill>
                <a:prstClr val="black"/>
              </a:solidFill>
            </a:endParaRPr>
          </a:p>
        </p:txBody>
      </p:sp>
      <p:sp>
        <p:nvSpPr>
          <p:cNvPr id="9" name="Rectangle 8"/>
          <p:cNvSpPr/>
          <p:nvPr/>
        </p:nvSpPr>
        <p:spPr>
          <a:xfrm>
            <a:off x="2990508" y="4506007"/>
            <a:ext cx="4700774" cy="484748"/>
          </a:xfrm>
          <a:prstGeom prst="rect">
            <a:avLst/>
          </a:prstGeom>
          <a:noFill/>
        </p:spPr>
        <p:txBody>
          <a:bodyPr wrap="none" lIns="68580" tIns="34290" rIns="68580" bIns="34290">
            <a:spAutoFit/>
          </a:bodyPr>
          <a:lstStyle/>
          <a:p>
            <a:pPr algn="ctr" fontAlgn="base">
              <a:spcBef>
                <a:spcPct val="0"/>
              </a:spcBef>
              <a:spcAft>
                <a:spcPct val="0"/>
              </a:spcAft>
            </a:pPr>
            <a:r>
              <a:rPr lang="en-US" altLang="zh-CN" sz="2700" b="1" dirty="0" smtClean="0">
                <a:ln w="0"/>
                <a:solidFill>
                  <a:srgbClr val="0000FF"/>
                </a:solidFill>
                <a:effectLst>
                  <a:outerShdw blurRad="38100" dist="38100" dir="2700000" algn="tl">
                    <a:srgbClr val="000000">
                      <a:alpha val="43137"/>
                    </a:srgbClr>
                  </a:outerShdw>
                  <a:reflection blurRad="6350" stA="53000" endA="300" endPos="35500" dir="5400000" sy="-90000" algn="bl" rotWithShape="0"/>
                </a:effectLst>
                <a:latin typeface="Times New Roman" panose="02020603050405020304" pitchFamily="18" charset="0"/>
                <a:ea typeface="华文新魏" panose="02010800040101010101" pitchFamily="2" charset="-122"/>
                <a:cs typeface="Times New Roman" panose="02020603050405020304" pitchFamily="18" charset="0"/>
              </a:rPr>
              <a:t>Linux</a:t>
            </a:r>
            <a:r>
              <a:rPr lang="en-US" altLang="zh-CN" sz="2700" b="1" baseline="0" dirty="0" smtClean="0">
                <a:ln w="0"/>
                <a:solidFill>
                  <a:srgbClr val="0000FF"/>
                </a:solidFill>
                <a:effectLst>
                  <a:outerShdw blurRad="38100" dist="38100" dir="2700000" algn="tl">
                    <a:srgbClr val="000000">
                      <a:alpha val="43137"/>
                    </a:srgbClr>
                  </a:outerShdw>
                  <a:reflection blurRad="6350" stA="53000" endA="300" endPos="35500" dir="5400000" sy="-90000" algn="bl" rotWithShape="0"/>
                </a:effectLst>
                <a:latin typeface="Times New Roman" panose="02020603050405020304" pitchFamily="18" charset="0"/>
                <a:ea typeface="华文新魏" panose="02010800040101010101" pitchFamily="2" charset="-122"/>
                <a:cs typeface="Times New Roman" panose="02020603050405020304" pitchFamily="18" charset="0"/>
              </a:rPr>
              <a:t> System</a:t>
            </a:r>
            <a:r>
              <a:rPr lang="en-US" altLang="zh-CN" sz="2700" b="1" dirty="0" smtClean="0">
                <a:ln w="0"/>
                <a:solidFill>
                  <a:srgbClr val="0000FF"/>
                </a:solidFill>
                <a:effectLst>
                  <a:outerShdw blurRad="38100" dist="38100" dir="2700000" algn="tl">
                    <a:srgbClr val="000000">
                      <a:alpha val="43137"/>
                    </a:srgbClr>
                  </a:outerShdw>
                  <a:reflection blurRad="6350" stA="53000" endA="300" endPos="35500" dir="5400000" sy="-90000" algn="bl" rotWithShape="0"/>
                </a:effectLst>
                <a:latin typeface="Times New Roman" panose="02020603050405020304" pitchFamily="18" charset="0"/>
                <a:ea typeface="华文新魏" panose="02010800040101010101" pitchFamily="2" charset="-122"/>
                <a:cs typeface="Times New Roman" panose="02020603050405020304" pitchFamily="18" charset="0"/>
              </a:rPr>
              <a:t> &amp; Programming</a:t>
            </a:r>
            <a:endParaRPr lang="en-US" altLang="zh-CN" sz="2700" b="1" dirty="0">
              <a:ln w="0"/>
              <a:solidFill>
                <a:srgbClr val="0000FF"/>
              </a:solidFill>
              <a:effectLst>
                <a:outerShdw blurRad="38100" dist="38100" dir="2700000" algn="tl">
                  <a:srgbClr val="000000">
                    <a:alpha val="43137"/>
                  </a:srgbClr>
                </a:outerShdw>
                <a:reflection blurRad="6350" stA="53000" endA="300" endPos="35500" dir="5400000" sy="-90000" algn="bl" rotWithShape="0"/>
              </a:effectLst>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1" name="Subtitle 4"/>
          <p:cNvSpPr txBox="1">
            <a:spLocks/>
          </p:cNvSpPr>
          <p:nvPr/>
        </p:nvSpPr>
        <p:spPr bwMode="auto">
          <a:xfrm>
            <a:off x="3181471" y="4961861"/>
            <a:ext cx="4091779" cy="1057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0" indent="0" algn="just" rtl="0" eaLnBrk="1" fontAlgn="base" hangingPunct="1">
              <a:lnSpc>
                <a:spcPct val="100000"/>
              </a:lnSpc>
              <a:spcBef>
                <a:spcPts val="600"/>
              </a:spcBef>
              <a:spcAft>
                <a:spcPts val="600"/>
              </a:spcAft>
              <a:buClr>
                <a:srgbClr val="C00000"/>
              </a:buClr>
              <a:buFont typeface="Wingdings" panose="05000000000000000000" pitchFamily="2" charset="2"/>
              <a:buNone/>
              <a:defRPr sz="2400" kern="1200">
                <a:solidFill>
                  <a:schemeClr val="tx1">
                    <a:tint val="75000"/>
                  </a:schemeClr>
                </a:solidFill>
                <a:latin typeface="Times New Roman" pitchFamily="18" charset="0"/>
                <a:ea typeface="华文中宋" pitchFamily="2" charset="-122"/>
                <a:cs typeface="Times New Roman" pitchFamily="18" charset="0"/>
              </a:defRPr>
            </a:lvl1pPr>
            <a:lvl2pPr marL="457200" indent="0" algn="ctr" rtl="0" eaLnBrk="1" fontAlgn="base" hangingPunct="1">
              <a:lnSpc>
                <a:spcPct val="100000"/>
              </a:lnSpc>
              <a:spcBef>
                <a:spcPts val="600"/>
              </a:spcBef>
              <a:spcAft>
                <a:spcPts val="600"/>
              </a:spcAft>
              <a:buClr>
                <a:srgbClr val="339933"/>
              </a:buClr>
              <a:buFont typeface="Times New Roman" panose="02020603050405020304" pitchFamily="18" charset="0"/>
              <a:buNone/>
              <a:defRPr sz="3400" kern="1200">
                <a:solidFill>
                  <a:schemeClr val="tx1">
                    <a:tint val="75000"/>
                  </a:schemeClr>
                </a:solidFill>
                <a:latin typeface="Times New Roman" pitchFamily="18" charset="0"/>
                <a:ea typeface="华文中宋" pitchFamily="2" charset="-122"/>
                <a:cs typeface="Times New Roman" pitchFamily="18" charset="0"/>
              </a:defRPr>
            </a:lvl2pPr>
            <a:lvl3pPr marL="914400" indent="0" algn="ctr" rtl="0" eaLnBrk="1" fontAlgn="base" hangingPunct="1">
              <a:lnSpc>
                <a:spcPct val="100000"/>
              </a:lnSpc>
              <a:spcBef>
                <a:spcPts val="600"/>
              </a:spcBef>
              <a:spcAft>
                <a:spcPts val="600"/>
              </a:spcAft>
              <a:buClr>
                <a:srgbClr val="0000CC"/>
              </a:buClr>
              <a:buFont typeface="Arial" panose="020B0604020202020204" pitchFamily="34" charset="0"/>
              <a:buNone/>
              <a:defRPr sz="2800" kern="1200">
                <a:solidFill>
                  <a:schemeClr val="tx1">
                    <a:tint val="75000"/>
                  </a:schemeClr>
                </a:solidFill>
                <a:latin typeface="Times New Roman" pitchFamily="18" charset="0"/>
                <a:ea typeface="华文中宋" pitchFamily="2" charset="-122"/>
                <a:cs typeface="Times New Roman" pitchFamily="18" charset="0"/>
              </a:defRPr>
            </a:lvl3pPr>
            <a:lvl4pPr marL="1371600" indent="0" algn="ctr" rtl="0" eaLnBrk="1" fontAlgn="base" hangingPunct="1">
              <a:lnSpc>
                <a:spcPct val="100000"/>
              </a:lnSpc>
              <a:spcBef>
                <a:spcPts val="200"/>
              </a:spcBef>
              <a:spcAft>
                <a:spcPts val="200"/>
              </a:spcAft>
              <a:buClr>
                <a:srgbClr val="0070C0"/>
              </a:buClr>
              <a:buFont typeface="Wingdings" panose="05000000000000000000" pitchFamily="2" charset="2"/>
              <a:buNone/>
              <a:defRPr sz="1800" kern="1200">
                <a:solidFill>
                  <a:schemeClr val="tx1">
                    <a:tint val="75000"/>
                  </a:schemeClr>
                </a:solidFill>
                <a:latin typeface="Times New Roman" pitchFamily="18" charset="0"/>
                <a:ea typeface="华文中宋" pitchFamily="2" charset="-122"/>
                <a:cs typeface="Times New Roman" pitchFamily="18" charset="0"/>
              </a:defRPr>
            </a:lvl4pPr>
            <a:lvl5pPr marL="1828800" indent="0" algn="ctr" rtl="0" eaLnBrk="1" fontAlgn="base" hangingPunct="1">
              <a:lnSpc>
                <a:spcPct val="100000"/>
              </a:lnSpc>
              <a:spcBef>
                <a:spcPts val="200"/>
              </a:spcBef>
              <a:spcAft>
                <a:spcPts val="200"/>
              </a:spcAft>
              <a:buClr>
                <a:srgbClr val="0070C0"/>
              </a:buClr>
              <a:buFont typeface="Wingdings" panose="05000000000000000000" pitchFamily="2" charset="2"/>
              <a:buNone/>
              <a:defRPr sz="1800" kern="1200">
                <a:solidFill>
                  <a:schemeClr val="tx1">
                    <a:tint val="75000"/>
                  </a:schemeClr>
                </a:solidFill>
                <a:latin typeface="Times New Roman" pitchFamily="18" charset="0"/>
                <a:ea typeface="华文中宋" pitchFamily="2" charset="-122"/>
                <a:cs typeface="Times New Roman" pitchFamily="18"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r>
              <a:rPr lang="en-US" altLang="zh-CN" sz="1350" dirty="0" err="1">
                <a:ln w="0"/>
                <a:solidFill>
                  <a:srgbClr val="006600"/>
                </a:solidFill>
                <a:effectLst>
                  <a:reflection blurRad="6350" stA="53000" endA="300" endPos="35500" dir="5400000" sy="-90000" algn="bl" rotWithShape="0"/>
                </a:effectLst>
              </a:rPr>
              <a:t>C</a:t>
            </a:r>
            <a:r>
              <a:rPr lang="en-US" altLang="zh-CN" sz="1500" dirty="0" err="1">
                <a:ln w="0"/>
                <a:solidFill>
                  <a:srgbClr val="006600"/>
                </a:solidFill>
                <a:effectLst>
                  <a:reflection blurRad="6350" stA="53000" endA="300" endPos="35500" dir="5400000" sy="-90000" algn="bl" rotWithShape="0"/>
                </a:effectLst>
              </a:rPr>
              <a:t>h</a:t>
            </a:r>
            <a:r>
              <a:rPr lang="en-US" altLang="zh-CN" sz="1800" dirty="0" err="1">
                <a:ln w="0"/>
                <a:solidFill>
                  <a:srgbClr val="006600"/>
                </a:solidFill>
                <a:effectLst>
                  <a:reflection blurRad="6350" stA="53000" endA="300" endPos="35500" dir="5400000" sy="-90000" algn="bl" rotWithShape="0"/>
                </a:effectLst>
              </a:rPr>
              <a:t>e</a:t>
            </a:r>
            <a:r>
              <a:rPr lang="en-US" altLang="zh-CN" sz="2100" dirty="0" err="1">
                <a:ln w="0"/>
                <a:solidFill>
                  <a:srgbClr val="006600"/>
                </a:solidFill>
                <a:effectLst>
                  <a:reflection blurRad="6350" stA="53000" endA="300" endPos="35500" dir="5400000" sy="-90000" algn="bl" rotWithShape="0"/>
                </a:effectLst>
              </a:rPr>
              <a:t>n</a:t>
            </a:r>
            <a:r>
              <a:rPr lang="en-US" altLang="zh-CN" sz="2400" dirty="0" err="1">
                <a:ln w="0"/>
                <a:solidFill>
                  <a:srgbClr val="006600"/>
                </a:solidFill>
                <a:effectLst>
                  <a:reflection blurRad="6350" stA="53000" endA="300" endPos="35500" dir="5400000" sy="-90000" algn="bl" rotWithShape="0"/>
                </a:effectLst>
              </a:rPr>
              <a:t>g</a:t>
            </a:r>
            <a:r>
              <a:rPr lang="en-US" altLang="zh-CN" sz="2700" dirty="0" err="1">
                <a:ln w="0"/>
                <a:solidFill>
                  <a:srgbClr val="006600"/>
                </a:solidFill>
                <a:effectLst>
                  <a:reflection blurRad="6350" stA="53000" endA="300" endPos="35500" dir="5400000" sy="-90000" algn="bl" rotWithShape="0"/>
                </a:effectLst>
              </a:rPr>
              <a:t>t</a:t>
            </a:r>
            <a:r>
              <a:rPr lang="en-US" altLang="zh-CN" sz="3000" dirty="0" err="1">
                <a:ln w="0"/>
                <a:solidFill>
                  <a:srgbClr val="006600"/>
                </a:solidFill>
                <a:effectLst>
                  <a:reflection blurRad="6350" stA="53000" endA="300" endPos="35500" dir="5400000" sy="-90000" algn="bl" rotWithShape="0"/>
                </a:effectLst>
              </a:rPr>
              <a:t>i</a:t>
            </a:r>
            <a:r>
              <a:rPr lang="en-US" altLang="zh-CN" sz="3600" dirty="0" err="1">
                <a:ln w="0"/>
                <a:solidFill>
                  <a:srgbClr val="006600"/>
                </a:solidFill>
                <a:effectLst>
                  <a:reflection blurRad="6350" stA="53000" endA="300" endPos="35500" dir="5400000" sy="-90000" algn="bl" rotWithShape="0"/>
                </a:effectLst>
              </a:rPr>
              <a:t>a</a:t>
            </a:r>
            <a:r>
              <a:rPr lang="en-US" altLang="zh-CN" sz="5400" dirty="0" err="1">
                <a:ln w="0"/>
                <a:solidFill>
                  <a:srgbClr val="006600"/>
                </a:solidFill>
                <a:effectLst>
                  <a:reflection blurRad="6350" stA="53000" endA="300" endPos="35500" dir="5400000" sy="-90000" algn="bl" rotWithShape="0"/>
                </a:effectLst>
              </a:rPr>
              <a:t>n</a:t>
            </a:r>
            <a:r>
              <a:rPr lang="en-US" altLang="zh-CN" sz="4950" dirty="0" err="1">
                <a:ln w="0"/>
                <a:solidFill>
                  <a:srgbClr val="006600"/>
                </a:solidFill>
                <a:effectLst>
                  <a:reflection blurRad="6350" stA="53000" endA="300" endPos="35500" dir="5400000" sy="-90000" algn="bl" rotWithShape="0"/>
                </a:effectLst>
              </a:rPr>
              <a:t>Ou</a:t>
            </a:r>
            <a:r>
              <a:rPr lang="en-US" altLang="zh-CN" sz="3600" dirty="0" err="1">
                <a:ln w="0"/>
                <a:solidFill>
                  <a:srgbClr val="006600"/>
                </a:solidFill>
                <a:effectLst>
                  <a:reflection blurRad="6350" stA="53000" endA="300" endPos="35500" dir="5400000" sy="-90000" algn="bl" rotWithShape="0"/>
                </a:effectLst>
              </a:rPr>
              <a:t>y</a:t>
            </a:r>
            <a:r>
              <a:rPr lang="en-US" altLang="zh-CN" sz="3000" dirty="0" err="1">
                <a:ln w="0"/>
                <a:solidFill>
                  <a:srgbClr val="006600"/>
                </a:solidFill>
                <a:effectLst>
                  <a:reflection blurRad="6350" stA="53000" endA="300" endPos="35500" dir="5400000" sy="-90000" algn="bl" rotWithShape="0"/>
                </a:effectLst>
              </a:rPr>
              <a:t>a</a:t>
            </a:r>
            <a:r>
              <a:rPr lang="en-US" altLang="zh-CN" sz="2100" dirty="0" err="1">
                <a:ln w="0"/>
                <a:solidFill>
                  <a:srgbClr val="006600"/>
                </a:solidFill>
                <a:effectLst>
                  <a:reflection blurRad="6350" stA="53000" endA="300" endPos="35500" dir="5400000" sy="-90000" algn="bl" rotWithShape="0"/>
                </a:effectLst>
              </a:rPr>
              <a:t>n</a:t>
            </a:r>
            <a:r>
              <a:rPr lang="en-US" altLang="zh-CN" sz="1800" dirty="0" err="1">
                <a:ln w="0"/>
                <a:solidFill>
                  <a:srgbClr val="006600"/>
                </a:solidFill>
                <a:effectLst>
                  <a:reflection blurRad="6350" stA="53000" endA="300" endPos="35500" dir="5400000" sy="-90000" algn="bl" rotWithShape="0"/>
                </a:effectLst>
              </a:rPr>
              <a:t>g</a:t>
            </a:r>
            <a:endParaRPr lang="zh-CN" altLang="en-US" sz="1350" dirty="0">
              <a:ln w="0"/>
              <a:solidFill>
                <a:srgbClr val="006600"/>
              </a:solidFill>
              <a:effectLst>
                <a:reflection blurRad="6350" stA="53000" endA="300" endPos="35500" dir="5400000" sy="-90000" algn="bl" rotWithShape="0"/>
              </a:effectLst>
            </a:endParaRPr>
          </a:p>
        </p:txBody>
      </p:sp>
      <p:pic>
        <p:nvPicPr>
          <p:cNvPr id="14" name="图片 13"/>
          <p:cNvPicPr>
            <a:picLocks noChangeAspect="1"/>
          </p:cNvPicPr>
          <p:nvPr userDrawn="1"/>
        </p:nvPicPr>
        <p:blipFill>
          <a:blip r:embed="rId2"/>
          <a:stretch>
            <a:fillRect/>
          </a:stretch>
        </p:blipFill>
        <p:spPr>
          <a:xfrm>
            <a:off x="6705600" y="1290637"/>
            <a:ext cx="2266950" cy="1990725"/>
          </a:xfrm>
          <a:prstGeom prst="ellipse">
            <a:avLst/>
          </a:prstGeom>
          <a:ln>
            <a:noFill/>
          </a:ln>
          <a:effectLst>
            <a:softEdge rad="112500"/>
          </a:effectLst>
        </p:spPr>
      </p:pic>
      <p:pic>
        <p:nvPicPr>
          <p:cNvPr id="17" name="图片 16"/>
          <p:cNvPicPr>
            <a:picLocks noChangeAspect="1"/>
          </p:cNvPicPr>
          <p:nvPr userDrawn="1"/>
        </p:nvPicPr>
        <p:blipFill>
          <a:blip r:embed="rId3"/>
          <a:stretch>
            <a:fillRect/>
          </a:stretch>
        </p:blipFill>
        <p:spPr>
          <a:xfrm>
            <a:off x="374096" y="3540797"/>
            <a:ext cx="2133600" cy="2114550"/>
          </a:xfrm>
          <a:prstGeom prst="rect">
            <a:avLst/>
          </a:prstGeom>
        </p:spPr>
      </p:pic>
      <p:pic>
        <p:nvPicPr>
          <p:cNvPr id="18" name="图片 17"/>
          <p:cNvPicPr>
            <a:picLocks noChangeAspect="1"/>
          </p:cNvPicPr>
          <p:nvPr userDrawn="1"/>
        </p:nvPicPr>
        <p:blipFill>
          <a:blip r:embed="rId4"/>
          <a:stretch>
            <a:fillRect/>
          </a:stretch>
        </p:blipFill>
        <p:spPr>
          <a:xfrm>
            <a:off x="235458" y="379475"/>
            <a:ext cx="1781606" cy="2008133"/>
          </a:xfrm>
          <a:prstGeom prst="rect">
            <a:avLst/>
          </a:prstGeom>
        </p:spPr>
      </p:pic>
      <p:sp>
        <p:nvSpPr>
          <p:cNvPr id="20" name="文本框 19"/>
          <p:cNvSpPr txBox="1"/>
          <p:nvPr userDrawn="1"/>
        </p:nvSpPr>
        <p:spPr>
          <a:xfrm>
            <a:off x="2017064" y="228600"/>
            <a:ext cx="4383735" cy="523220"/>
          </a:xfrm>
          <a:prstGeom prst="rect">
            <a:avLst/>
          </a:prstGeom>
          <a:noFill/>
        </p:spPr>
        <p:txBody>
          <a:bodyPr wrap="square" rtlCol="0">
            <a:spAutoFit/>
          </a:bodyPr>
          <a:lstStyle/>
          <a:p>
            <a:r>
              <a:rPr lang="en-US" altLang="zh-CN" sz="2800" b="1" cap="none" spc="0" dirty="0" smtClean="0">
                <a:ln w="0"/>
                <a:solidFill>
                  <a:srgbClr val="800000"/>
                </a:solidFill>
                <a:effectLst>
                  <a:outerShdw blurRad="38100" dist="38100" dir="2700000" algn="tl">
                    <a:srgbClr val="000000">
                      <a:alpha val="43137"/>
                    </a:srgbClr>
                  </a:outerShdw>
                  <a:reflection blurRad="6350" stA="53000" endA="300" endPos="35500" dir="5400000" sy="-90000" algn="bl" rotWithShape="0"/>
                </a:effectLst>
                <a:latin typeface="Wide Latin" panose="020A0A07050505020404" pitchFamily="18" charset="0"/>
                <a:ea typeface="华文中宋" panose="02010600040101010101" pitchFamily="2" charset="-122"/>
              </a:rPr>
              <a:t>Linux</a:t>
            </a:r>
            <a:r>
              <a:rPr lang="en-US" altLang="zh-CN" sz="2800" b="1" cap="none" spc="0" baseline="0" dirty="0" smtClean="0">
                <a:ln w="0"/>
                <a:solidFill>
                  <a:srgbClr val="800000"/>
                </a:solidFill>
                <a:effectLst>
                  <a:outerShdw blurRad="38100" dist="38100" dir="2700000" algn="tl">
                    <a:srgbClr val="000000">
                      <a:alpha val="43137"/>
                    </a:srgbClr>
                  </a:outerShdw>
                  <a:reflection blurRad="6350" stA="53000" endA="300" endPos="35500" dir="5400000" sy="-90000" algn="bl" rotWithShape="0"/>
                </a:effectLst>
                <a:latin typeface="Wide Latin" panose="020A0A07050505020404" pitchFamily="18" charset="0"/>
                <a:ea typeface="华文中宋" panose="02010600040101010101" pitchFamily="2" charset="-122"/>
              </a:rPr>
              <a:t> </a:t>
            </a:r>
            <a:r>
              <a:rPr lang="zh-CN" altLang="en-US" sz="2800" b="1" cap="none" spc="0" baseline="0" dirty="0" smtClean="0">
                <a:ln w="0"/>
                <a:solidFill>
                  <a:srgbClr val="800000"/>
                </a:solidFill>
                <a:effectLst>
                  <a:outerShdw blurRad="38100" dist="38100" dir="2700000" algn="tl">
                    <a:srgbClr val="000000">
                      <a:alpha val="43137"/>
                    </a:srgbClr>
                  </a:outerShdw>
                  <a:reflection blurRad="6350" stA="53000" endA="300" endPos="35500" dir="5400000" sy="-90000" algn="bl" rotWithShape="0"/>
                </a:effectLst>
                <a:latin typeface="Wide Latin" panose="020A0A07050505020404" pitchFamily="18" charset="0"/>
                <a:ea typeface="华文中宋" panose="02010600040101010101" pitchFamily="2" charset="-122"/>
              </a:rPr>
              <a:t>系统与编程</a:t>
            </a:r>
            <a:endParaRPr lang="zh-CN" altLang="en-US" sz="2800" b="1" cap="none" spc="0" dirty="0">
              <a:ln w="0"/>
              <a:solidFill>
                <a:srgbClr val="800000"/>
              </a:solidFill>
              <a:effectLst>
                <a:outerShdw blurRad="38100" dist="38100" dir="2700000" algn="tl">
                  <a:srgbClr val="000000">
                    <a:alpha val="43137"/>
                  </a:srgbClr>
                </a:outerShdw>
                <a:reflection blurRad="6350" stA="53000" endA="300" endPos="35500" dir="5400000" sy="-90000" algn="bl" rotWithShape="0"/>
              </a:effectLst>
              <a:latin typeface="Wide Latin" panose="020A0A07050505020404" pitchFamily="18" charset="0"/>
              <a:ea typeface="华文中宋" panose="02010600040101010101" pitchFamily="2" charset="-122"/>
            </a:endParaRPr>
          </a:p>
        </p:txBody>
      </p:sp>
    </p:spTree>
    <p:extLst>
      <p:ext uri="{BB962C8B-B14F-4D97-AF65-F5344CB8AC3E}">
        <p14:creationId xmlns:p14="http://schemas.microsoft.com/office/powerpoint/2010/main" val="34212311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2级">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766763"/>
          </a:xfrm>
        </p:spPr>
        <p:txBody>
          <a:bodyPr/>
          <a:lstStyle>
            <a:lvl1pPr>
              <a:defRPr sz="3600" b="0" i="0" baseline="0">
                <a:latin typeface="Times New Roman" pitchFamily="18" charset="0"/>
                <a:ea typeface="华文新魏" pitchFamily="2" charset="-122"/>
                <a:cs typeface="Times New Roman"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304800" y="828676"/>
            <a:ext cx="8393113" cy="5800724"/>
          </a:xfrm>
        </p:spPr>
        <p:txBody>
          <a:bodyPr/>
          <a:lstStyle>
            <a:lvl1pPr marL="272654" indent="-272654">
              <a:buFontTx/>
              <a:buBlip>
                <a:blip r:embed="rId2"/>
              </a:buBlip>
              <a:defRPr sz="3200">
                <a:latin typeface="Times New Roman" pitchFamily="18" charset="0"/>
                <a:cs typeface="Times New Roman" pitchFamily="18" charset="0"/>
              </a:defRPr>
            </a:lvl1pPr>
            <a:lvl2pPr marL="604838" indent="-261938">
              <a:buFont typeface="Times New Roman" panose="02020603050405020304" pitchFamily="18" charset="0"/>
              <a:buChar char="─"/>
              <a:defRPr sz="3000">
                <a:latin typeface="Times New Roman" pitchFamily="18" charset="0"/>
                <a:cs typeface="Times New Roman" pitchFamily="18" charset="0"/>
              </a:defRPr>
            </a:lvl2pPr>
            <a:lvl3pPr marL="877491" indent="-191691">
              <a:buFont typeface="Arial" panose="020B0604020202020204" pitchFamily="34" charset="0"/>
              <a:buChar char="•"/>
              <a:defRPr sz="2800">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dirty="0" smtClean="0"/>
              <a:t>编辑母版文本样式</a:t>
            </a:r>
          </a:p>
          <a:p>
            <a:pPr lvl="1"/>
            <a:r>
              <a:rPr lang="zh-CN" altLang="en-US" dirty="0" smtClean="0"/>
              <a:t>第二级</a:t>
            </a:r>
          </a:p>
        </p:txBody>
      </p:sp>
      <p:sp>
        <p:nvSpPr>
          <p:cNvPr id="7" name="灯片编号占位符 23"/>
          <p:cNvSpPr>
            <a:spLocks noGrp="1"/>
          </p:cNvSpPr>
          <p:nvPr>
            <p:ph type="sldNum" sz="quarter" idx="11"/>
          </p:nvPr>
        </p:nvSpPr>
        <p:spPr>
          <a:xfrm>
            <a:off x="8262938" y="6353176"/>
            <a:ext cx="847725" cy="500062"/>
          </a:xfrm>
        </p:spPr>
        <p:txBody>
          <a:bodyPr/>
          <a:lstStyle>
            <a:lvl1pPr>
              <a:defRPr/>
            </a:lvl1pPr>
          </a:lstStyle>
          <a:p>
            <a:pPr>
              <a:defRPr/>
            </a:pPr>
            <a:fld id="{0E71DA79-129D-497A-A6D8-8D7AFB59B4CE}" type="slidenum">
              <a:rPr lang="zh-CN" altLang="en-US" smtClean="0"/>
              <a:pPr>
                <a:defRPr/>
              </a:pPr>
              <a:t>‹#›</a:t>
            </a:fld>
            <a:endParaRPr lang="en-US" altLang="zh-CN"/>
          </a:p>
        </p:txBody>
      </p:sp>
    </p:spTree>
    <p:extLst>
      <p:ext uri="{BB962C8B-B14F-4D97-AF65-F5344CB8AC3E}">
        <p14:creationId xmlns:p14="http://schemas.microsoft.com/office/powerpoint/2010/main" val="252965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4">
            <p:tnLst>
              <p:par>
                <p:cTn presetID="1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p:tgtEl>
                          <p:spTgt spid="3"/>
                        </p:tgtEl>
                        <p:attrNameLst>
                          <p:attrName>ppt_x</p:attrName>
                        </p:attrNameLst>
                      </p:cBhvr>
                      <p:tavLst>
                        <p:tav tm="0">
                          <p:val>
                            <p:strVal val="#ppt_x-#ppt_w*1.125000"/>
                          </p:val>
                        </p:tav>
                        <p:tav tm="100000">
                          <p:val>
                            <p:strVal val="#ppt_x"/>
                          </p:val>
                        </p:tav>
                      </p:tavLst>
                    </p:anim>
                    <p:animEffect transition="in" filter="wipe(right)">
                      <p:cBhvr>
                        <p:cTn dur="500"/>
                        <p:tgtEl>
                          <p:spTgt spid="3"/>
                        </p:tgtEl>
                      </p:cBhvr>
                    </p:animEffect>
                  </p:childTnLst>
                </p:cTn>
              </p:par>
            </p:tnLst>
          </p:tmpl>
          <p:tmpl lvl="5">
            <p:tnLst>
              <p:par>
                <p:cTn presetID="1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p:tgtEl>
                          <p:spTgt spid="3"/>
                        </p:tgtEl>
                        <p:attrNameLst>
                          <p:attrName>ppt_x</p:attrName>
                        </p:attrNameLst>
                      </p:cBhvr>
                      <p:tavLst>
                        <p:tav tm="0">
                          <p:val>
                            <p:strVal val="#ppt_x-#ppt_w*1.125000"/>
                          </p:val>
                        </p:tav>
                        <p:tav tm="100000">
                          <p:val>
                            <p:strVal val="#ppt_x"/>
                          </p:val>
                        </p:tav>
                      </p:tavLst>
                    </p:anim>
                    <p:animEffect transition="in" filter="wipe(right)">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和内容3级">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766763"/>
          </a:xfrm>
        </p:spPr>
        <p:txBody>
          <a:bodyPr/>
          <a:lstStyle>
            <a:lvl1pPr>
              <a:defRPr sz="3600" b="0" i="0" baseline="0">
                <a:latin typeface="Times New Roman" pitchFamily="18" charset="0"/>
                <a:ea typeface="华文新魏" pitchFamily="2" charset="-122"/>
                <a:cs typeface="Times New Roman"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304800" y="828676"/>
            <a:ext cx="8393113" cy="5800724"/>
          </a:xfrm>
        </p:spPr>
        <p:txBody>
          <a:bodyPr/>
          <a:lstStyle>
            <a:lvl1pPr marL="272654" indent="-272654">
              <a:buFontTx/>
              <a:buBlip>
                <a:blip r:embed="rId2"/>
              </a:buBlip>
              <a:defRPr sz="3200">
                <a:latin typeface="Times New Roman" pitchFamily="18" charset="0"/>
                <a:cs typeface="Times New Roman" pitchFamily="18" charset="0"/>
              </a:defRPr>
            </a:lvl1pPr>
            <a:lvl2pPr marL="604838" indent="-261938">
              <a:buFont typeface="Times New Roman" panose="02020603050405020304" pitchFamily="18" charset="0"/>
              <a:buChar char="─"/>
              <a:defRPr sz="3000">
                <a:latin typeface="Times New Roman" pitchFamily="18" charset="0"/>
                <a:cs typeface="Times New Roman" pitchFamily="18" charset="0"/>
              </a:defRPr>
            </a:lvl2pPr>
            <a:lvl3pPr marL="877491" indent="-191691">
              <a:buFont typeface="Arial" panose="020B0604020202020204" pitchFamily="34" charset="0"/>
              <a:buChar char="•"/>
              <a:defRPr sz="2800">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p:txBody>
      </p:sp>
      <p:sp>
        <p:nvSpPr>
          <p:cNvPr id="7" name="灯片编号占位符 23"/>
          <p:cNvSpPr>
            <a:spLocks noGrp="1"/>
          </p:cNvSpPr>
          <p:nvPr>
            <p:ph type="sldNum" sz="quarter" idx="11"/>
          </p:nvPr>
        </p:nvSpPr>
        <p:spPr>
          <a:xfrm>
            <a:off x="8262938" y="6353176"/>
            <a:ext cx="847725" cy="500062"/>
          </a:xfrm>
        </p:spPr>
        <p:txBody>
          <a:bodyPr/>
          <a:lstStyle>
            <a:lvl1pPr>
              <a:defRPr/>
            </a:lvl1pPr>
          </a:lstStyle>
          <a:p>
            <a:pPr>
              <a:defRPr/>
            </a:pPr>
            <a:fld id="{0E71DA79-129D-497A-A6D8-8D7AFB59B4CE}" type="slidenum">
              <a:rPr lang="zh-CN" altLang="en-US" smtClean="0"/>
              <a:pPr>
                <a:defRPr/>
              </a:pPr>
              <a:t>‹#›</a:t>
            </a:fld>
            <a:endParaRPr lang="en-US" altLang="zh-CN"/>
          </a:p>
        </p:txBody>
      </p:sp>
    </p:spTree>
    <p:extLst>
      <p:ext uri="{BB962C8B-B14F-4D97-AF65-F5344CB8AC3E}">
        <p14:creationId xmlns:p14="http://schemas.microsoft.com/office/powerpoint/2010/main" val="2824292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4">
            <p:tnLst>
              <p:par>
                <p:cTn presetID="1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p:tgtEl>
                          <p:spTgt spid="3"/>
                        </p:tgtEl>
                        <p:attrNameLst>
                          <p:attrName>ppt_x</p:attrName>
                        </p:attrNameLst>
                      </p:cBhvr>
                      <p:tavLst>
                        <p:tav tm="0">
                          <p:val>
                            <p:strVal val="#ppt_x-#ppt_w*1.125000"/>
                          </p:val>
                        </p:tav>
                        <p:tav tm="100000">
                          <p:val>
                            <p:strVal val="#ppt_x"/>
                          </p:val>
                        </p:tav>
                      </p:tavLst>
                    </p:anim>
                    <p:animEffect transition="in" filter="wipe(right)">
                      <p:cBhvr>
                        <p:cTn dur="500"/>
                        <p:tgtEl>
                          <p:spTgt spid="3"/>
                        </p:tgtEl>
                      </p:cBhvr>
                    </p:animEffect>
                  </p:childTnLst>
                </p:cTn>
              </p:par>
            </p:tnLst>
          </p:tmpl>
          <p:tmpl lvl="5">
            <p:tnLst>
              <p:par>
                <p:cTn presetID="1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p:tgtEl>
                          <p:spTgt spid="3"/>
                        </p:tgtEl>
                        <p:attrNameLst>
                          <p:attrName>ppt_x</p:attrName>
                        </p:attrNameLst>
                      </p:cBhvr>
                      <p:tavLst>
                        <p:tav tm="0">
                          <p:val>
                            <p:strVal val="#ppt_x-#ppt_w*1.125000"/>
                          </p:val>
                        </p:tav>
                        <p:tav tm="100000">
                          <p:val>
                            <p:strVal val="#ppt_x"/>
                          </p:val>
                        </p:tav>
                      </p:tavLst>
                    </p:anim>
                    <p:animEffect transition="in" filter="wipe(right)">
                      <p:cBhvr>
                        <p:cTn dur="500"/>
                        <p:tgtEl>
                          <p:spTgt spid="3"/>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终端">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766763"/>
          </a:xfrm>
        </p:spPr>
        <p:txBody>
          <a:bodyPr/>
          <a:lstStyle>
            <a:lvl1pPr>
              <a:defRPr sz="3600" b="0" i="0" baseline="0">
                <a:latin typeface="Times New Roman" pitchFamily="18" charset="0"/>
                <a:ea typeface="华文新魏" pitchFamily="2" charset="-122"/>
                <a:cs typeface="Times New Roman"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304800" y="828676"/>
            <a:ext cx="8393113" cy="5800724"/>
          </a:xfrm>
        </p:spPr>
        <p:txBody>
          <a:bodyPr/>
          <a:lstStyle>
            <a:lvl1pPr marL="272654" indent="-272654">
              <a:buFontTx/>
              <a:buBlip>
                <a:blip r:embed="rId2"/>
              </a:buBlip>
              <a:defRPr sz="3200">
                <a:latin typeface="Times New Roman" pitchFamily="18" charset="0"/>
                <a:cs typeface="Times New Roman" pitchFamily="18" charset="0"/>
              </a:defRPr>
            </a:lvl1pPr>
            <a:lvl2pPr marL="604838" indent="-261938">
              <a:buFont typeface="Times New Roman" panose="02020603050405020304" pitchFamily="18" charset="0"/>
              <a:buChar char="─"/>
              <a:defRPr sz="3000">
                <a:latin typeface="Times New Roman" pitchFamily="18" charset="0"/>
                <a:cs typeface="Times New Roman" pitchFamily="18" charset="0"/>
              </a:defRPr>
            </a:lvl2pPr>
            <a:lvl3pPr marL="877491" indent="-191691">
              <a:buFont typeface="Arial" panose="020B0604020202020204" pitchFamily="34" charset="0"/>
              <a:buChar char="•"/>
              <a:defRPr sz="2800">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dirty="0" smtClean="0"/>
              <a:t>编辑母版文本样式</a:t>
            </a:r>
          </a:p>
        </p:txBody>
      </p:sp>
      <p:sp>
        <p:nvSpPr>
          <p:cNvPr id="7" name="灯片编号占位符 23"/>
          <p:cNvSpPr>
            <a:spLocks noGrp="1"/>
          </p:cNvSpPr>
          <p:nvPr>
            <p:ph type="sldNum" sz="quarter" idx="11"/>
          </p:nvPr>
        </p:nvSpPr>
        <p:spPr>
          <a:xfrm>
            <a:off x="8262938" y="6353176"/>
            <a:ext cx="847725" cy="500062"/>
          </a:xfrm>
        </p:spPr>
        <p:txBody>
          <a:bodyPr/>
          <a:lstStyle>
            <a:lvl1pPr>
              <a:defRPr/>
            </a:lvl1pPr>
          </a:lstStyle>
          <a:p>
            <a:pPr>
              <a:defRPr/>
            </a:pPr>
            <a:fld id="{0E71DA79-129D-497A-A6D8-8D7AFB59B4CE}" type="slidenum">
              <a:rPr lang="zh-CN" altLang="en-US" smtClean="0"/>
              <a:pPr>
                <a:defRPr/>
              </a:pPr>
              <a:t>‹#›</a:t>
            </a:fld>
            <a:endParaRPr lang="en-US" altLang="zh-CN"/>
          </a:p>
        </p:txBody>
      </p:sp>
      <p:pic>
        <p:nvPicPr>
          <p:cNvPr id="5" name="图片 4"/>
          <p:cNvPicPr>
            <a:picLocks noChangeAspect="1"/>
          </p:cNvPicPr>
          <p:nvPr userDrawn="1"/>
        </p:nvPicPr>
        <p:blipFill>
          <a:blip r:embed="rId3"/>
          <a:stretch>
            <a:fillRect/>
          </a:stretch>
        </p:blipFill>
        <p:spPr>
          <a:xfrm>
            <a:off x="290210" y="1373875"/>
            <a:ext cx="8396589" cy="5438777"/>
          </a:xfrm>
          <a:prstGeom prst="rect">
            <a:avLst/>
          </a:prstGeom>
        </p:spPr>
      </p:pic>
      <p:sp>
        <p:nvSpPr>
          <p:cNvPr id="6" name="内容占位符 2"/>
          <p:cNvSpPr>
            <a:spLocks noGrp="1"/>
          </p:cNvSpPr>
          <p:nvPr>
            <p:ph idx="12" hasCustomPrompt="1"/>
          </p:nvPr>
        </p:nvSpPr>
        <p:spPr>
          <a:xfrm>
            <a:off x="319780" y="1851642"/>
            <a:ext cx="8135333" cy="4981303"/>
          </a:xfrm>
        </p:spPr>
        <p:txBody>
          <a:bodyPr/>
          <a:lstStyle>
            <a:lvl1pPr marL="0" indent="0">
              <a:buFontTx/>
              <a:buNone/>
              <a:defRPr sz="3000" b="1" cap="none" spc="0">
                <a:ln w="0"/>
                <a:solidFill>
                  <a:schemeClr val="tx1"/>
                </a:solidFill>
                <a:effectLst>
                  <a:outerShdw blurRad="38100" dist="38100" dir="2700000" algn="tl">
                    <a:srgbClr val="000000">
                      <a:alpha val="43137"/>
                    </a:srgbClr>
                  </a:outerShdw>
                  <a:reflection blurRad="6350" stA="53000" endA="300" endPos="35500" dir="5400000" sy="-90000" algn="bl" rotWithShape="0"/>
                </a:effectLst>
                <a:latin typeface="Times New Roman" pitchFamily="18" charset="0"/>
                <a:cs typeface="Times New Roman" pitchFamily="18" charset="0"/>
              </a:defRPr>
            </a:lvl1pPr>
            <a:lvl2pPr marL="604838" indent="-261938">
              <a:buFont typeface="Times New Roman" panose="02020603050405020304" pitchFamily="18" charset="0"/>
              <a:buChar char="─"/>
              <a:defRPr>
                <a:solidFill>
                  <a:schemeClr val="bg1"/>
                </a:solidFill>
                <a:latin typeface="Times New Roman" pitchFamily="18" charset="0"/>
                <a:cs typeface="Times New Roman" pitchFamily="18" charset="0"/>
              </a:defRPr>
            </a:lvl2pPr>
            <a:lvl3pPr marL="877491" indent="-191691">
              <a:buFont typeface="Arial" panose="020B0604020202020204" pitchFamily="34" charset="0"/>
              <a:buChar char="•"/>
              <a:defRPr>
                <a:solidFill>
                  <a:schemeClr val="bg1"/>
                </a:solidFill>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dirty="0" smtClean="0"/>
              <a:t>单击此处编辑母版文本样式</a:t>
            </a:r>
          </a:p>
        </p:txBody>
      </p:sp>
    </p:spTree>
    <p:extLst>
      <p:ext uri="{BB962C8B-B14F-4D97-AF65-F5344CB8AC3E}">
        <p14:creationId xmlns:p14="http://schemas.microsoft.com/office/powerpoint/2010/main" val="3250847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heel(1)">
                                      <p:cBhvr>
                                        <p:cTn id="13" dur="20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fade">
                                      <p:cBhvr>
                                        <p:cTn id="18" dur="1000"/>
                                        <p:tgtEl>
                                          <p:spTgt spid="6">
                                            <p:txEl>
                                              <p:pRg st="0" end="0"/>
                                            </p:txEl>
                                          </p:spTgt>
                                        </p:tgtEl>
                                      </p:cBhvr>
                                    </p:animEffect>
                                    <p:anim calcmode="lin" valueType="num">
                                      <p:cBhvr>
                                        <p:cTn id="19"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4">
            <p:tnLst>
              <p:par>
                <p:cTn presetID="1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p:tgtEl>
                          <p:spTgt spid="3"/>
                        </p:tgtEl>
                        <p:attrNameLst>
                          <p:attrName>ppt_x</p:attrName>
                        </p:attrNameLst>
                      </p:cBhvr>
                      <p:tavLst>
                        <p:tav tm="0">
                          <p:val>
                            <p:strVal val="#ppt_x-#ppt_w*1.125000"/>
                          </p:val>
                        </p:tav>
                        <p:tav tm="100000">
                          <p:val>
                            <p:strVal val="#ppt_x"/>
                          </p:val>
                        </p:tav>
                      </p:tavLst>
                    </p:anim>
                    <p:animEffect transition="in" filter="wipe(right)">
                      <p:cBhvr>
                        <p:cTn dur="500"/>
                        <p:tgtEl>
                          <p:spTgt spid="3"/>
                        </p:tgtEl>
                      </p:cBhvr>
                    </p:animEffect>
                  </p:childTnLst>
                </p:cTn>
              </p:par>
            </p:tnLst>
          </p:tmpl>
          <p:tmpl lvl="5">
            <p:tnLst>
              <p:par>
                <p:cTn presetID="1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p:tgtEl>
                          <p:spTgt spid="3"/>
                        </p:tgtEl>
                        <p:attrNameLst>
                          <p:attrName>ppt_x</p:attrName>
                        </p:attrNameLst>
                      </p:cBhvr>
                      <p:tavLst>
                        <p:tav tm="0">
                          <p:val>
                            <p:strVal val="#ppt_x-#ppt_w*1.125000"/>
                          </p:val>
                        </p:tav>
                        <p:tav tm="100000">
                          <p:val>
                            <p:strVal val="#ppt_x"/>
                          </p:val>
                        </p:tav>
                      </p:tavLst>
                    </p:anim>
                    <p:animEffect transition="in" filter="wipe(right)">
                      <p:cBhvr>
                        <p:cTn dur="500"/>
                        <p:tgtEl>
                          <p:spTgt spid="3"/>
                        </p:tgtEl>
                      </p:cBhvr>
                    </p:animEffect>
                  </p:childTnLst>
                </p:cTn>
              </p:par>
            </p:tnLst>
          </p:tmpl>
        </p:tmplLst>
      </p:bldP>
      <p:bldP spid="6" grpId="0" build="p">
        <p:tmplLst>
          <p:tmpl lvl="1">
            <p:tnLst>
              <p:par>
                <p:cTn presetID="42"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1000"/>
                        <p:tgtEl>
                          <p:spTgt spid="6"/>
                        </p:tgtEl>
                      </p:cBhvr>
                    </p:animEffect>
                    <p:anim calcmode="lin" valueType="num">
                      <p:cBhvr>
                        <p:cTn dur="1000" fill="hold"/>
                        <p:tgtEl>
                          <p:spTgt spid="6"/>
                        </p:tgtEl>
                        <p:attrNameLst>
                          <p:attrName>ppt_x</p:attrName>
                        </p:attrNameLst>
                      </p:cBhvr>
                      <p:tavLst>
                        <p:tav tm="0">
                          <p:val>
                            <p:strVal val="#ppt_x"/>
                          </p:val>
                        </p:tav>
                        <p:tav tm="100000">
                          <p:val>
                            <p:strVal val="#ppt_x"/>
                          </p:val>
                        </p:tav>
                      </p:tavLst>
                    </p:anim>
                    <p:anim calcmode="lin" valueType="num">
                      <p:cBhvr>
                        <p:cTn dur="1000" fill="hold"/>
                        <p:tgtEl>
                          <p:spTgt spid="6"/>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56DC4A22-6975-4695-9E90-A879D51C343A}" type="slidenum">
              <a:rPr lang="en-US" altLang="zh-CN"/>
              <a:pPr>
                <a:defRPr/>
              </a:pPr>
              <a:t>‹#›</a:t>
            </a:fld>
            <a:endParaRPr lang="en-US" altLang="zh-CN"/>
          </a:p>
        </p:txBody>
      </p:sp>
    </p:spTree>
    <p:extLst>
      <p:ext uri="{BB962C8B-B14F-4D97-AF65-F5344CB8AC3E}">
        <p14:creationId xmlns:p14="http://schemas.microsoft.com/office/powerpoint/2010/main" val="23064624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384"/>
            <a:ext cx="8229600"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6147" name="文本占位符 2"/>
          <p:cNvSpPr>
            <a:spLocks noGrp="1"/>
          </p:cNvSpPr>
          <p:nvPr>
            <p:ph type="body" idx="1"/>
          </p:nvPr>
        </p:nvSpPr>
        <p:spPr bwMode="auto">
          <a:xfrm>
            <a:off x="468313" y="828676"/>
            <a:ext cx="8229600" cy="5912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9" name="灯片编号占位符 5"/>
          <p:cNvSpPr>
            <a:spLocks noGrp="1"/>
          </p:cNvSpPr>
          <p:nvPr>
            <p:ph type="sldNum" sz="quarter" idx="4"/>
          </p:nvPr>
        </p:nvSpPr>
        <p:spPr>
          <a:xfrm>
            <a:off x="8157666" y="6548288"/>
            <a:ext cx="971550" cy="332656"/>
          </a:xfrm>
          <a:prstGeom prst="rect">
            <a:avLst/>
          </a:prstGeom>
        </p:spPr>
        <p:txBody>
          <a:bodyPr vert="horz" wrap="square" lIns="91440" tIns="45720" rIns="91440" bIns="45720" numCol="1" anchor="ctr" anchorCtr="0" compatLnSpc="1">
            <a:prstTxWarp prst="textNoShape">
              <a:avLst/>
            </a:prstTxWarp>
          </a:bodyPr>
          <a:lstStyle>
            <a:lvl1pPr algn="r" eaLnBrk="1" hangingPunct="1">
              <a:spcBef>
                <a:spcPct val="0"/>
              </a:spcBef>
              <a:buClr>
                <a:schemeClr val="accent2"/>
              </a:buClr>
              <a:buFont typeface="Wingdings" panose="05000000000000000000" pitchFamily="2" charset="2"/>
              <a:buNone/>
              <a:defRPr sz="1350" b="1">
                <a:latin typeface="Arial" panose="020B0604020202020204" pitchFamily="34" charset="0"/>
                <a:ea typeface="微软雅黑" panose="020B0503020204020204" pitchFamily="34" charset="-122"/>
              </a:defRPr>
            </a:lvl1pPr>
          </a:lstStyle>
          <a:p>
            <a:pPr>
              <a:defRPr/>
            </a:pPr>
            <a:fld id="{B0985ADC-2F1A-4F16-99F7-4A126B5C17CF}" type="slidenum">
              <a:rPr lang="zh-CN" altLang="en-US" smtClean="0"/>
              <a:pPr>
                <a:defRPr/>
              </a:pPr>
              <a:t>‹#›</a:t>
            </a:fld>
            <a:endParaRPr lang="en-US" altLang="zh-CN"/>
          </a:p>
        </p:txBody>
      </p:sp>
      <p:cxnSp>
        <p:nvCxnSpPr>
          <p:cNvPr id="8" name="直接连接符 8"/>
          <p:cNvCxnSpPr/>
          <p:nvPr/>
        </p:nvCxnSpPr>
        <p:spPr>
          <a:xfrm>
            <a:off x="285752" y="764708"/>
            <a:ext cx="8429625" cy="1587"/>
          </a:xfrm>
          <a:prstGeom prst="line">
            <a:avLst/>
          </a:prstGeom>
        </p:spPr>
        <p:style>
          <a:lnRef idx="1">
            <a:schemeClr val="accent1"/>
          </a:lnRef>
          <a:fillRef idx="0">
            <a:schemeClr val="accent1"/>
          </a:fillRef>
          <a:effectRef idx="0">
            <a:schemeClr val="accent1"/>
          </a:effectRef>
          <a:fontRef idx="minor">
            <a:schemeClr val="tx1"/>
          </a:fontRef>
        </p:style>
      </p:cxnSp>
      <p:sp>
        <p:nvSpPr>
          <p:cNvPr id="9" name="矩形 15"/>
          <p:cNvSpPr/>
          <p:nvPr/>
        </p:nvSpPr>
        <p:spPr>
          <a:xfrm>
            <a:off x="285752" y="44628"/>
            <a:ext cx="142875" cy="642937"/>
          </a:xfrm>
          <a:prstGeom prst="rect">
            <a:avLst/>
          </a:prstGeom>
          <a:solidFill>
            <a:srgbClr val="0070C0"/>
          </a:solidFill>
          <a:ln>
            <a:noFill/>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anchor="ctr"/>
          <a:lstStyle/>
          <a:p>
            <a:pPr algn="ctr" fontAlgn="base">
              <a:spcBef>
                <a:spcPct val="0"/>
              </a:spcBef>
              <a:spcAft>
                <a:spcPct val="0"/>
              </a:spcAft>
              <a:buClr>
                <a:srgbClr val="C0504D"/>
              </a:buClr>
              <a:buFont typeface="Wingdings" panose="05000000000000000000" pitchFamily="2" charset="2"/>
              <a:buNone/>
              <a:defRPr/>
            </a:pPr>
            <a:endParaRPr lang="zh-CN" altLang="en-US" sz="1800">
              <a:solidFill>
                <a:prstClr val="white"/>
              </a:solidFill>
            </a:endParaRPr>
          </a:p>
        </p:txBody>
      </p:sp>
      <p:pic>
        <p:nvPicPr>
          <p:cNvPr id="1034" name="图片 17" descr="20101016174155631.jp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16416" y="-968"/>
            <a:ext cx="765672" cy="765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1913840"/>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8" r:id="rId3"/>
    <p:sldLayoutId id="2147483689" r:id="rId4"/>
    <p:sldLayoutId id="2147483690" r:id="rId5"/>
  </p:sldLayoutIdLst>
  <p:timing>
    <p:tnLst>
      <p:par>
        <p:cTn id="1" dur="indefinite" restart="never" nodeType="tmRoot"/>
      </p:par>
    </p:tnLst>
  </p:timing>
  <p:hf hdr="0" ftr="0" dt="0"/>
  <p:txStyles>
    <p:titleStyle>
      <a:lvl1pPr algn="l" rtl="0" eaLnBrk="1" fontAlgn="base" hangingPunct="1">
        <a:spcBef>
          <a:spcPct val="0"/>
        </a:spcBef>
        <a:spcAft>
          <a:spcPct val="0"/>
        </a:spcAft>
        <a:defRPr sz="3000" kern="1200">
          <a:solidFill>
            <a:schemeClr val="tx1"/>
          </a:solidFill>
          <a:latin typeface="Times New Roman" pitchFamily="18" charset="0"/>
          <a:ea typeface="华文新魏" pitchFamily="2" charset="-122"/>
          <a:cs typeface="Times New Roman" pitchFamily="18" charset="0"/>
        </a:defRPr>
      </a:lvl1pPr>
      <a:lvl2pPr algn="l" rtl="0" eaLnBrk="1" fontAlgn="base" hangingPunct="1">
        <a:spcBef>
          <a:spcPct val="0"/>
        </a:spcBef>
        <a:spcAft>
          <a:spcPct val="0"/>
        </a:spcAft>
        <a:defRPr sz="2700">
          <a:solidFill>
            <a:schemeClr val="tx1"/>
          </a:solidFill>
          <a:latin typeface="Times New Roman" pitchFamily="18" charset="0"/>
          <a:ea typeface="华文新魏" pitchFamily="2" charset="-122"/>
          <a:cs typeface="Times New Roman" pitchFamily="18" charset="0"/>
        </a:defRPr>
      </a:lvl2pPr>
      <a:lvl3pPr algn="l" rtl="0" eaLnBrk="1" fontAlgn="base" hangingPunct="1">
        <a:spcBef>
          <a:spcPct val="0"/>
        </a:spcBef>
        <a:spcAft>
          <a:spcPct val="0"/>
        </a:spcAft>
        <a:defRPr sz="2700">
          <a:solidFill>
            <a:schemeClr val="tx1"/>
          </a:solidFill>
          <a:latin typeface="Times New Roman" pitchFamily="18" charset="0"/>
          <a:ea typeface="华文新魏" pitchFamily="2" charset="-122"/>
          <a:cs typeface="Times New Roman" pitchFamily="18" charset="0"/>
        </a:defRPr>
      </a:lvl3pPr>
      <a:lvl4pPr algn="l" rtl="0" eaLnBrk="1" fontAlgn="base" hangingPunct="1">
        <a:spcBef>
          <a:spcPct val="0"/>
        </a:spcBef>
        <a:spcAft>
          <a:spcPct val="0"/>
        </a:spcAft>
        <a:defRPr sz="2700">
          <a:solidFill>
            <a:schemeClr val="tx1"/>
          </a:solidFill>
          <a:latin typeface="Times New Roman" pitchFamily="18" charset="0"/>
          <a:ea typeface="华文新魏" pitchFamily="2" charset="-122"/>
          <a:cs typeface="Times New Roman" pitchFamily="18" charset="0"/>
        </a:defRPr>
      </a:lvl4pPr>
      <a:lvl5pPr algn="l" rtl="0" eaLnBrk="1" fontAlgn="base" hangingPunct="1">
        <a:spcBef>
          <a:spcPct val="0"/>
        </a:spcBef>
        <a:spcAft>
          <a:spcPct val="0"/>
        </a:spcAft>
        <a:defRPr sz="2700">
          <a:solidFill>
            <a:schemeClr val="tx1"/>
          </a:solidFill>
          <a:latin typeface="Times New Roman" pitchFamily="18" charset="0"/>
          <a:ea typeface="华文新魏" pitchFamily="2" charset="-122"/>
          <a:cs typeface="Times New Roman" pitchFamily="18" charset="0"/>
        </a:defRPr>
      </a:lvl5pPr>
      <a:lvl6pPr marL="342900" algn="l" rtl="0" eaLnBrk="1" fontAlgn="base" hangingPunct="1">
        <a:spcBef>
          <a:spcPct val="0"/>
        </a:spcBef>
        <a:spcAft>
          <a:spcPct val="0"/>
        </a:spcAft>
        <a:defRPr sz="2700" b="1">
          <a:solidFill>
            <a:schemeClr val="tx1"/>
          </a:solidFill>
          <a:latin typeface="微软雅黑"/>
          <a:ea typeface="微软雅黑"/>
          <a:cs typeface="微软雅黑"/>
        </a:defRPr>
      </a:lvl6pPr>
      <a:lvl7pPr marL="685800" algn="l" rtl="0" eaLnBrk="1" fontAlgn="base" hangingPunct="1">
        <a:spcBef>
          <a:spcPct val="0"/>
        </a:spcBef>
        <a:spcAft>
          <a:spcPct val="0"/>
        </a:spcAft>
        <a:defRPr sz="2700" b="1">
          <a:solidFill>
            <a:schemeClr val="tx1"/>
          </a:solidFill>
          <a:latin typeface="微软雅黑"/>
          <a:ea typeface="微软雅黑"/>
          <a:cs typeface="微软雅黑"/>
        </a:defRPr>
      </a:lvl7pPr>
      <a:lvl8pPr marL="1028700" algn="l" rtl="0" eaLnBrk="1" fontAlgn="base" hangingPunct="1">
        <a:spcBef>
          <a:spcPct val="0"/>
        </a:spcBef>
        <a:spcAft>
          <a:spcPct val="0"/>
        </a:spcAft>
        <a:defRPr sz="2700" b="1">
          <a:solidFill>
            <a:schemeClr val="tx1"/>
          </a:solidFill>
          <a:latin typeface="微软雅黑"/>
          <a:ea typeface="微软雅黑"/>
          <a:cs typeface="微软雅黑"/>
        </a:defRPr>
      </a:lvl8pPr>
      <a:lvl9pPr marL="1371600" algn="l" rtl="0" eaLnBrk="1" fontAlgn="base" hangingPunct="1">
        <a:spcBef>
          <a:spcPct val="0"/>
        </a:spcBef>
        <a:spcAft>
          <a:spcPct val="0"/>
        </a:spcAft>
        <a:defRPr sz="2700" b="1">
          <a:solidFill>
            <a:schemeClr val="tx1"/>
          </a:solidFill>
          <a:latin typeface="微软雅黑"/>
          <a:ea typeface="微软雅黑"/>
          <a:cs typeface="微软雅黑"/>
        </a:defRPr>
      </a:lvl9pPr>
    </p:titleStyle>
    <p:bodyStyle>
      <a:lvl1pPr marL="201216" indent="-201216" algn="just" rtl="0" eaLnBrk="1" fontAlgn="base" hangingPunct="1">
        <a:lnSpc>
          <a:spcPct val="100000"/>
        </a:lnSpc>
        <a:spcBef>
          <a:spcPts val="450"/>
        </a:spcBef>
        <a:spcAft>
          <a:spcPts val="450"/>
        </a:spcAft>
        <a:buClr>
          <a:srgbClr val="C00000"/>
        </a:buClr>
        <a:buFont typeface="Wingdings" panose="05000000000000000000" pitchFamily="2" charset="2"/>
        <a:buChar char="Ø"/>
        <a:defRPr sz="2700" kern="1200">
          <a:solidFill>
            <a:schemeClr val="tx1"/>
          </a:solidFill>
          <a:latin typeface="Times New Roman" pitchFamily="18" charset="0"/>
          <a:ea typeface="华文中宋" pitchFamily="2" charset="-122"/>
          <a:cs typeface="Times New Roman" pitchFamily="18" charset="0"/>
        </a:defRPr>
      </a:lvl1pPr>
      <a:lvl2pPr marL="473869" indent="-130969" algn="just" rtl="0" eaLnBrk="1" fontAlgn="base" hangingPunct="1">
        <a:lnSpc>
          <a:spcPct val="100000"/>
        </a:lnSpc>
        <a:spcBef>
          <a:spcPts val="450"/>
        </a:spcBef>
        <a:spcAft>
          <a:spcPts val="450"/>
        </a:spcAft>
        <a:buClr>
          <a:srgbClr val="339933"/>
        </a:buClr>
        <a:buFont typeface="Times New Roman" panose="02020603050405020304" pitchFamily="18" charset="0"/>
        <a:buChar char="─"/>
        <a:defRPr sz="2550" kern="1200">
          <a:solidFill>
            <a:schemeClr val="tx1"/>
          </a:solidFill>
          <a:latin typeface="Times New Roman" pitchFamily="18" charset="0"/>
          <a:ea typeface="华文中宋" pitchFamily="2" charset="-122"/>
          <a:cs typeface="Times New Roman" pitchFamily="18" charset="0"/>
        </a:defRPr>
      </a:lvl2pPr>
      <a:lvl3pPr marL="807244" indent="-121444" algn="just" rtl="0" eaLnBrk="1" fontAlgn="base" hangingPunct="1">
        <a:lnSpc>
          <a:spcPct val="100000"/>
        </a:lnSpc>
        <a:spcBef>
          <a:spcPts val="450"/>
        </a:spcBef>
        <a:spcAft>
          <a:spcPts val="450"/>
        </a:spcAft>
        <a:buClr>
          <a:srgbClr val="0000CC"/>
        </a:buClr>
        <a:buFont typeface="Arial" panose="020B0604020202020204" pitchFamily="34" charset="0"/>
        <a:buChar char="•"/>
        <a:defRPr sz="2100" kern="1200">
          <a:solidFill>
            <a:schemeClr val="tx1"/>
          </a:solidFill>
          <a:latin typeface="Times New Roman" pitchFamily="18" charset="0"/>
          <a:ea typeface="华文中宋" pitchFamily="2" charset="-122"/>
          <a:cs typeface="Times New Roman" pitchFamily="18" charset="0"/>
        </a:defRPr>
      </a:lvl3pPr>
      <a:lvl4pPr marL="1243013" indent="-214313" algn="just" rtl="0" eaLnBrk="1" fontAlgn="base" hangingPunct="1">
        <a:lnSpc>
          <a:spcPct val="100000"/>
        </a:lnSpc>
        <a:spcBef>
          <a:spcPts val="150"/>
        </a:spcBef>
        <a:spcAft>
          <a:spcPts val="150"/>
        </a:spcAft>
        <a:buClr>
          <a:srgbClr val="0070C0"/>
        </a:buClr>
        <a:buFont typeface="Wingdings" panose="05000000000000000000" pitchFamily="2" charset="2"/>
        <a:buChar char="Ø"/>
        <a:defRPr sz="1350" kern="1200">
          <a:solidFill>
            <a:schemeClr val="tx1"/>
          </a:solidFill>
          <a:latin typeface="Times New Roman" pitchFamily="18" charset="0"/>
          <a:ea typeface="华文中宋" pitchFamily="2" charset="-122"/>
          <a:cs typeface="Times New Roman" pitchFamily="18" charset="0"/>
        </a:defRPr>
      </a:lvl4pPr>
      <a:lvl5pPr marL="1585913" indent="-214313" algn="just" rtl="0" eaLnBrk="1" fontAlgn="base" hangingPunct="1">
        <a:lnSpc>
          <a:spcPct val="100000"/>
        </a:lnSpc>
        <a:spcBef>
          <a:spcPts val="150"/>
        </a:spcBef>
        <a:spcAft>
          <a:spcPts val="150"/>
        </a:spcAft>
        <a:buClr>
          <a:srgbClr val="0070C0"/>
        </a:buClr>
        <a:buFont typeface="Wingdings" panose="05000000000000000000" pitchFamily="2" charset="2"/>
        <a:buChar char="Ø"/>
        <a:defRPr sz="1350" kern="1200">
          <a:solidFill>
            <a:schemeClr val="tx1"/>
          </a:solidFill>
          <a:latin typeface="Times New Roman" pitchFamily="18" charset="0"/>
          <a:ea typeface="华文中宋" pitchFamily="2" charset="-122"/>
          <a:cs typeface="Times New Roman" pitchFamily="18"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r>
              <a:rPr lang="zh-CN" altLang="en-US" sz="4000" dirty="0"/>
              <a:t>第</a:t>
            </a:r>
            <a:r>
              <a:rPr lang="en-US" altLang="zh-CN" sz="4000" dirty="0" smtClean="0"/>
              <a:t>03</a:t>
            </a:r>
            <a:r>
              <a:rPr lang="zh-CN" altLang="en-US" sz="4000" dirty="0" smtClean="0"/>
              <a:t>章 </a:t>
            </a:r>
            <a:r>
              <a:rPr lang="en-US" altLang="zh-CN" sz="4000" dirty="0"/>
              <a:t>Shell</a:t>
            </a:r>
            <a:r>
              <a:rPr lang="zh-CN" altLang="en-US" sz="4000" dirty="0"/>
              <a:t>编程基础</a:t>
            </a:r>
          </a:p>
        </p:txBody>
      </p:sp>
      <p:sp>
        <p:nvSpPr>
          <p:cNvPr id="5123" name="Rectangle 3"/>
          <p:cNvSpPr>
            <a:spLocks noGrp="1" noChangeArrowheads="1"/>
          </p:cNvSpPr>
          <p:nvPr>
            <p:ph type="subTitle" idx="1"/>
          </p:nvPr>
        </p:nvSpPr>
        <p:spPr>
          <a:xfrm>
            <a:off x="2914164" y="3376311"/>
            <a:ext cx="5086836" cy="662289"/>
          </a:xfrm>
        </p:spPr>
        <p:txBody>
          <a:bodyPr/>
          <a:lstStyle/>
          <a:p>
            <a:r>
              <a:rPr lang="zh-CN" altLang="en-US" dirty="0"/>
              <a:t>第</a:t>
            </a:r>
            <a:r>
              <a:rPr lang="en-US" altLang="zh-CN" dirty="0"/>
              <a:t>304</a:t>
            </a:r>
            <a:r>
              <a:rPr lang="zh-CN" altLang="en-US" dirty="0"/>
              <a:t>讲 输入输出重定向</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4 </a:t>
            </a:r>
            <a:r>
              <a:rPr lang="zh-CN" altLang="en-US" dirty="0"/>
              <a:t>输入重定向</a:t>
            </a:r>
          </a:p>
        </p:txBody>
      </p:sp>
      <p:sp>
        <p:nvSpPr>
          <p:cNvPr id="6" name="内容占位符 5"/>
          <p:cNvSpPr>
            <a:spLocks noGrp="1"/>
          </p:cNvSpPr>
          <p:nvPr>
            <p:ph idx="1"/>
          </p:nvPr>
        </p:nvSpPr>
        <p:spPr/>
        <p:txBody>
          <a:bodyPr/>
          <a:lstStyle/>
          <a:p>
            <a:endParaRPr lang="zh-CN" altLang="en-US"/>
          </a:p>
        </p:txBody>
      </p:sp>
      <p:sp>
        <p:nvSpPr>
          <p:cNvPr id="4" name="灯片编号占位符 3"/>
          <p:cNvSpPr>
            <a:spLocks noGrp="1"/>
          </p:cNvSpPr>
          <p:nvPr>
            <p:ph type="sldNum" sz="quarter" idx="11"/>
          </p:nvPr>
        </p:nvSpPr>
        <p:spPr/>
        <p:txBody>
          <a:bodyPr/>
          <a:lstStyle/>
          <a:p>
            <a:pPr>
              <a:defRPr/>
            </a:pPr>
            <a:fld id="{0E71DA79-129D-497A-A6D8-8D7AFB59B4CE}" type="slidenum">
              <a:rPr lang="zh-CN" altLang="en-US" smtClean="0"/>
              <a:pPr>
                <a:defRPr/>
              </a:pPr>
              <a:t>10</a:t>
            </a:fld>
            <a:endParaRPr lang="en-US" altLang="zh-CN"/>
          </a:p>
        </p:txBody>
      </p:sp>
      <p:sp>
        <p:nvSpPr>
          <p:cNvPr id="7" name="内容占位符 6"/>
          <p:cNvSpPr>
            <a:spLocks noGrp="1"/>
          </p:cNvSpPr>
          <p:nvPr>
            <p:ph idx="12"/>
          </p:nvPr>
        </p:nvSpPr>
        <p:spPr/>
        <p:txBody>
          <a:bodyPr/>
          <a:lstStyle/>
          <a:p>
            <a:r>
              <a:rPr lang="en-US" altLang="zh-CN" dirty="0"/>
              <a:t>[</a:t>
            </a:r>
            <a:r>
              <a:rPr lang="en-US" altLang="zh-CN" dirty="0" err="1"/>
              <a:t>oyct@RHEL</a:t>
            </a:r>
            <a:r>
              <a:rPr lang="en-US" altLang="zh-CN" dirty="0"/>
              <a:t> code]$ </a:t>
            </a:r>
            <a:r>
              <a:rPr lang="en-US" altLang="zh-CN" dirty="0">
                <a:solidFill>
                  <a:srgbClr val="C00000"/>
                </a:solidFill>
              </a:rPr>
              <a:t>cat &lt;d.txt</a:t>
            </a:r>
          </a:p>
          <a:p>
            <a:r>
              <a:rPr lang="en-US" altLang="zh-CN" b="0" dirty="0">
                <a:effectLst>
                  <a:reflection blurRad="6350" stA="53000" endA="300" endPos="35500" dir="5400000" sy="-90000" algn="bl" rotWithShape="0"/>
                </a:effectLst>
              </a:rPr>
              <a:t>2018</a:t>
            </a:r>
            <a:r>
              <a:rPr lang="zh-CN" altLang="en-US" b="0" dirty="0">
                <a:effectLst>
                  <a:reflection blurRad="6350" stA="53000" endA="300" endPos="35500" dir="5400000" sy="-90000" algn="bl" rotWithShape="0"/>
                </a:effectLst>
              </a:rPr>
              <a:t>年 </a:t>
            </a:r>
            <a:r>
              <a:rPr lang="en-US" altLang="zh-CN" b="0" dirty="0">
                <a:effectLst>
                  <a:reflection blurRad="6350" stA="53000" endA="300" endPos="35500" dir="5400000" sy="-90000" algn="bl" rotWithShape="0"/>
                </a:effectLst>
              </a:rPr>
              <a:t>02</a:t>
            </a:r>
            <a:r>
              <a:rPr lang="zh-CN" altLang="en-US" b="0" dirty="0">
                <a:effectLst>
                  <a:reflection blurRad="6350" stA="53000" endA="300" endPos="35500" dir="5400000" sy="-90000" algn="bl" rotWithShape="0"/>
                </a:effectLst>
              </a:rPr>
              <a:t>月 </a:t>
            </a:r>
            <a:r>
              <a:rPr lang="en-US" altLang="zh-CN" b="0" dirty="0">
                <a:effectLst>
                  <a:reflection blurRad="6350" stA="53000" endA="300" endPos="35500" dir="5400000" sy="-90000" algn="bl" rotWithShape="0"/>
                </a:effectLst>
              </a:rPr>
              <a:t>24</a:t>
            </a:r>
            <a:r>
              <a:rPr lang="zh-CN" altLang="en-US" b="0" dirty="0">
                <a:effectLst>
                  <a:reflection blurRad="6350" stA="53000" endA="300" endPos="35500" dir="5400000" sy="-90000" algn="bl" rotWithShape="0"/>
                </a:effectLst>
              </a:rPr>
              <a:t>日 星期六 </a:t>
            </a:r>
            <a:r>
              <a:rPr lang="en-US" altLang="zh-CN" b="0" dirty="0">
                <a:effectLst>
                  <a:reflection blurRad="6350" stA="53000" endA="300" endPos="35500" dir="5400000" sy="-90000" algn="bl" rotWithShape="0"/>
                </a:effectLst>
              </a:rPr>
              <a:t>23:17:10 CST</a:t>
            </a:r>
          </a:p>
          <a:p>
            <a:r>
              <a:rPr lang="en-US" altLang="zh-CN" b="0" dirty="0">
                <a:effectLst>
                  <a:reflection blurRad="6350" stA="53000" endA="300" endPos="35500" dir="5400000" sy="-90000" algn="bl" rotWithShape="0"/>
                </a:effectLst>
              </a:rPr>
              <a:t>2018</a:t>
            </a:r>
            <a:r>
              <a:rPr lang="zh-CN" altLang="en-US" b="0" dirty="0">
                <a:effectLst>
                  <a:reflection blurRad="6350" stA="53000" endA="300" endPos="35500" dir="5400000" sy="-90000" algn="bl" rotWithShape="0"/>
                </a:effectLst>
              </a:rPr>
              <a:t>年 </a:t>
            </a:r>
            <a:r>
              <a:rPr lang="en-US" altLang="zh-CN" b="0" dirty="0">
                <a:effectLst>
                  <a:reflection blurRad="6350" stA="53000" endA="300" endPos="35500" dir="5400000" sy="-90000" algn="bl" rotWithShape="0"/>
                </a:effectLst>
              </a:rPr>
              <a:t>02</a:t>
            </a:r>
            <a:r>
              <a:rPr lang="zh-CN" altLang="en-US" b="0" dirty="0">
                <a:effectLst>
                  <a:reflection blurRad="6350" stA="53000" endA="300" endPos="35500" dir="5400000" sy="-90000" algn="bl" rotWithShape="0"/>
                </a:effectLst>
              </a:rPr>
              <a:t>月 </a:t>
            </a:r>
            <a:r>
              <a:rPr lang="en-US" altLang="zh-CN" b="0" dirty="0">
                <a:effectLst>
                  <a:reflection blurRad="6350" stA="53000" endA="300" endPos="35500" dir="5400000" sy="-90000" algn="bl" rotWithShape="0"/>
                </a:effectLst>
              </a:rPr>
              <a:t>24</a:t>
            </a:r>
            <a:r>
              <a:rPr lang="zh-CN" altLang="en-US" b="0" dirty="0">
                <a:effectLst>
                  <a:reflection blurRad="6350" stA="53000" endA="300" endPos="35500" dir="5400000" sy="-90000" algn="bl" rotWithShape="0"/>
                </a:effectLst>
              </a:rPr>
              <a:t>日 星期六 </a:t>
            </a:r>
            <a:r>
              <a:rPr lang="en-US" altLang="zh-CN" b="0" dirty="0">
                <a:effectLst>
                  <a:reflection blurRad="6350" stA="53000" endA="300" endPos="35500" dir="5400000" sy="-90000" algn="bl" rotWithShape="0"/>
                </a:effectLst>
              </a:rPr>
              <a:t>23:17:34 CST</a:t>
            </a:r>
          </a:p>
          <a:p>
            <a:r>
              <a:rPr lang="en-US" altLang="zh-CN" dirty="0"/>
              <a:t>[</a:t>
            </a:r>
            <a:r>
              <a:rPr lang="en-US" altLang="zh-CN" dirty="0" err="1"/>
              <a:t>oyct@RHEL</a:t>
            </a:r>
            <a:r>
              <a:rPr lang="en-US" altLang="zh-CN" dirty="0"/>
              <a:t> code]$ </a:t>
            </a:r>
            <a:r>
              <a:rPr lang="en-US" altLang="zh-CN" dirty="0">
                <a:solidFill>
                  <a:srgbClr val="C00000"/>
                </a:solidFill>
              </a:rPr>
              <a:t>cat &lt;d.txt &gt;e.txt</a:t>
            </a:r>
          </a:p>
          <a:p>
            <a:r>
              <a:rPr lang="en-US" altLang="zh-CN" dirty="0"/>
              <a:t>[</a:t>
            </a:r>
            <a:r>
              <a:rPr lang="en-US" altLang="zh-CN" dirty="0" err="1"/>
              <a:t>oyct@RHEL</a:t>
            </a:r>
            <a:r>
              <a:rPr lang="en-US" altLang="zh-CN" dirty="0"/>
              <a:t> code]$ </a:t>
            </a:r>
            <a:r>
              <a:rPr lang="en-US" altLang="zh-CN" dirty="0">
                <a:solidFill>
                  <a:srgbClr val="C00000"/>
                </a:solidFill>
              </a:rPr>
              <a:t>cat e.txt</a:t>
            </a:r>
          </a:p>
          <a:p>
            <a:r>
              <a:rPr lang="en-US" altLang="zh-CN" b="0" dirty="0">
                <a:effectLst>
                  <a:reflection blurRad="6350" stA="53000" endA="300" endPos="35500" dir="5400000" sy="-90000" algn="bl" rotWithShape="0"/>
                </a:effectLst>
              </a:rPr>
              <a:t>2018</a:t>
            </a:r>
            <a:r>
              <a:rPr lang="zh-CN" altLang="en-US" b="0" dirty="0">
                <a:effectLst>
                  <a:reflection blurRad="6350" stA="53000" endA="300" endPos="35500" dir="5400000" sy="-90000" algn="bl" rotWithShape="0"/>
                </a:effectLst>
              </a:rPr>
              <a:t>年 </a:t>
            </a:r>
            <a:r>
              <a:rPr lang="en-US" altLang="zh-CN" b="0" dirty="0">
                <a:effectLst>
                  <a:reflection blurRad="6350" stA="53000" endA="300" endPos="35500" dir="5400000" sy="-90000" algn="bl" rotWithShape="0"/>
                </a:effectLst>
              </a:rPr>
              <a:t>02</a:t>
            </a:r>
            <a:r>
              <a:rPr lang="zh-CN" altLang="en-US" b="0" dirty="0">
                <a:effectLst>
                  <a:reflection blurRad="6350" stA="53000" endA="300" endPos="35500" dir="5400000" sy="-90000" algn="bl" rotWithShape="0"/>
                </a:effectLst>
              </a:rPr>
              <a:t>月 </a:t>
            </a:r>
            <a:r>
              <a:rPr lang="en-US" altLang="zh-CN" b="0" dirty="0">
                <a:effectLst>
                  <a:reflection blurRad="6350" stA="53000" endA="300" endPos="35500" dir="5400000" sy="-90000" algn="bl" rotWithShape="0"/>
                </a:effectLst>
              </a:rPr>
              <a:t>24</a:t>
            </a:r>
            <a:r>
              <a:rPr lang="zh-CN" altLang="en-US" b="0" dirty="0">
                <a:effectLst>
                  <a:reflection blurRad="6350" stA="53000" endA="300" endPos="35500" dir="5400000" sy="-90000" algn="bl" rotWithShape="0"/>
                </a:effectLst>
              </a:rPr>
              <a:t>日 星期六 </a:t>
            </a:r>
            <a:r>
              <a:rPr lang="en-US" altLang="zh-CN" b="0" dirty="0">
                <a:effectLst>
                  <a:reflection blurRad="6350" stA="53000" endA="300" endPos="35500" dir="5400000" sy="-90000" algn="bl" rotWithShape="0"/>
                </a:effectLst>
              </a:rPr>
              <a:t>23:17:10 CST</a:t>
            </a:r>
          </a:p>
          <a:p>
            <a:r>
              <a:rPr lang="en-US" altLang="zh-CN" b="0" dirty="0">
                <a:effectLst>
                  <a:reflection blurRad="6350" stA="53000" endA="300" endPos="35500" dir="5400000" sy="-90000" algn="bl" rotWithShape="0"/>
                </a:effectLst>
              </a:rPr>
              <a:t>2018</a:t>
            </a:r>
            <a:r>
              <a:rPr lang="zh-CN" altLang="en-US" b="0" dirty="0">
                <a:effectLst>
                  <a:reflection blurRad="6350" stA="53000" endA="300" endPos="35500" dir="5400000" sy="-90000" algn="bl" rotWithShape="0"/>
                </a:effectLst>
              </a:rPr>
              <a:t>年 </a:t>
            </a:r>
            <a:r>
              <a:rPr lang="en-US" altLang="zh-CN" b="0" dirty="0">
                <a:effectLst>
                  <a:reflection blurRad="6350" stA="53000" endA="300" endPos="35500" dir="5400000" sy="-90000" algn="bl" rotWithShape="0"/>
                </a:effectLst>
              </a:rPr>
              <a:t>02</a:t>
            </a:r>
            <a:r>
              <a:rPr lang="zh-CN" altLang="en-US" b="0" dirty="0">
                <a:effectLst>
                  <a:reflection blurRad="6350" stA="53000" endA="300" endPos="35500" dir="5400000" sy="-90000" algn="bl" rotWithShape="0"/>
                </a:effectLst>
              </a:rPr>
              <a:t>月 </a:t>
            </a:r>
            <a:r>
              <a:rPr lang="en-US" altLang="zh-CN" b="0" dirty="0">
                <a:effectLst>
                  <a:reflection blurRad="6350" stA="53000" endA="300" endPos="35500" dir="5400000" sy="-90000" algn="bl" rotWithShape="0"/>
                </a:effectLst>
              </a:rPr>
              <a:t>24</a:t>
            </a:r>
            <a:r>
              <a:rPr lang="zh-CN" altLang="en-US" b="0" dirty="0">
                <a:effectLst>
                  <a:reflection blurRad="6350" stA="53000" endA="300" endPos="35500" dir="5400000" sy="-90000" algn="bl" rotWithShape="0"/>
                </a:effectLst>
              </a:rPr>
              <a:t>日 星期六 </a:t>
            </a:r>
            <a:r>
              <a:rPr lang="en-US" altLang="zh-CN" b="0" dirty="0">
                <a:effectLst>
                  <a:reflection blurRad="6350" stA="53000" endA="300" endPos="35500" dir="5400000" sy="-90000" algn="bl" rotWithShape="0"/>
                </a:effectLst>
              </a:rPr>
              <a:t>23:17:34 CST</a:t>
            </a:r>
          </a:p>
          <a:p>
            <a:r>
              <a:rPr lang="en-US" altLang="zh-CN" dirty="0"/>
              <a:t>[</a:t>
            </a:r>
            <a:r>
              <a:rPr lang="en-US" altLang="zh-CN" dirty="0" err="1"/>
              <a:t>oyct@RHEL</a:t>
            </a:r>
            <a:r>
              <a:rPr lang="en-US" altLang="zh-CN" dirty="0"/>
              <a:t> code]$ </a:t>
            </a:r>
          </a:p>
          <a:p>
            <a:endParaRPr lang="zh-CN" altLang="en-US" dirty="0"/>
          </a:p>
        </p:txBody>
      </p:sp>
      <p:sp>
        <p:nvSpPr>
          <p:cNvPr id="8" name="线形标注 1 7"/>
          <p:cNvSpPr/>
          <p:nvPr/>
        </p:nvSpPr>
        <p:spPr>
          <a:xfrm>
            <a:off x="6877888" y="4038600"/>
            <a:ext cx="1577225" cy="990600"/>
          </a:xfrm>
          <a:prstGeom prst="borderCallout1">
            <a:avLst>
              <a:gd name="adj1" fmla="val 18750"/>
              <a:gd name="adj2" fmla="val -8333"/>
              <a:gd name="adj3" fmla="val -9178"/>
              <a:gd name="adj4" fmla="val -43424"/>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800" dirty="0" smtClean="0">
                <a:solidFill>
                  <a:srgbClr val="C00000"/>
                </a:solidFill>
              </a:rPr>
              <a:t>相当于</a:t>
            </a:r>
            <a:r>
              <a:rPr lang="en-US" altLang="zh-CN" sz="2800" dirty="0" err="1" smtClean="0">
                <a:solidFill>
                  <a:srgbClr val="C00000"/>
                </a:solidFill>
              </a:rPr>
              <a:t>cp</a:t>
            </a:r>
            <a:r>
              <a:rPr lang="zh-CN" altLang="en-US" sz="2800" dirty="0" smtClean="0">
                <a:solidFill>
                  <a:srgbClr val="C00000"/>
                </a:solidFill>
              </a:rPr>
              <a:t>命令</a:t>
            </a:r>
          </a:p>
        </p:txBody>
      </p:sp>
    </p:spTree>
    <p:extLst>
      <p:ext uri="{BB962C8B-B14F-4D97-AF65-F5344CB8AC3E}">
        <p14:creationId xmlns:p14="http://schemas.microsoft.com/office/powerpoint/2010/main" val="2858012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输入重定向</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1"/>
          </p:nvPr>
        </p:nvSpPr>
        <p:spPr/>
        <p:txBody>
          <a:bodyPr/>
          <a:lstStyle/>
          <a:p>
            <a:pPr>
              <a:defRPr/>
            </a:pPr>
            <a:fld id="{0E71DA79-129D-497A-A6D8-8D7AFB59B4CE}" type="slidenum">
              <a:rPr lang="zh-CN" altLang="en-US" smtClean="0"/>
              <a:pPr>
                <a:defRPr/>
              </a:pPr>
              <a:t>11</a:t>
            </a:fld>
            <a:endParaRPr lang="en-US" altLang="zh-CN"/>
          </a:p>
        </p:txBody>
      </p:sp>
      <p:sp>
        <p:nvSpPr>
          <p:cNvPr id="5" name="内容占位符 4"/>
          <p:cNvSpPr>
            <a:spLocks noGrp="1"/>
          </p:cNvSpPr>
          <p:nvPr>
            <p:ph idx="12"/>
          </p:nvPr>
        </p:nvSpPr>
        <p:spPr/>
        <p:txBody>
          <a:bodyPr/>
          <a:lstStyle/>
          <a:p>
            <a:r>
              <a:rPr lang="en-US" altLang="zh-CN" dirty="0"/>
              <a:t>[</a:t>
            </a:r>
            <a:r>
              <a:rPr lang="en-US" altLang="zh-CN" dirty="0" err="1"/>
              <a:t>oyct@RHEL</a:t>
            </a:r>
            <a:r>
              <a:rPr lang="en-US" altLang="zh-CN" dirty="0"/>
              <a:t> code]$ cat &lt;&lt; EOF</a:t>
            </a:r>
          </a:p>
          <a:p>
            <a:r>
              <a:rPr lang="en-US" altLang="zh-CN" dirty="0"/>
              <a:t>&gt; good </a:t>
            </a:r>
            <a:r>
              <a:rPr lang="en-US" altLang="zh-CN" dirty="0" err="1"/>
              <a:t>good</a:t>
            </a:r>
            <a:r>
              <a:rPr lang="en-US" altLang="zh-CN" dirty="0"/>
              <a:t> study</a:t>
            </a:r>
          </a:p>
          <a:p>
            <a:r>
              <a:rPr lang="en-US" altLang="zh-CN" dirty="0"/>
              <a:t>&gt; day </a:t>
            </a:r>
            <a:r>
              <a:rPr lang="en-US" altLang="zh-CN" dirty="0" err="1"/>
              <a:t>day</a:t>
            </a:r>
            <a:r>
              <a:rPr lang="en-US" altLang="zh-CN" dirty="0"/>
              <a:t> up</a:t>
            </a:r>
          </a:p>
          <a:p>
            <a:r>
              <a:rPr lang="en-US" altLang="zh-CN" dirty="0"/>
              <a:t>&gt; EOF</a:t>
            </a:r>
          </a:p>
          <a:p>
            <a:r>
              <a:rPr lang="en-US" altLang="zh-CN" dirty="0"/>
              <a:t>good </a:t>
            </a:r>
            <a:r>
              <a:rPr lang="en-US" altLang="zh-CN" dirty="0" err="1"/>
              <a:t>good</a:t>
            </a:r>
            <a:r>
              <a:rPr lang="en-US" altLang="zh-CN" dirty="0"/>
              <a:t> study</a:t>
            </a:r>
          </a:p>
          <a:p>
            <a:r>
              <a:rPr lang="en-US" altLang="zh-CN" dirty="0"/>
              <a:t>day </a:t>
            </a:r>
            <a:r>
              <a:rPr lang="en-US" altLang="zh-CN" dirty="0" err="1"/>
              <a:t>day</a:t>
            </a:r>
            <a:r>
              <a:rPr lang="en-US" altLang="zh-CN" dirty="0"/>
              <a:t> up</a:t>
            </a:r>
          </a:p>
          <a:p>
            <a:r>
              <a:rPr lang="en-US" altLang="zh-CN" dirty="0"/>
              <a:t>[</a:t>
            </a:r>
            <a:r>
              <a:rPr lang="en-US" altLang="zh-CN" dirty="0" err="1"/>
              <a:t>oyct@RHEL</a:t>
            </a:r>
            <a:r>
              <a:rPr lang="en-US" altLang="zh-CN" dirty="0"/>
              <a:t> code]$</a:t>
            </a:r>
            <a:endParaRPr lang="zh-CN" altLang="en-US" dirty="0"/>
          </a:p>
        </p:txBody>
      </p:sp>
    </p:spTree>
    <p:extLst>
      <p:ext uri="{BB962C8B-B14F-4D97-AF65-F5344CB8AC3E}">
        <p14:creationId xmlns:p14="http://schemas.microsoft.com/office/powerpoint/2010/main" val="40978239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输入重定向</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1"/>
          </p:nvPr>
        </p:nvSpPr>
        <p:spPr/>
        <p:txBody>
          <a:bodyPr/>
          <a:lstStyle/>
          <a:p>
            <a:pPr>
              <a:defRPr/>
            </a:pPr>
            <a:fld id="{0E71DA79-129D-497A-A6D8-8D7AFB59B4CE}" type="slidenum">
              <a:rPr lang="zh-CN" altLang="en-US" smtClean="0"/>
              <a:pPr>
                <a:defRPr/>
              </a:pPr>
              <a:t>12</a:t>
            </a:fld>
            <a:endParaRPr lang="en-US" altLang="zh-CN"/>
          </a:p>
        </p:txBody>
      </p:sp>
      <p:sp>
        <p:nvSpPr>
          <p:cNvPr id="5" name="内容占位符 4"/>
          <p:cNvSpPr>
            <a:spLocks noGrp="1"/>
          </p:cNvSpPr>
          <p:nvPr>
            <p:ph idx="12"/>
          </p:nvPr>
        </p:nvSpPr>
        <p:spPr/>
        <p:txBody>
          <a:bodyPr/>
          <a:lstStyle/>
          <a:p>
            <a:r>
              <a:rPr lang="en-US" altLang="zh-CN" dirty="0"/>
              <a:t>[</a:t>
            </a:r>
            <a:r>
              <a:rPr lang="en-US" altLang="zh-CN" dirty="0" err="1"/>
              <a:t>oyct@RHEL</a:t>
            </a:r>
            <a:r>
              <a:rPr lang="en-US" altLang="zh-CN" dirty="0"/>
              <a:t> code]$ cat &lt;&lt; '!'</a:t>
            </a:r>
          </a:p>
          <a:p>
            <a:r>
              <a:rPr lang="en-US" altLang="zh-CN" dirty="0"/>
              <a:t>&gt; I am </a:t>
            </a:r>
            <a:r>
              <a:rPr lang="en-US" altLang="zh-CN" dirty="0" err="1"/>
              <a:t>oyct</a:t>
            </a:r>
            <a:r>
              <a:rPr lang="en-US" altLang="zh-CN" dirty="0"/>
              <a:t>!</a:t>
            </a:r>
          </a:p>
          <a:p>
            <a:r>
              <a:rPr lang="en-US" altLang="zh-CN" dirty="0"/>
              <a:t>&gt; not a cat!</a:t>
            </a:r>
          </a:p>
          <a:p>
            <a:r>
              <a:rPr lang="en-US" altLang="zh-CN" dirty="0"/>
              <a:t>&gt; !</a:t>
            </a:r>
          </a:p>
          <a:p>
            <a:r>
              <a:rPr lang="en-US" altLang="zh-CN" dirty="0"/>
              <a:t>I am </a:t>
            </a:r>
            <a:r>
              <a:rPr lang="en-US" altLang="zh-CN" dirty="0" err="1"/>
              <a:t>oyct</a:t>
            </a:r>
            <a:r>
              <a:rPr lang="en-US" altLang="zh-CN" dirty="0"/>
              <a:t>!</a:t>
            </a:r>
          </a:p>
          <a:p>
            <a:r>
              <a:rPr lang="en-US" altLang="zh-CN" dirty="0"/>
              <a:t>not a cat!</a:t>
            </a:r>
          </a:p>
          <a:p>
            <a:r>
              <a:rPr lang="en-US" altLang="zh-CN" dirty="0"/>
              <a:t>[</a:t>
            </a:r>
            <a:r>
              <a:rPr lang="en-US" altLang="zh-CN" dirty="0" err="1"/>
              <a:t>oyct@RHEL</a:t>
            </a:r>
            <a:r>
              <a:rPr lang="en-US" altLang="zh-CN" dirty="0"/>
              <a:t> code]$ </a:t>
            </a:r>
          </a:p>
          <a:p>
            <a:endParaRPr lang="zh-CN" altLang="en-US" dirty="0"/>
          </a:p>
        </p:txBody>
      </p:sp>
    </p:spTree>
    <p:extLst>
      <p:ext uri="{BB962C8B-B14F-4D97-AF65-F5344CB8AC3E}">
        <p14:creationId xmlns:p14="http://schemas.microsoft.com/office/powerpoint/2010/main" val="23033017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dirty="0" smtClean="0"/>
              <a:t>5 </a:t>
            </a:r>
            <a:r>
              <a:rPr lang="zh-CN" altLang="en-US" dirty="0" smtClean="0"/>
              <a:t>什么是管道？</a:t>
            </a:r>
            <a:endParaRPr lang="en-US" altLang="zh-CN" dirty="0" smtClean="0"/>
          </a:p>
        </p:txBody>
      </p:sp>
      <p:sp>
        <p:nvSpPr>
          <p:cNvPr id="14339" name="Rectangle 3"/>
          <p:cNvSpPr>
            <a:spLocks noGrp="1" noChangeArrowheads="1"/>
          </p:cNvSpPr>
          <p:nvPr>
            <p:ph idx="1"/>
          </p:nvPr>
        </p:nvSpPr>
        <p:spPr/>
        <p:txBody>
          <a:bodyPr/>
          <a:lstStyle/>
          <a:p>
            <a:r>
              <a:rPr lang="zh-CN" altLang="en-US" dirty="0" smtClean="0"/>
              <a:t>管道，</a:t>
            </a:r>
            <a:endParaRPr lang="en-US" altLang="zh-CN" dirty="0" smtClean="0"/>
          </a:p>
          <a:p>
            <a:pPr lvl="1"/>
            <a:r>
              <a:rPr lang="zh-CN" altLang="en-US" dirty="0" smtClean="0"/>
              <a:t>是进程间通信的一种机制，是指用于连接一个接受进程和一个发送进程以实现他们之间通信的一个共享文件，又名</a:t>
            </a:r>
            <a:r>
              <a:rPr lang="en-US" altLang="zh-CN" dirty="0" smtClean="0"/>
              <a:t>pipe</a:t>
            </a:r>
            <a:r>
              <a:rPr lang="zh-CN" altLang="en-US" dirty="0" smtClean="0"/>
              <a:t>文件</a:t>
            </a:r>
            <a:endParaRPr lang="en-US" altLang="zh-CN" dirty="0" smtClean="0"/>
          </a:p>
        </p:txBody>
      </p:sp>
    </p:spTree>
    <p:extLst>
      <p:ext uri="{BB962C8B-B14F-4D97-AF65-F5344CB8AC3E}">
        <p14:creationId xmlns:p14="http://schemas.microsoft.com/office/powerpoint/2010/main" val="15252275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dirty="0" smtClean="0"/>
              <a:t>5 </a:t>
            </a:r>
            <a:r>
              <a:rPr lang="zh-CN" altLang="en-US" dirty="0" smtClean="0"/>
              <a:t>什么是管道？</a:t>
            </a:r>
            <a:endParaRPr lang="en-US" altLang="zh-CN" dirty="0" smtClean="0"/>
          </a:p>
        </p:txBody>
      </p:sp>
      <p:sp>
        <p:nvSpPr>
          <p:cNvPr id="14339" name="Rectangle 3"/>
          <p:cNvSpPr>
            <a:spLocks noGrp="1" noChangeArrowheads="1"/>
          </p:cNvSpPr>
          <p:nvPr>
            <p:ph idx="1"/>
          </p:nvPr>
        </p:nvSpPr>
        <p:spPr/>
        <p:txBody>
          <a:bodyPr/>
          <a:lstStyle/>
          <a:p>
            <a:r>
              <a:rPr lang="zh-CN" altLang="en-US" dirty="0" smtClean="0"/>
              <a:t>管道</a:t>
            </a:r>
            <a:endParaRPr lang="en-US" altLang="zh-CN" dirty="0" smtClean="0"/>
          </a:p>
          <a:p>
            <a:pPr lvl="1"/>
            <a:r>
              <a:rPr lang="zh-CN" altLang="en-US" dirty="0" smtClean="0"/>
              <a:t>为了协调双方的通信，管道机制必须提供以下三方面的协调能力：</a:t>
            </a:r>
            <a:endParaRPr lang="en-US" altLang="zh-CN" dirty="0" smtClean="0"/>
          </a:p>
          <a:p>
            <a:pPr marL="1200150" lvl="2" indent="-514350">
              <a:buFont typeface="+mj-ea"/>
              <a:buAutoNum type="circleNumDbPlain"/>
            </a:pPr>
            <a:r>
              <a:rPr lang="zh-CN" altLang="en-US" dirty="0" smtClean="0"/>
              <a:t>互斥，即当一个进程正在对</a:t>
            </a:r>
            <a:r>
              <a:rPr lang="en-US" altLang="zh-CN" dirty="0" smtClean="0"/>
              <a:t>pipe</a:t>
            </a:r>
            <a:r>
              <a:rPr lang="zh-CN" altLang="en-US" dirty="0" smtClean="0"/>
              <a:t>执行读</a:t>
            </a:r>
            <a:r>
              <a:rPr lang="en-US" altLang="zh-CN" dirty="0" smtClean="0"/>
              <a:t>/</a:t>
            </a:r>
            <a:r>
              <a:rPr lang="zh-CN" altLang="en-US" dirty="0" smtClean="0"/>
              <a:t>写操作时，其它</a:t>
            </a:r>
            <a:r>
              <a:rPr lang="en-US" altLang="zh-CN" dirty="0" smtClean="0"/>
              <a:t>(</a:t>
            </a:r>
            <a:r>
              <a:rPr lang="zh-CN" altLang="en-US" dirty="0" smtClean="0"/>
              <a:t>另一</a:t>
            </a:r>
            <a:r>
              <a:rPr lang="en-US" altLang="zh-CN" dirty="0" smtClean="0"/>
              <a:t>)</a:t>
            </a:r>
            <a:r>
              <a:rPr lang="zh-CN" altLang="en-US" dirty="0" smtClean="0"/>
              <a:t>进程必须等待。</a:t>
            </a:r>
            <a:endParaRPr lang="en-US" altLang="zh-CN" dirty="0" smtClean="0"/>
          </a:p>
          <a:p>
            <a:pPr marL="1200150" lvl="2" indent="-514350">
              <a:buFont typeface="+mj-ea"/>
              <a:buAutoNum type="circleNumDbPlain"/>
            </a:pPr>
            <a:r>
              <a:rPr lang="zh-CN" altLang="en-US" dirty="0" smtClean="0"/>
              <a:t>同步，指当写</a:t>
            </a:r>
            <a:r>
              <a:rPr lang="en-US" altLang="zh-CN" dirty="0" smtClean="0"/>
              <a:t>(</a:t>
            </a:r>
            <a:r>
              <a:rPr lang="zh-CN" altLang="en-US" dirty="0" smtClean="0"/>
              <a:t>输入</a:t>
            </a:r>
            <a:r>
              <a:rPr lang="en-US" altLang="zh-CN" dirty="0" smtClean="0"/>
              <a:t>)</a:t>
            </a:r>
            <a:r>
              <a:rPr lang="zh-CN" altLang="en-US" dirty="0" smtClean="0"/>
              <a:t>进程把一定数量</a:t>
            </a:r>
            <a:r>
              <a:rPr lang="en-US" altLang="zh-CN" dirty="0" smtClean="0"/>
              <a:t>(</a:t>
            </a:r>
            <a:r>
              <a:rPr lang="zh-CN" altLang="en-US" dirty="0" smtClean="0"/>
              <a:t>如</a:t>
            </a:r>
            <a:r>
              <a:rPr lang="en-US" altLang="zh-CN" dirty="0" smtClean="0"/>
              <a:t>4 KB)</a:t>
            </a:r>
            <a:r>
              <a:rPr lang="zh-CN" altLang="en-US" dirty="0" smtClean="0"/>
              <a:t>的数据写入</a:t>
            </a:r>
            <a:r>
              <a:rPr lang="en-US" altLang="zh-CN" dirty="0" smtClean="0"/>
              <a:t>pipe</a:t>
            </a:r>
            <a:r>
              <a:rPr lang="zh-CN" altLang="en-US" dirty="0" smtClean="0"/>
              <a:t>，便去睡眠等待， 直到读</a:t>
            </a:r>
            <a:r>
              <a:rPr lang="en-US" altLang="zh-CN" dirty="0" smtClean="0"/>
              <a:t>(</a:t>
            </a:r>
            <a:r>
              <a:rPr lang="zh-CN" altLang="en-US" dirty="0" smtClean="0"/>
              <a:t>输出</a:t>
            </a:r>
            <a:r>
              <a:rPr lang="en-US" altLang="zh-CN" dirty="0" smtClean="0"/>
              <a:t>)</a:t>
            </a:r>
            <a:r>
              <a:rPr lang="zh-CN" altLang="en-US" dirty="0" smtClean="0"/>
              <a:t>进程取走数据后，再把他唤醒。当读进程读一空</a:t>
            </a:r>
            <a:r>
              <a:rPr lang="en-US" altLang="zh-CN" dirty="0" smtClean="0"/>
              <a:t>pipe</a:t>
            </a:r>
            <a:r>
              <a:rPr lang="zh-CN" altLang="en-US" dirty="0" smtClean="0"/>
              <a:t>时，也应睡眠等待，直至写进程将数据写入管道后，才将之唤醒。</a:t>
            </a:r>
            <a:endParaRPr lang="en-US" altLang="zh-CN" dirty="0" smtClean="0"/>
          </a:p>
          <a:p>
            <a:pPr marL="1200150" lvl="2" indent="-514350">
              <a:buFont typeface="+mj-ea"/>
              <a:buAutoNum type="circleNumDbPlain"/>
            </a:pPr>
            <a:r>
              <a:rPr lang="zh-CN" altLang="en-US" dirty="0" smtClean="0"/>
              <a:t>确定对方是否存在，只有确定了对方已存在时，才能进行通信。</a:t>
            </a:r>
            <a:endParaRPr lang="en-US" altLang="zh-CN" dirty="0" smtClean="0"/>
          </a:p>
        </p:txBody>
      </p:sp>
    </p:spTree>
    <p:extLst>
      <p:ext uri="{BB962C8B-B14F-4D97-AF65-F5344CB8AC3E}">
        <p14:creationId xmlns:p14="http://schemas.microsoft.com/office/powerpoint/2010/main" val="34522159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 </a:t>
            </a:r>
            <a:r>
              <a:rPr lang="zh-CN" altLang="en-US" dirty="0"/>
              <a:t>什么是管道？</a:t>
            </a:r>
          </a:p>
        </p:txBody>
      </p:sp>
      <p:sp>
        <p:nvSpPr>
          <p:cNvPr id="3" name="内容占位符 2"/>
          <p:cNvSpPr>
            <a:spLocks noGrp="1"/>
          </p:cNvSpPr>
          <p:nvPr>
            <p:ph idx="1"/>
          </p:nvPr>
        </p:nvSpPr>
        <p:spPr/>
        <p:txBody>
          <a:bodyPr/>
          <a:lstStyle/>
          <a:p>
            <a:r>
              <a:rPr lang="zh-CN" altLang="en-US" dirty="0"/>
              <a:t>管道命令</a:t>
            </a:r>
            <a:r>
              <a:rPr lang="zh-CN" altLang="en-US" dirty="0" smtClean="0"/>
              <a:t>符</a:t>
            </a:r>
            <a:r>
              <a:rPr lang="en-US" altLang="zh-CN" dirty="0" smtClean="0"/>
              <a:t>|</a:t>
            </a:r>
          </a:p>
          <a:p>
            <a:pPr lvl="1"/>
            <a:r>
              <a:rPr lang="zh-CN" altLang="en-US" dirty="0" smtClean="0"/>
              <a:t>将</a:t>
            </a:r>
            <a:r>
              <a:rPr lang="zh-CN" altLang="en-US" dirty="0"/>
              <a:t>前一个命令的标准输出当作后后一个命令的标准输入</a:t>
            </a:r>
            <a:r>
              <a:rPr lang="zh-CN" altLang="en-US" dirty="0" smtClean="0"/>
              <a:t>，</a:t>
            </a:r>
            <a:endParaRPr lang="en-US" altLang="zh-CN" dirty="0" smtClean="0"/>
          </a:p>
          <a:p>
            <a:pPr lvl="1"/>
            <a:r>
              <a:rPr lang="zh-CN" altLang="en-US" dirty="0" smtClean="0"/>
              <a:t>格式： 命令</a:t>
            </a:r>
            <a:r>
              <a:rPr lang="en-US" altLang="zh-CN" dirty="0" smtClean="0"/>
              <a:t>A | </a:t>
            </a:r>
            <a:r>
              <a:rPr lang="zh-CN" altLang="en-US" dirty="0" smtClean="0"/>
              <a:t>命令</a:t>
            </a:r>
            <a:r>
              <a:rPr lang="en-US" altLang="zh-CN" dirty="0" smtClean="0"/>
              <a:t>B</a:t>
            </a:r>
            <a:endParaRPr lang="zh-CN" altLang="en-US" dirty="0"/>
          </a:p>
        </p:txBody>
      </p:sp>
      <p:sp>
        <p:nvSpPr>
          <p:cNvPr id="4" name="灯片编号占位符 3"/>
          <p:cNvSpPr>
            <a:spLocks noGrp="1"/>
          </p:cNvSpPr>
          <p:nvPr>
            <p:ph type="sldNum" sz="quarter" idx="11"/>
          </p:nvPr>
        </p:nvSpPr>
        <p:spPr/>
        <p:txBody>
          <a:bodyPr/>
          <a:lstStyle/>
          <a:p>
            <a:pPr>
              <a:defRPr/>
            </a:pPr>
            <a:fld id="{0E71DA79-129D-497A-A6D8-8D7AFB59B4CE}" type="slidenum">
              <a:rPr lang="zh-CN" altLang="en-US" smtClean="0"/>
              <a:pPr>
                <a:defRPr/>
              </a:pPr>
              <a:t>15</a:t>
            </a:fld>
            <a:endParaRPr lang="en-US" altLang="zh-CN"/>
          </a:p>
        </p:txBody>
      </p:sp>
    </p:spTree>
    <p:extLst>
      <p:ext uri="{BB962C8B-B14F-4D97-AF65-F5344CB8AC3E}">
        <p14:creationId xmlns:p14="http://schemas.microsoft.com/office/powerpoint/2010/main" val="39507560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 </a:t>
            </a:r>
            <a:r>
              <a:rPr lang="zh-CN" altLang="en-US" dirty="0"/>
              <a:t>什么是管道？</a:t>
            </a:r>
          </a:p>
        </p:txBody>
      </p:sp>
      <p:sp>
        <p:nvSpPr>
          <p:cNvPr id="3" name="内容占位符 2"/>
          <p:cNvSpPr>
            <a:spLocks noGrp="1"/>
          </p:cNvSpPr>
          <p:nvPr>
            <p:ph idx="1"/>
          </p:nvPr>
        </p:nvSpPr>
        <p:spPr/>
        <p:txBody>
          <a:bodyPr/>
          <a:lstStyle/>
          <a:p>
            <a:r>
              <a:rPr lang="zh-CN" altLang="en-US" dirty="0" smtClean="0"/>
              <a:t>如何统计</a:t>
            </a:r>
            <a:r>
              <a:rPr lang="zh-CN" altLang="en-US" dirty="0"/>
              <a:t>所有不允许登陆系统的用户</a:t>
            </a:r>
            <a:r>
              <a:rPr lang="zh-CN" altLang="en-US" dirty="0" smtClean="0"/>
              <a:t>个数？</a:t>
            </a:r>
            <a:endParaRPr lang="en-US" altLang="zh-CN" dirty="0" smtClean="0"/>
          </a:p>
          <a:p>
            <a:pPr lvl="1"/>
            <a:r>
              <a:rPr lang="zh-CN" altLang="en-US" dirty="0"/>
              <a:t>找出被限制登陆</a:t>
            </a:r>
            <a:r>
              <a:rPr lang="zh-CN" altLang="en-US" dirty="0" smtClean="0"/>
              <a:t>用户：</a:t>
            </a:r>
            <a:endParaRPr lang="en-US" altLang="zh-CN" dirty="0" smtClean="0"/>
          </a:p>
          <a:p>
            <a:pPr lvl="2"/>
            <a:r>
              <a:rPr lang="en-US" altLang="zh-CN" dirty="0"/>
              <a:t>grep "/</a:t>
            </a:r>
            <a:r>
              <a:rPr lang="en-US" altLang="zh-CN" dirty="0" err="1"/>
              <a:t>sbin</a:t>
            </a:r>
            <a:r>
              <a:rPr lang="en-US" altLang="zh-CN" dirty="0"/>
              <a:t>/</a:t>
            </a:r>
            <a:r>
              <a:rPr lang="en-US" altLang="zh-CN" dirty="0" err="1"/>
              <a:t>nologin</a:t>
            </a:r>
            <a:r>
              <a:rPr lang="en-US" altLang="zh-CN" dirty="0"/>
              <a:t>" /</a:t>
            </a:r>
            <a:r>
              <a:rPr lang="en-US" altLang="zh-CN" dirty="0" err="1" smtClean="0"/>
              <a:t>etc</a:t>
            </a:r>
            <a:r>
              <a:rPr lang="en-US" altLang="zh-CN" dirty="0" smtClean="0"/>
              <a:t>/</a:t>
            </a:r>
            <a:r>
              <a:rPr lang="en-US" altLang="zh-CN" dirty="0" err="1" smtClean="0"/>
              <a:t>passwd</a:t>
            </a:r>
            <a:endParaRPr lang="en-US" altLang="zh-CN" dirty="0" smtClean="0"/>
          </a:p>
          <a:p>
            <a:pPr lvl="1"/>
            <a:r>
              <a:rPr lang="zh-CN" altLang="en-US" dirty="0"/>
              <a:t>统计文本行</a:t>
            </a:r>
            <a:r>
              <a:rPr lang="zh-CN" altLang="en-US" dirty="0" smtClean="0"/>
              <a:t>数</a:t>
            </a:r>
            <a:r>
              <a:rPr lang="en-US" altLang="zh-CN" dirty="0" smtClean="0"/>
              <a:t>: </a:t>
            </a:r>
          </a:p>
          <a:p>
            <a:pPr lvl="2"/>
            <a:r>
              <a:rPr lang="en-US" altLang="zh-CN" dirty="0" err="1" smtClean="0"/>
              <a:t>wc</a:t>
            </a:r>
            <a:r>
              <a:rPr lang="en-US" altLang="zh-CN" dirty="0" smtClean="0"/>
              <a:t> </a:t>
            </a:r>
            <a:r>
              <a:rPr lang="en-US" altLang="zh-CN" dirty="0"/>
              <a:t>-l</a:t>
            </a:r>
            <a:endParaRPr lang="en-US" altLang="zh-CN" dirty="0" smtClean="0"/>
          </a:p>
          <a:p>
            <a:pPr lvl="1"/>
            <a:r>
              <a:rPr lang="zh-CN" altLang="en-US" dirty="0"/>
              <a:t>统计所有不允许登陆系统的用户</a:t>
            </a:r>
            <a:r>
              <a:rPr lang="zh-CN" altLang="en-US" dirty="0" smtClean="0"/>
              <a:t>个数</a:t>
            </a:r>
            <a:endParaRPr lang="en-US" altLang="zh-CN" dirty="0" smtClean="0"/>
          </a:p>
          <a:p>
            <a:pPr lvl="2"/>
            <a:r>
              <a:rPr lang="en-US" altLang="zh-CN" dirty="0" smtClean="0"/>
              <a:t>grep </a:t>
            </a:r>
            <a:r>
              <a:rPr lang="en-US" altLang="zh-CN" dirty="0"/>
              <a:t>"/</a:t>
            </a:r>
            <a:r>
              <a:rPr lang="en-US" altLang="zh-CN" dirty="0" err="1"/>
              <a:t>sbin</a:t>
            </a:r>
            <a:r>
              <a:rPr lang="en-US" altLang="zh-CN" dirty="0"/>
              <a:t>/</a:t>
            </a:r>
            <a:r>
              <a:rPr lang="en-US" altLang="zh-CN" dirty="0" err="1"/>
              <a:t>nologin</a:t>
            </a:r>
            <a:r>
              <a:rPr lang="en-US" altLang="zh-CN" dirty="0"/>
              <a:t>" /</a:t>
            </a:r>
            <a:r>
              <a:rPr lang="en-US" altLang="zh-CN" dirty="0" err="1"/>
              <a:t>etc</a:t>
            </a:r>
            <a:r>
              <a:rPr lang="en-US" altLang="zh-CN" dirty="0"/>
              <a:t>/</a:t>
            </a:r>
            <a:r>
              <a:rPr lang="en-US" altLang="zh-CN" dirty="0" err="1"/>
              <a:t>passwd</a:t>
            </a:r>
            <a:r>
              <a:rPr lang="en-US" altLang="zh-CN" dirty="0"/>
              <a:t> | </a:t>
            </a:r>
            <a:r>
              <a:rPr lang="en-US" altLang="zh-CN" dirty="0" err="1"/>
              <a:t>wc</a:t>
            </a:r>
            <a:r>
              <a:rPr lang="en-US" altLang="zh-CN" dirty="0"/>
              <a:t> -</a:t>
            </a:r>
            <a:r>
              <a:rPr lang="en-US" altLang="zh-CN" dirty="0" smtClean="0"/>
              <a:t>l</a:t>
            </a:r>
            <a:endParaRPr lang="en-US" altLang="zh-CN" dirty="0"/>
          </a:p>
        </p:txBody>
      </p:sp>
      <p:sp>
        <p:nvSpPr>
          <p:cNvPr id="4" name="灯片编号占位符 3"/>
          <p:cNvSpPr>
            <a:spLocks noGrp="1"/>
          </p:cNvSpPr>
          <p:nvPr>
            <p:ph type="sldNum" sz="quarter" idx="11"/>
          </p:nvPr>
        </p:nvSpPr>
        <p:spPr/>
        <p:txBody>
          <a:bodyPr/>
          <a:lstStyle/>
          <a:p>
            <a:pPr>
              <a:defRPr/>
            </a:pPr>
            <a:fld id="{0E71DA79-129D-497A-A6D8-8D7AFB59B4CE}" type="slidenum">
              <a:rPr lang="zh-CN" altLang="en-US" smtClean="0"/>
              <a:pPr>
                <a:defRPr/>
              </a:pPr>
              <a:t>16</a:t>
            </a:fld>
            <a:endParaRPr lang="en-US" altLang="zh-CN"/>
          </a:p>
        </p:txBody>
      </p:sp>
    </p:spTree>
    <p:extLst>
      <p:ext uri="{BB962C8B-B14F-4D97-AF65-F5344CB8AC3E}">
        <p14:creationId xmlns:p14="http://schemas.microsoft.com/office/powerpoint/2010/main" val="20417873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1. </a:t>
            </a:r>
            <a:r>
              <a:rPr lang="zh-CN" altLang="en-US" dirty="0" smtClean="0"/>
              <a:t>标准输入与标准输出</a:t>
            </a:r>
            <a:endParaRPr lang="zh-CN" altLang="en-US" dirty="0"/>
          </a:p>
        </p:txBody>
      </p:sp>
      <p:sp>
        <p:nvSpPr>
          <p:cNvPr id="14339" name="Rectangle 3"/>
          <p:cNvSpPr>
            <a:spLocks noGrp="1" noChangeArrowheads="1"/>
          </p:cNvSpPr>
          <p:nvPr>
            <p:ph idx="1"/>
          </p:nvPr>
        </p:nvSpPr>
        <p:spPr/>
        <p:txBody>
          <a:bodyPr/>
          <a:lstStyle/>
          <a:p>
            <a:r>
              <a:rPr lang="zh-CN" altLang="en-US" dirty="0" smtClean="0"/>
              <a:t>例</a:t>
            </a:r>
            <a:r>
              <a:rPr lang="en-US" altLang="zh-CN" dirty="0" smtClean="0"/>
              <a:t>2. cat </a:t>
            </a:r>
            <a:r>
              <a:rPr lang="zh-CN" altLang="en-US" dirty="0" smtClean="0"/>
              <a:t>命令连接或显示文件</a:t>
            </a:r>
            <a:endParaRPr lang="en-US" altLang="zh-CN" dirty="0" smtClean="0"/>
          </a:p>
        </p:txBody>
      </p:sp>
      <p:pic>
        <p:nvPicPr>
          <p:cNvPr id="2" name="cat">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457200" y="1600198"/>
            <a:ext cx="7920000" cy="3834684"/>
          </a:xfrm>
          <a:prstGeom prst="rect">
            <a:avLst/>
          </a:prstGeom>
          <a:ln>
            <a:noFill/>
          </a:ln>
          <a:effectLst>
            <a:outerShdw blurRad="190500" algn="tl" rotWithShape="0">
              <a:srgbClr val="000000">
                <a:alpha val="70000"/>
              </a:srgbClr>
            </a:outerShdw>
          </a:effectLst>
        </p:spPr>
      </p:pic>
      <p:sp>
        <p:nvSpPr>
          <p:cNvPr id="3" name="线形标注 1 2"/>
          <p:cNvSpPr/>
          <p:nvPr/>
        </p:nvSpPr>
        <p:spPr>
          <a:xfrm>
            <a:off x="4114800" y="5105400"/>
            <a:ext cx="3124200" cy="1295400"/>
          </a:xfrm>
          <a:prstGeom prst="borderCallout1">
            <a:avLst>
              <a:gd name="adj1" fmla="val 18750"/>
              <a:gd name="adj2" fmla="val -8333"/>
              <a:gd name="adj3" fmla="val 1270"/>
              <a:gd name="adj4" fmla="val -35229"/>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ea typeface="华文中宋" panose="02010600040101010101" pitchFamily="2" charset="-122"/>
                <a:cs typeface="Times New Roman" panose="02020603050405020304" pitchFamily="18" charset="0"/>
              </a:rPr>
              <a:t>cat </a:t>
            </a:r>
            <a:r>
              <a:rPr lang="zh-CN" altLang="en-US" sz="28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ea typeface="华文中宋" panose="02010600040101010101" pitchFamily="2" charset="-122"/>
                <a:cs typeface="Times New Roman" panose="02020603050405020304" pitchFamily="18" charset="0"/>
              </a:rPr>
              <a:t>从标准输入设备输入，再从标准输出设备输出</a:t>
            </a:r>
          </a:p>
        </p:txBody>
      </p:sp>
    </p:spTree>
    <p:extLst>
      <p:ext uri="{BB962C8B-B14F-4D97-AF65-F5344CB8AC3E}">
        <p14:creationId xmlns:p14="http://schemas.microsoft.com/office/powerpoint/2010/main" val="2451094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box(in)">
                                      <p:cBhvr>
                                        <p:cTn id="7" dur="500"/>
                                        <p:tgtEl>
                                          <p:spTgt spid="14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 presetClass="mediacall" presetSubtype="0" fill="hold" nodeType="afterEffect">
                                  <p:stCondLst>
                                    <p:cond delay="0"/>
                                  </p:stCondLst>
                                  <p:childTnLst>
                                    <p:cmd type="call" cmd="playFrom(0.0)">
                                      <p:cBhvr>
                                        <p:cTn id="17" dur="111037" fill="hold"/>
                                        <p:tgtEl>
                                          <p:spTgt spid="2"/>
                                        </p:tgtEl>
                                      </p:cBhvr>
                                    </p:cmd>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80">
                                          <p:stCondLst>
                                            <p:cond delay="0"/>
                                          </p:stCondLst>
                                        </p:cTn>
                                        <p:tgtEl>
                                          <p:spTgt spid="3"/>
                                        </p:tgtEl>
                                      </p:cBhvr>
                                    </p:animEffect>
                                    <p:anim calcmode="lin" valueType="num">
                                      <p:cBhvr>
                                        <p:cTn id="23"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8" dur="26">
                                          <p:stCondLst>
                                            <p:cond delay="650"/>
                                          </p:stCondLst>
                                        </p:cTn>
                                        <p:tgtEl>
                                          <p:spTgt spid="3"/>
                                        </p:tgtEl>
                                      </p:cBhvr>
                                      <p:to x="100000" y="60000"/>
                                    </p:animScale>
                                    <p:animScale>
                                      <p:cBhvr>
                                        <p:cTn id="29" dur="166" decel="50000">
                                          <p:stCondLst>
                                            <p:cond delay="676"/>
                                          </p:stCondLst>
                                        </p:cTn>
                                        <p:tgtEl>
                                          <p:spTgt spid="3"/>
                                        </p:tgtEl>
                                      </p:cBhvr>
                                      <p:to x="100000" y="100000"/>
                                    </p:animScale>
                                    <p:animScale>
                                      <p:cBhvr>
                                        <p:cTn id="30" dur="26">
                                          <p:stCondLst>
                                            <p:cond delay="1312"/>
                                          </p:stCondLst>
                                        </p:cTn>
                                        <p:tgtEl>
                                          <p:spTgt spid="3"/>
                                        </p:tgtEl>
                                      </p:cBhvr>
                                      <p:to x="100000" y="80000"/>
                                    </p:animScale>
                                    <p:animScale>
                                      <p:cBhvr>
                                        <p:cTn id="31" dur="166" decel="50000">
                                          <p:stCondLst>
                                            <p:cond delay="1338"/>
                                          </p:stCondLst>
                                        </p:cTn>
                                        <p:tgtEl>
                                          <p:spTgt spid="3"/>
                                        </p:tgtEl>
                                      </p:cBhvr>
                                      <p:to x="100000" y="100000"/>
                                    </p:animScale>
                                    <p:animScale>
                                      <p:cBhvr>
                                        <p:cTn id="32" dur="26">
                                          <p:stCondLst>
                                            <p:cond delay="1642"/>
                                          </p:stCondLst>
                                        </p:cTn>
                                        <p:tgtEl>
                                          <p:spTgt spid="3"/>
                                        </p:tgtEl>
                                      </p:cBhvr>
                                      <p:to x="100000" y="90000"/>
                                    </p:animScale>
                                    <p:animScale>
                                      <p:cBhvr>
                                        <p:cTn id="33" dur="166" decel="50000">
                                          <p:stCondLst>
                                            <p:cond delay="1668"/>
                                          </p:stCondLst>
                                        </p:cTn>
                                        <p:tgtEl>
                                          <p:spTgt spid="3"/>
                                        </p:tgtEl>
                                      </p:cBhvr>
                                      <p:to x="100000" y="100000"/>
                                    </p:animScale>
                                    <p:animScale>
                                      <p:cBhvr>
                                        <p:cTn id="34" dur="26">
                                          <p:stCondLst>
                                            <p:cond delay="1808"/>
                                          </p:stCondLst>
                                        </p:cTn>
                                        <p:tgtEl>
                                          <p:spTgt spid="3"/>
                                        </p:tgtEl>
                                      </p:cBhvr>
                                      <p:to x="100000" y="95000"/>
                                    </p:animScale>
                                    <p:animScale>
                                      <p:cBhvr>
                                        <p:cTn id="35"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video>
              <p:cMediaNode vol="80000">
                <p:cTn id="36" fill="hold" display="0">
                  <p:stCondLst>
                    <p:cond delay="indefinite"/>
                  </p:stCondLst>
                </p:cTn>
                <p:tgtEl>
                  <p:spTgt spid="2"/>
                </p:tgtEl>
              </p:cMediaNode>
            </p:video>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标准输入与标准输出</a:t>
            </a:r>
          </a:p>
        </p:txBody>
      </p:sp>
      <p:sp>
        <p:nvSpPr>
          <p:cNvPr id="3" name="内容占位符 2"/>
          <p:cNvSpPr>
            <a:spLocks noGrp="1"/>
          </p:cNvSpPr>
          <p:nvPr>
            <p:ph idx="1"/>
          </p:nvPr>
        </p:nvSpPr>
        <p:spPr/>
        <p:txBody>
          <a:bodyPr/>
          <a:lstStyle/>
          <a:p>
            <a:r>
              <a:rPr lang="zh-CN" altLang="en-US" dirty="0"/>
              <a:t>文件描述符</a:t>
            </a:r>
            <a:endParaRPr lang="en-US" altLang="zh-CN" dirty="0" smtClean="0"/>
          </a:p>
          <a:p>
            <a:pPr lvl="1"/>
            <a:r>
              <a:rPr lang="en-US" altLang="zh-CN" dirty="0" smtClean="0"/>
              <a:t>Linux</a:t>
            </a:r>
            <a:r>
              <a:rPr lang="zh-CN" altLang="en-US" dirty="0"/>
              <a:t>系统将所有设备都当作文件来处理，而</a:t>
            </a:r>
            <a:r>
              <a:rPr lang="en-US" altLang="zh-CN" dirty="0"/>
              <a:t>Linux</a:t>
            </a:r>
            <a:r>
              <a:rPr lang="zh-CN" altLang="en-US" dirty="0"/>
              <a:t>用文件描述符来标识每个文件对象。其实我们可以想象我们电脑的显示器和键盘在</a:t>
            </a:r>
            <a:r>
              <a:rPr lang="en-US" altLang="zh-CN" dirty="0"/>
              <a:t>Linux</a:t>
            </a:r>
            <a:r>
              <a:rPr lang="zh-CN" altLang="en-US" dirty="0"/>
              <a:t>系统中都被看作是文件，而它们都有相应的文件描述符与之对应。</a:t>
            </a:r>
          </a:p>
        </p:txBody>
      </p:sp>
      <p:sp>
        <p:nvSpPr>
          <p:cNvPr id="4" name="灯片编号占位符 3"/>
          <p:cNvSpPr>
            <a:spLocks noGrp="1"/>
          </p:cNvSpPr>
          <p:nvPr>
            <p:ph type="sldNum" sz="quarter" idx="11"/>
          </p:nvPr>
        </p:nvSpPr>
        <p:spPr/>
        <p:txBody>
          <a:bodyPr/>
          <a:lstStyle/>
          <a:p>
            <a:pPr>
              <a:defRPr/>
            </a:pPr>
            <a:fld id="{0E71DA79-129D-497A-A6D8-8D7AFB59B4CE}" type="slidenum">
              <a:rPr lang="zh-CN" altLang="en-US" smtClean="0"/>
              <a:pPr>
                <a:defRPr/>
              </a:pPr>
              <a:t>3</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3230811890"/>
              </p:ext>
            </p:extLst>
          </p:nvPr>
        </p:nvGraphicFramePr>
        <p:xfrm>
          <a:off x="990602" y="3962400"/>
          <a:ext cx="7272336" cy="2072640"/>
        </p:xfrm>
        <a:graphic>
          <a:graphicData uri="http://schemas.openxmlformats.org/drawingml/2006/table">
            <a:tbl>
              <a:tblPr>
                <a:tableStyleId>{E8B1032C-EA38-4F05-BA0D-38AFFFC7BED3}</a:tableStyleId>
              </a:tblPr>
              <a:tblGrid>
                <a:gridCol w="2424112">
                  <a:extLst>
                    <a:ext uri="{9D8B030D-6E8A-4147-A177-3AD203B41FA5}">
                      <a16:colId xmlns:a16="http://schemas.microsoft.com/office/drawing/2014/main" val="4187331376"/>
                    </a:ext>
                  </a:extLst>
                </a:gridCol>
                <a:gridCol w="2424112">
                  <a:extLst>
                    <a:ext uri="{9D8B030D-6E8A-4147-A177-3AD203B41FA5}">
                      <a16:colId xmlns:a16="http://schemas.microsoft.com/office/drawing/2014/main" val="1019260994"/>
                    </a:ext>
                  </a:extLst>
                </a:gridCol>
                <a:gridCol w="2424112">
                  <a:extLst>
                    <a:ext uri="{9D8B030D-6E8A-4147-A177-3AD203B41FA5}">
                      <a16:colId xmlns:a16="http://schemas.microsoft.com/office/drawing/2014/main" val="965259595"/>
                    </a:ext>
                  </a:extLst>
                </a:gridCol>
              </a:tblGrid>
              <a:tr h="0">
                <a:tc>
                  <a:txBody>
                    <a:bodyPr/>
                    <a:lstStyle/>
                    <a:p>
                      <a:r>
                        <a:rPr lang="zh-CN" altLang="en-US" sz="2800"/>
                        <a:t>文件描述符</a:t>
                      </a:r>
                    </a:p>
                  </a:txBody>
                  <a:tcPr anchor="ctr"/>
                </a:tc>
                <a:tc>
                  <a:txBody>
                    <a:bodyPr/>
                    <a:lstStyle/>
                    <a:p>
                      <a:r>
                        <a:rPr lang="zh-CN" altLang="en-US" sz="2800"/>
                        <a:t>缩写</a:t>
                      </a:r>
                    </a:p>
                  </a:txBody>
                  <a:tcPr anchor="ctr"/>
                </a:tc>
                <a:tc>
                  <a:txBody>
                    <a:bodyPr/>
                    <a:lstStyle/>
                    <a:p>
                      <a:r>
                        <a:rPr lang="zh-CN" altLang="en-US" sz="2800"/>
                        <a:t>描述</a:t>
                      </a:r>
                    </a:p>
                  </a:txBody>
                  <a:tcPr anchor="ctr"/>
                </a:tc>
                <a:extLst>
                  <a:ext uri="{0D108BD9-81ED-4DB2-BD59-A6C34878D82A}">
                    <a16:rowId xmlns:a16="http://schemas.microsoft.com/office/drawing/2014/main" val="2215232391"/>
                  </a:ext>
                </a:extLst>
              </a:tr>
              <a:tr h="0">
                <a:tc>
                  <a:txBody>
                    <a:bodyPr/>
                    <a:lstStyle/>
                    <a:p>
                      <a:r>
                        <a:rPr lang="en-US" altLang="zh-CN" sz="2800"/>
                        <a:t>0</a:t>
                      </a:r>
                    </a:p>
                  </a:txBody>
                  <a:tcPr anchor="ctr"/>
                </a:tc>
                <a:tc>
                  <a:txBody>
                    <a:bodyPr/>
                    <a:lstStyle/>
                    <a:p>
                      <a:r>
                        <a:rPr lang="en-US" sz="2800"/>
                        <a:t>STDIN</a:t>
                      </a:r>
                    </a:p>
                  </a:txBody>
                  <a:tcPr anchor="ctr"/>
                </a:tc>
                <a:tc>
                  <a:txBody>
                    <a:bodyPr/>
                    <a:lstStyle/>
                    <a:p>
                      <a:r>
                        <a:rPr lang="zh-CN" altLang="en-US" sz="2800"/>
                        <a:t>标准输入</a:t>
                      </a:r>
                    </a:p>
                  </a:txBody>
                  <a:tcPr anchor="ctr"/>
                </a:tc>
                <a:extLst>
                  <a:ext uri="{0D108BD9-81ED-4DB2-BD59-A6C34878D82A}">
                    <a16:rowId xmlns:a16="http://schemas.microsoft.com/office/drawing/2014/main" val="4127455757"/>
                  </a:ext>
                </a:extLst>
              </a:tr>
              <a:tr h="0">
                <a:tc>
                  <a:txBody>
                    <a:bodyPr/>
                    <a:lstStyle/>
                    <a:p>
                      <a:r>
                        <a:rPr lang="en-US" altLang="zh-CN" sz="2800"/>
                        <a:t>1</a:t>
                      </a:r>
                    </a:p>
                  </a:txBody>
                  <a:tcPr anchor="ctr"/>
                </a:tc>
                <a:tc>
                  <a:txBody>
                    <a:bodyPr/>
                    <a:lstStyle/>
                    <a:p>
                      <a:r>
                        <a:rPr lang="en-US" sz="2800"/>
                        <a:t>STDOUT</a:t>
                      </a:r>
                    </a:p>
                  </a:txBody>
                  <a:tcPr anchor="ctr"/>
                </a:tc>
                <a:tc>
                  <a:txBody>
                    <a:bodyPr/>
                    <a:lstStyle/>
                    <a:p>
                      <a:r>
                        <a:rPr lang="zh-CN" altLang="en-US" sz="2800"/>
                        <a:t>标准输出</a:t>
                      </a:r>
                    </a:p>
                  </a:txBody>
                  <a:tcPr anchor="ctr"/>
                </a:tc>
                <a:extLst>
                  <a:ext uri="{0D108BD9-81ED-4DB2-BD59-A6C34878D82A}">
                    <a16:rowId xmlns:a16="http://schemas.microsoft.com/office/drawing/2014/main" val="3915024555"/>
                  </a:ext>
                </a:extLst>
              </a:tr>
              <a:tr h="0">
                <a:tc>
                  <a:txBody>
                    <a:bodyPr/>
                    <a:lstStyle/>
                    <a:p>
                      <a:r>
                        <a:rPr lang="en-US" altLang="zh-CN" sz="2800"/>
                        <a:t>2</a:t>
                      </a:r>
                    </a:p>
                  </a:txBody>
                  <a:tcPr anchor="ctr"/>
                </a:tc>
                <a:tc>
                  <a:txBody>
                    <a:bodyPr/>
                    <a:lstStyle/>
                    <a:p>
                      <a:r>
                        <a:rPr lang="en-US" sz="2800"/>
                        <a:t>STDERR</a:t>
                      </a:r>
                    </a:p>
                  </a:txBody>
                  <a:tcPr anchor="ctr"/>
                </a:tc>
                <a:tc>
                  <a:txBody>
                    <a:bodyPr/>
                    <a:lstStyle/>
                    <a:p>
                      <a:r>
                        <a:rPr lang="zh-CN" altLang="en-US" sz="2800" dirty="0"/>
                        <a:t>标准错误输出</a:t>
                      </a:r>
                    </a:p>
                  </a:txBody>
                  <a:tcPr anchor="ctr"/>
                </a:tc>
                <a:extLst>
                  <a:ext uri="{0D108BD9-81ED-4DB2-BD59-A6C34878D82A}">
                    <a16:rowId xmlns:a16="http://schemas.microsoft.com/office/drawing/2014/main" val="4110928361"/>
                  </a:ext>
                </a:extLst>
              </a:tr>
            </a:tbl>
          </a:graphicData>
        </a:graphic>
      </p:graphicFrame>
    </p:spTree>
    <p:extLst>
      <p:ext uri="{BB962C8B-B14F-4D97-AF65-F5344CB8AC3E}">
        <p14:creationId xmlns:p14="http://schemas.microsoft.com/office/powerpoint/2010/main" val="6929942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a:t>管道与重定向</a:t>
            </a:r>
          </a:p>
        </p:txBody>
      </p:sp>
      <p:sp>
        <p:nvSpPr>
          <p:cNvPr id="3" name="内容占位符 2"/>
          <p:cNvSpPr>
            <a:spLocks noGrp="1"/>
          </p:cNvSpPr>
          <p:nvPr>
            <p:ph idx="1"/>
          </p:nvPr>
        </p:nvSpPr>
        <p:spPr/>
        <p:txBody>
          <a:bodyPr/>
          <a:lstStyle/>
          <a:p>
            <a:r>
              <a:rPr lang="zh-CN" altLang="en-US" dirty="0"/>
              <a:t>管道与</a:t>
            </a:r>
            <a:r>
              <a:rPr lang="zh-CN" altLang="en-US" dirty="0" smtClean="0"/>
              <a:t>重定向</a:t>
            </a:r>
            <a:endParaRPr lang="en-US" altLang="zh-CN" dirty="0" smtClean="0"/>
          </a:p>
          <a:p>
            <a:pPr lvl="1"/>
            <a:r>
              <a:rPr lang="zh-CN" altLang="en-US" dirty="0"/>
              <a:t>管道与</a:t>
            </a:r>
            <a:r>
              <a:rPr lang="zh-CN" altLang="en-US" dirty="0" smtClean="0"/>
              <a:t>重定向是</a:t>
            </a:r>
            <a:r>
              <a:rPr lang="en-US" altLang="zh-CN" dirty="0" smtClean="0"/>
              <a:t>shell</a:t>
            </a:r>
            <a:r>
              <a:rPr lang="zh-CN" altLang="en-US" dirty="0" smtClean="0"/>
              <a:t>的一种高级特性，用户可以人为地改变程序输入输出的位置；</a:t>
            </a:r>
            <a:endParaRPr lang="en-US" altLang="zh-CN" dirty="0" smtClean="0"/>
          </a:p>
          <a:p>
            <a:pPr lvl="1"/>
            <a:r>
              <a:rPr lang="zh-CN" altLang="en-US" dirty="0" smtClean="0"/>
              <a:t>这种功能并不是</a:t>
            </a:r>
            <a:r>
              <a:rPr lang="en-US" altLang="zh-CN" dirty="0" smtClean="0"/>
              <a:t>Linux</a:t>
            </a:r>
            <a:r>
              <a:rPr lang="zh-CN" altLang="en-US" dirty="0" smtClean="0"/>
              <a:t>的专利，几乎所有操作系统都有这个功能；</a:t>
            </a:r>
            <a:endParaRPr lang="en-US" altLang="zh-CN" dirty="0" smtClean="0"/>
          </a:p>
          <a:p>
            <a:pPr lvl="1"/>
            <a:endParaRPr lang="zh-CN" altLang="en-US" dirty="0"/>
          </a:p>
        </p:txBody>
      </p:sp>
      <p:sp>
        <p:nvSpPr>
          <p:cNvPr id="4" name="灯片编号占位符 3"/>
          <p:cNvSpPr>
            <a:spLocks noGrp="1"/>
          </p:cNvSpPr>
          <p:nvPr>
            <p:ph type="sldNum" sz="quarter" idx="11"/>
          </p:nvPr>
        </p:nvSpPr>
        <p:spPr/>
        <p:txBody>
          <a:bodyPr/>
          <a:lstStyle/>
          <a:p>
            <a:pPr>
              <a:defRPr/>
            </a:pPr>
            <a:fld id="{0E71DA79-129D-497A-A6D8-8D7AFB59B4CE}" type="slidenum">
              <a:rPr lang="zh-CN" altLang="en-US" smtClean="0"/>
              <a:pPr>
                <a:defRPr/>
              </a:pPr>
              <a:t>4</a:t>
            </a:fld>
            <a:endParaRPr lang="en-US" altLang="zh-CN"/>
          </a:p>
        </p:txBody>
      </p:sp>
    </p:spTree>
    <p:extLst>
      <p:ext uri="{BB962C8B-B14F-4D97-AF65-F5344CB8AC3E}">
        <p14:creationId xmlns:p14="http://schemas.microsoft.com/office/powerpoint/2010/main" val="21134754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管道与重定向</a:t>
            </a:r>
          </a:p>
        </p:txBody>
      </p:sp>
      <p:sp>
        <p:nvSpPr>
          <p:cNvPr id="4" name="灯片编号占位符 3"/>
          <p:cNvSpPr>
            <a:spLocks noGrp="1"/>
          </p:cNvSpPr>
          <p:nvPr>
            <p:ph type="sldNum" sz="quarter" idx="11"/>
          </p:nvPr>
        </p:nvSpPr>
        <p:spPr/>
        <p:txBody>
          <a:bodyPr/>
          <a:lstStyle/>
          <a:p>
            <a:pPr>
              <a:defRPr/>
            </a:pPr>
            <a:fld id="{0E71DA79-129D-497A-A6D8-8D7AFB59B4CE}" type="slidenum">
              <a:rPr lang="zh-CN" altLang="en-US" smtClean="0"/>
              <a:pPr>
                <a:defRPr/>
              </a:pPr>
              <a:t>5</a:t>
            </a:fld>
            <a:endParaRPr lang="en-US" altLang="zh-CN"/>
          </a:p>
        </p:txBody>
      </p:sp>
      <p:sp>
        <p:nvSpPr>
          <p:cNvPr id="6" name="内容占位符 5"/>
          <p:cNvSpPr>
            <a:spLocks noGrp="1"/>
          </p:cNvSpPr>
          <p:nvPr>
            <p:ph idx="1"/>
          </p:nvPr>
        </p:nvSpPr>
        <p:spPr/>
        <p:txBody>
          <a:bodyPr/>
          <a:lstStyle/>
          <a:p>
            <a:r>
              <a:rPr lang="en-US" altLang="zh-CN" dirty="0" smtClean="0"/>
              <a:t>dos</a:t>
            </a:r>
            <a:r>
              <a:rPr lang="zh-CN" altLang="en-US" dirty="0" smtClean="0"/>
              <a:t>的</a:t>
            </a:r>
            <a:r>
              <a:rPr lang="en-US" altLang="zh-CN" dirty="0" smtClean="0"/>
              <a:t>IO</a:t>
            </a:r>
            <a:r>
              <a:rPr lang="zh-CN" altLang="en-US" dirty="0" smtClean="0"/>
              <a:t>重定向</a:t>
            </a:r>
            <a:endParaRPr lang="zh-CN" altLang="en-US" dirty="0"/>
          </a:p>
        </p:txBody>
      </p:sp>
      <p:pic>
        <p:nvPicPr>
          <p:cNvPr id="8" name="sort重定向">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436418" y="1447800"/>
            <a:ext cx="8280000" cy="512181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14746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 presetClass="mediacall" presetSubtype="0" fill="hold" nodeType="afterEffect">
                                  <p:stCondLst>
                                    <p:cond delay="0"/>
                                  </p:stCondLst>
                                  <p:childTnLst>
                                    <p:cmd type="call" cmd="playFrom(0.0)">
                                      <p:cBhvr>
                                        <p:cTn id="12" dur="207307"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3" fill="hold" display="0">
                  <p:stCondLst>
                    <p:cond delay="indefinite"/>
                  </p:stCondLst>
                </p:cTn>
                <p:tgtEl>
                  <p:spTgt spid="8"/>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输出</a:t>
            </a:r>
            <a:r>
              <a:rPr lang="zh-CN" altLang="en-US" dirty="0"/>
              <a:t>重</a:t>
            </a:r>
            <a:r>
              <a:rPr lang="zh-CN" altLang="en-US" dirty="0" smtClean="0"/>
              <a:t>定向</a:t>
            </a:r>
            <a:endParaRPr lang="zh-CN" altLang="en-US" dirty="0"/>
          </a:p>
        </p:txBody>
      </p:sp>
      <p:sp>
        <p:nvSpPr>
          <p:cNvPr id="4" name="灯片编号占位符 3"/>
          <p:cNvSpPr>
            <a:spLocks noGrp="1"/>
          </p:cNvSpPr>
          <p:nvPr>
            <p:ph type="sldNum" sz="quarter" idx="11"/>
          </p:nvPr>
        </p:nvSpPr>
        <p:spPr/>
        <p:txBody>
          <a:bodyPr/>
          <a:lstStyle/>
          <a:p>
            <a:pPr>
              <a:defRPr/>
            </a:pPr>
            <a:fld id="{0E71DA79-129D-497A-A6D8-8D7AFB59B4CE}" type="slidenum">
              <a:rPr lang="zh-CN" altLang="en-US" smtClean="0"/>
              <a:pPr>
                <a:defRPr/>
              </a:pPr>
              <a:t>6</a:t>
            </a:fld>
            <a:endParaRPr lang="en-US" altLang="zh-CN"/>
          </a:p>
        </p:txBody>
      </p:sp>
      <p:sp>
        <p:nvSpPr>
          <p:cNvPr id="6" name="内容占位符 5"/>
          <p:cNvSpPr>
            <a:spLocks noGrp="1"/>
          </p:cNvSpPr>
          <p:nvPr>
            <p:ph idx="1"/>
          </p:nvPr>
        </p:nvSpPr>
        <p:spPr/>
        <p:txBody>
          <a:bodyPr/>
          <a:lstStyle/>
          <a:p>
            <a:r>
              <a:rPr lang="en-US" altLang="zh-CN" dirty="0" smtClean="0"/>
              <a:t>Linux</a:t>
            </a:r>
            <a:r>
              <a:rPr lang="zh-CN" altLang="en-US" dirty="0" smtClean="0"/>
              <a:t>的输出重定向</a:t>
            </a:r>
            <a:endParaRPr lang="zh-CN" altLang="en-US" dirty="0"/>
          </a:p>
        </p:txBody>
      </p:sp>
      <p:graphicFrame>
        <p:nvGraphicFramePr>
          <p:cNvPr id="7" name="内容占位符 4"/>
          <p:cNvGraphicFramePr>
            <a:graphicFrameLocks/>
          </p:cNvGraphicFramePr>
          <p:nvPr>
            <p:extLst>
              <p:ext uri="{D42A27DB-BD31-4B8C-83A1-F6EECF244321}">
                <p14:modId xmlns:p14="http://schemas.microsoft.com/office/powerpoint/2010/main" val="405494169"/>
              </p:ext>
            </p:extLst>
          </p:nvPr>
        </p:nvGraphicFramePr>
        <p:xfrm>
          <a:off x="304799" y="1435418"/>
          <a:ext cx="8393113" cy="4693920"/>
        </p:xfrm>
        <a:graphic>
          <a:graphicData uri="http://schemas.openxmlformats.org/drawingml/2006/table">
            <a:tbl>
              <a:tblPr firstRow="1" firstCol="1" bandRow="1"/>
              <a:tblGrid>
                <a:gridCol w="2819401">
                  <a:extLst>
                    <a:ext uri="{9D8B030D-6E8A-4147-A177-3AD203B41FA5}">
                      <a16:colId xmlns:a16="http://schemas.microsoft.com/office/drawing/2014/main" val="2221083671"/>
                    </a:ext>
                  </a:extLst>
                </a:gridCol>
                <a:gridCol w="5573712">
                  <a:extLst>
                    <a:ext uri="{9D8B030D-6E8A-4147-A177-3AD203B41FA5}">
                      <a16:colId xmlns:a16="http://schemas.microsoft.com/office/drawing/2014/main" val="2127636861"/>
                    </a:ext>
                  </a:extLst>
                </a:gridCol>
              </a:tblGrid>
              <a:tr h="0">
                <a:tc>
                  <a:txBody>
                    <a:bodyPr/>
                    <a:lstStyle/>
                    <a:p>
                      <a:pPr algn="ctr">
                        <a:spcAft>
                          <a:spcPts val="0"/>
                        </a:spcAft>
                      </a:pPr>
                      <a:r>
                        <a:rPr lang="zh-CN" sz="2800" kern="100" dirty="0">
                          <a:effectLst/>
                          <a:latin typeface="Calibri" panose="020F0502020204030204" pitchFamily="34" charset="0"/>
                          <a:ea typeface="Adobe 仿宋 Std R"/>
                          <a:cs typeface="Times New Roman" panose="02020603050405020304" pitchFamily="18" charset="0"/>
                        </a:rPr>
                        <a:t>符号</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lnL>
                      <a:noFill/>
                    </a:lnL>
                    <a:lnR>
                      <a:noFill/>
                    </a:lnR>
                    <a:lnT>
                      <a:noFill/>
                    </a:lnT>
                    <a:lnB w="12700" cap="flat" cmpd="sng" algn="ctr">
                      <a:solidFill>
                        <a:srgbClr val="DDDDDD"/>
                      </a:solidFill>
                      <a:prstDash val="solid"/>
                      <a:round/>
                      <a:headEnd type="none" w="med" len="med"/>
                      <a:tailEnd type="none" w="med" len="med"/>
                    </a:lnB>
                    <a:solidFill>
                      <a:srgbClr val="F9F9F9"/>
                    </a:solidFill>
                  </a:tcPr>
                </a:tc>
                <a:tc>
                  <a:txBody>
                    <a:bodyPr/>
                    <a:lstStyle/>
                    <a:p>
                      <a:pPr algn="just">
                        <a:spcAft>
                          <a:spcPts val="0"/>
                        </a:spcAft>
                      </a:pPr>
                      <a:r>
                        <a:rPr lang="zh-CN" sz="2800" kern="100" dirty="0">
                          <a:effectLst/>
                          <a:latin typeface="Calibri" panose="020F0502020204030204" pitchFamily="34" charset="0"/>
                          <a:ea typeface="Adobe 仿宋 Std R"/>
                          <a:cs typeface="Times New Roman" panose="02020603050405020304" pitchFamily="18" charset="0"/>
                        </a:rPr>
                        <a:t>作用</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a:noFill/>
                    </a:lnL>
                    <a:lnR>
                      <a:noFill/>
                    </a:lnR>
                    <a:lnT>
                      <a:noFill/>
                    </a:lnT>
                    <a:lnB w="1270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073964393"/>
                  </a:ext>
                </a:extLst>
              </a:tr>
              <a:tr h="0">
                <a:tc>
                  <a:txBody>
                    <a:bodyPr/>
                    <a:lstStyle/>
                    <a:p>
                      <a:pPr algn="ctr">
                        <a:spcAft>
                          <a:spcPts val="0"/>
                        </a:spcAft>
                      </a:pPr>
                      <a:r>
                        <a:rPr lang="zh-CN" sz="2800" kern="100" dirty="0">
                          <a:effectLst/>
                          <a:latin typeface="Calibri" panose="020F0502020204030204" pitchFamily="34" charset="0"/>
                          <a:ea typeface="Adobe 仿宋 Std R"/>
                          <a:cs typeface="Times New Roman" panose="02020603050405020304" pitchFamily="18" charset="0"/>
                        </a:rPr>
                        <a:t>命令</a:t>
                      </a:r>
                      <a:r>
                        <a:rPr lang="en-US" sz="2800" kern="100" dirty="0">
                          <a:effectLst/>
                          <a:latin typeface="Calibri" panose="020F0502020204030204" pitchFamily="34" charset="0"/>
                          <a:ea typeface="Adobe 仿宋 Std R"/>
                          <a:cs typeface="Times New Roman" panose="02020603050405020304" pitchFamily="18" charset="0"/>
                        </a:rPr>
                        <a:t> &gt; </a:t>
                      </a:r>
                      <a:r>
                        <a:rPr lang="zh-CN" sz="2800" kern="100" dirty="0">
                          <a:effectLst/>
                          <a:latin typeface="Calibri" panose="020F0502020204030204" pitchFamily="34" charset="0"/>
                          <a:ea typeface="Adobe 仿宋 Std R"/>
                          <a:cs typeface="Times New Roman" panose="02020603050405020304" pitchFamily="18" charset="0"/>
                        </a:rPr>
                        <a:t>文件</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algn="just">
                        <a:spcAft>
                          <a:spcPts val="0"/>
                        </a:spcAft>
                      </a:pPr>
                      <a:r>
                        <a:rPr lang="zh-CN" sz="2800" kern="100">
                          <a:effectLst/>
                          <a:latin typeface="Calibri" panose="020F0502020204030204" pitchFamily="34" charset="0"/>
                          <a:ea typeface="Adobe 仿宋 Std R"/>
                          <a:cs typeface="Times New Roman" panose="02020603050405020304" pitchFamily="18" charset="0"/>
                        </a:rPr>
                        <a:t>将标准输出重定向到一个文件中（清空原有文件的数据）</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55939556"/>
                  </a:ext>
                </a:extLst>
              </a:tr>
              <a:tr h="0">
                <a:tc>
                  <a:txBody>
                    <a:bodyPr/>
                    <a:lstStyle/>
                    <a:p>
                      <a:pPr algn="ctr">
                        <a:spcAft>
                          <a:spcPts val="0"/>
                        </a:spcAft>
                      </a:pPr>
                      <a:r>
                        <a:rPr lang="zh-CN" sz="2800" kern="100" dirty="0">
                          <a:effectLst/>
                          <a:latin typeface="Calibri" panose="020F0502020204030204" pitchFamily="34" charset="0"/>
                          <a:ea typeface="Adobe 仿宋 Std R"/>
                          <a:cs typeface="Times New Roman" panose="02020603050405020304" pitchFamily="18" charset="0"/>
                        </a:rPr>
                        <a:t>命令</a:t>
                      </a:r>
                      <a:r>
                        <a:rPr lang="en-US" sz="2800" kern="100" dirty="0">
                          <a:effectLst/>
                          <a:latin typeface="Calibri" panose="020F0502020204030204" pitchFamily="34" charset="0"/>
                          <a:ea typeface="Adobe 仿宋 Std R"/>
                          <a:cs typeface="Times New Roman" panose="02020603050405020304" pitchFamily="18" charset="0"/>
                        </a:rPr>
                        <a:t> 2&gt; </a:t>
                      </a:r>
                      <a:r>
                        <a:rPr lang="zh-CN" sz="2800" kern="100" dirty="0">
                          <a:effectLst/>
                          <a:latin typeface="Calibri" panose="020F0502020204030204" pitchFamily="34" charset="0"/>
                          <a:ea typeface="Adobe 仿宋 Std R"/>
                          <a:cs typeface="Times New Roman" panose="02020603050405020304" pitchFamily="18" charset="0"/>
                        </a:rPr>
                        <a:t>文件</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algn="just">
                        <a:spcAft>
                          <a:spcPts val="0"/>
                        </a:spcAft>
                      </a:pPr>
                      <a:r>
                        <a:rPr lang="zh-CN" sz="2800" kern="100" dirty="0">
                          <a:effectLst/>
                          <a:latin typeface="Calibri" panose="020F0502020204030204" pitchFamily="34" charset="0"/>
                          <a:ea typeface="Adobe 仿宋 Std R"/>
                          <a:cs typeface="Times New Roman" panose="02020603050405020304" pitchFamily="18" charset="0"/>
                        </a:rPr>
                        <a:t>将错误输出重定向到一个文件中（清空原有文件的数据）</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111490536"/>
                  </a:ext>
                </a:extLst>
              </a:tr>
              <a:tr h="0">
                <a:tc>
                  <a:txBody>
                    <a:bodyPr/>
                    <a:lstStyle/>
                    <a:p>
                      <a:pPr algn="ctr">
                        <a:spcAft>
                          <a:spcPts val="0"/>
                        </a:spcAft>
                      </a:pPr>
                      <a:r>
                        <a:rPr lang="zh-CN" sz="2800" kern="100" dirty="0">
                          <a:effectLst/>
                          <a:latin typeface="Calibri" panose="020F0502020204030204" pitchFamily="34" charset="0"/>
                          <a:ea typeface="Adobe 仿宋 Std R"/>
                          <a:cs typeface="Times New Roman" panose="02020603050405020304" pitchFamily="18" charset="0"/>
                        </a:rPr>
                        <a:t>命令</a:t>
                      </a:r>
                      <a:r>
                        <a:rPr lang="en-US" sz="2800" kern="100" dirty="0">
                          <a:effectLst/>
                          <a:latin typeface="Calibri" panose="020F0502020204030204" pitchFamily="34" charset="0"/>
                          <a:ea typeface="Adobe 仿宋 Std R"/>
                          <a:cs typeface="Times New Roman" panose="02020603050405020304" pitchFamily="18" charset="0"/>
                        </a:rPr>
                        <a:t> &gt;&gt; </a:t>
                      </a:r>
                      <a:r>
                        <a:rPr lang="zh-CN" sz="2800" kern="100" dirty="0">
                          <a:effectLst/>
                          <a:latin typeface="Calibri" panose="020F0502020204030204" pitchFamily="34" charset="0"/>
                          <a:ea typeface="Adobe 仿宋 Std R"/>
                          <a:cs typeface="Times New Roman" panose="02020603050405020304" pitchFamily="18" charset="0"/>
                        </a:rPr>
                        <a:t>文件</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algn="just">
                        <a:spcAft>
                          <a:spcPts val="0"/>
                        </a:spcAft>
                      </a:pPr>
                      <a:r>
                        <a:rPr lang="zh-CN" sz="2800" kern="100">
                          <a:effectLst/>
                          <a:latin typeface="Calibri" panose="020F0502020204030204" pitchFamily="34" charset="0"/>
                          <a:ea typeface="Adobe 仿宋 Std R"/>
                          <a:cs typeface="Times New Roman" panose="02020603050405020304" pitchFamily="18" charset="0"/>
                        </a:rPr>
                        <a:t>将标准输出重定向到一个文件中（追加到原有内容的后面）</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19943765"/>
                  </a:ext>
                </a:extLst>
              </a:tr>
              <a:tr h="0">
                <a:tc>
                  <a:txBody>
                    <a:bodyPr/>
                    <a:lstStyle/>
                    <a:p>
                      <a:pPr algn="ctr">
                        <a:spcAft>
                          <a:spcPts val="0"/>
                        </a:spcAft>
                      </a:pPr>
                      <a:r>
                        <a:rPr lang="zh-CN" sz="2800" kern="100" dirty="0">
                          <a:effectLst/>
                          <a:latin typeface="Calibri" panose="020F0502020204030204" pitchFamily="34" charset="0"/>
                          <a:ea typeface="Adobe 仿宋 Std R"/>
                          <a:cs typeface="Times New Roman" panose="02020603050405020304" pitchFamily="18" charset="0"/>
                        </a:rPr>
                        <a:t>命令</a:t>
                      </a:r>
                      <a:r>
                        <a:rPr lang="en-US" sz="2800" kern="100" dirty="0">
                          <a:effectLst/>
                          <a:latin typeface="Calibri" panose="020F0502020204030204" pitchFamily="34" charset="0"/>
                          <a:ea typeface="Adobe 仿宋 Std R"/>
                          <a:cs typeface="Times New Roman" panose="02020603050405020304" pitchFamily="18" charset="0"/>
                        </a:rPr>
                        <a:t> 2&gt;&gt; </a:t>
                      </a:r>
                      <a:r>
                        <a:rPr lang="zh-CN" sz="2800" kern="100" dirty="0">
                          <a:effectLst/>
                          <a:latin typeface="Calibri" panose="020F0502020204030204" pitchFamily="34" charset="0"/>
                          <a:ea typeface="Adobe 仿宋 Std R"/>
                          <a:cs typeface="Times New Roman" panose="02020603050405020304" pitchFamily="18" charset="0"/>
                        </a:rPr>
                        <a:t>文件</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algn="just">
                        <a:spcAft>
                          <a:spcPts val="0"/>
                        </a:spcAft>
                      </a:pPr>
                      <a:r>
                        <a:rPr lang="zh-CN" sz="2800" kern="100" dirty="0">
                          <a:effectLst/>
                          <a:latin typeface="Calibri" panose="020F0502020204030204" pitchFamily="34" charset="0"/>
                          <a:ea typeface="Adobe 仿宋 Std R"/>
                          <a:cs typeface="Times New Roman" panose="02020603050405020304" pitchFamily="18" charset="0"/>
                        </a:rPr>
                        <a:t>将错误准输出重定向到一个文件中（追加到原有内容的后面）</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717537591"/>
                  </a:ext>
                </a:extLst>
              </a:tr>
              <a:tr h="0">
                <a:tc>
                  <a:txBody>
                    <a:bodyPr/>
                    <a:lstStyle/>
                    <a:p>
                      <a:pPr algn="ctr">
                        <a:spcAft>
                          <a:spcPts val="0"/>
                        </a:spcAft>
                      </a:pPr>
                      <a:r>
                        <a:rPr lang="zh-CN" sz="2800" kern="100" dirty="0">
                          <a:effectLst/>
                          <a:latin typeface="Calibri" panose="020F0502020204030204" pitchFamily="34" charset="0"/>
                          <a:ea typeface="Adobe 仿宋 Std R"/>
                          <a:cs typeface="Times New Roman" panose="02020603050405020304" pitchFamily="18" charset="0"/>
                        </a:rPr>
                        <a:t>命令</a:t>
                      </a:r>
                      <a:r>
                        <a:rPr lang="en-US" sz="2800" kern="100" dirty="0">
                          <a:effectLst/>
                          <a:latin typeface="Calibri" panose="020F0502020204030204" pitchFamily="34" charset="0"/>
                          <a:ea typeface="Adobe 仿宋 Std R"/>
                          <a:cs typeface="Times New Roman" panose="02020603050405020304" pitchFamily="18" charset="0"/>
                        </a:rPr>
                        <a:t> &gt;&gt; </a:t>
                      </a:r>
                      <a:r>
                        <a:rPr lang="zh-CN" sz="2800" kern="100" dirty="0">
                          <a:effectLst/>
                          <a:latin typeface="Calibri" panose="020F0502020204030204" pitchFamily="34" charset="0"/>
                          <a:ea typeface="Adobe 仿宋 Std R"/>
                          <a:cs typeface="Times New Roman" panose="02020603050405020304" pitchFamily="18" charset="0"/>
                        </a:rPr>
                        <a:t>文件</a:t>
                      </a:r>
                      <a:r>
                        <a:rPr lang="en-US" sz="2800" kern="100" dirty="0">
                          <a:effectLst/>
                          <a:latin typeface="Calibri" panose="020F0502020204030204" pitchFamily="34" charset="0"/>
                          <a:ea typeface="Adobe 仿宋 Std R"/>
                          <a:cs typeface="Times New Roman" panose="02020603050405020304" pitchFamily="18" charset="0"/>
                        </a:rPr>
                        <a:t> 2&gt;$1</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lnL>
                      <a:noFill/>
                    </a:lnL>
                    <a:lnR>
                      <a:noFill/>
                    </a:lnR>
                    <a:lnT w="12700" cap="flat" cmpd="sng" algn="ctr">
                      <a:solidFill>
                        <a:srgbClr val="DDDDDD"/>
                      </a:solidFill>
                      <a:prstDash val="solid"/>
                      <a:round/>
                      <a:headEnd type="none" w="med" len="med"/>
                      <a:tailEnd type="none" w="med" len="med"/>
                    </a:lnT>
                    <a:lnB>
                      <a:noFill/>
                    </a:lnB>
                    <a:solidFill>
                      <a:srgbClr val="FFFFFF"/>
                    </a:solidFill>
                  </a:tcPr>
                </a:tc>
                <a:tc>
                  <a:txBody>
                    <a:bodyPr/>
                    <a:lstStyle/>
                    <a:p>
                      <a:pPr algn="just">
                        <a:spcAft>
                          <a:spcPts val="0"/>
                        </a:spcAft>
                      </a:pPr>
                      <a:r>
                        <a:rPr lang="zh-CN" sz="2800" kern="100" dirty="0">
                          <a:effectLst/>
                          <a:latin typeface="Calibri" panose="020F0502020204030204" pitchFamily="34" charset="0"/>
                          <a:ea typeface="Adobe 仿宋 Std R"/>
                          <a:cs typeface="Times New Roman" panose="02020603050405020304" pitchFamily="18" charset="0"/>
                        </a:rPr>
                        <a:t>将标准输出与错误输出共同写入到文件中（追加到原有内容的后面）</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a:noFill/>
                    </a:lnL>
                    <a:lnR>
                      <a:noFill/>
                    </a:lnR>
                    <a:lnT w="12700"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758855722"/>
                  </a:ext>
                </a:extLst>
              </a:tr>
            </a:tbl>
          </a:graphicData>
        </a:graphic>
      </p:graphicFrame>
    </p:spTree>
    <p:extLst>
      <p:ext uri="{BB962C8B-B14F-4D97-AF65-F5344CB8AC3E}">
        <p14:creationId xmlns:p14="http://schemas.microsoft.com/office/powerpoint/2010/main" val="971712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3 </a:t>
            </a:r>
            <a:r>
              <a:rPr lang="zh-CN" altLang="en-US" dirty="0"/>
              <a:t>输出重定向</a:t>
            </a:r>
          </a:p>
        </p:txBody>
      </p:sp>
      <p:sp>
        <p:nvSpPr>
          <p:cNvPr id="6" name="内容占位符 5"/>
          <p:cNvSpPr>
            <a:spLocks noGrp="1"/>
          </p:cNvSpPr>
          <p:nvPr>
            <p:ph idx="1"/>
          </p:nvPr>
        </p:nvSpPr>
        <p:spPr/>
        <p:txBody>
          <a:bodyPr/>
          <a:lstStyle/>
          <a:p>
            <a:endParaRPr lang="zh-CN" altLang="en-US"/>
          </a:p>
        </p:txBody>
      </p:sp>
      <p:sp>
        <p:nvSpPr>
          <p:cNvPr id="4" name="灯片编号占位符 3"/>
          <p:cNvSpPr>
            <a:spLocks noGrp="1"/>
          </p:cNvSpPr>
          <p:nvPr>
            <p:ph type="sldNum" sz="quarter" idx="11"/>
          </p:nvPr>
        </p:nvSpPr>
        <p:spPr/>
        <p:txBody>
          <a:bodyPr/>
          <a:lstStyle/>
          <a:p>
            <a:pPr>
              <a:defRPr/>
            </a:pPr>
            <a:fld id="{0E71DA79-129D-497A-A6D8-8D7AFB59B4CE}" type="slidenum">
              <a:rPr lang="zh-CN" altLang="en-US" smtClean="0"/>
              <a:pPr>
                <a:defRPr/>
              </a:pPr>
              <a:t>7</a:t>
            </a:fld>
            <a:endParaRPr lang="en-US" altLang="zh-CN"/>
          </a:p>
        </p:txBody>
      </p:sp>
      <p:sp>
        <p:nvSpPr>
          <p:cNvPr id="7" name="内容占位符 6"/>
          <p:cNvSpPr>
            <a:spLocks noGrp="1"/>
          </p:cNvSpPr>
          <p:nvPr>
            <p:ph idx="12"/>
          </p:nvPr>
        </p:nvSpPr>
        <p:spPr/>
        <p:txBody>
          <a:bodyPr/>
          <a:lstStyle/>
          <a:p>
            <a:pPr>
              <a:spcAft>
                <a:spcPts val="0"/>
              </a:spcAft>
            </a:pPr>
            <a:r>
              <a:rPr lang="en-US" altLang="zh-CN" sz="2800" dirty="0"/>
              <a:t>[</a:t>
            </a:r>
            <a:r>
              <a:rPr lang="en-US" altLang="zh-CN" sz="2800" dirty="0" err="1"/>
              <a:t>oyct@RHEL</a:t>
            </a:r>
            <a:r>
              <a:rPr lang="en-US" altLang="zh-CN" sz="2800" dirty="0"/>
              <a:t> code</a:t>
            </a:r>
            <a:r>
              <a:rPr lang="en-US" altLang="zh-CN" sz="2800" dirty="0">
                <a:solidFill>
                  <a:srgbClr val="C00000"/>
                </a:solidFill>
              </a:rPr>
              <a:t>]$ ls -l &gt;a.txt</a:t>
            </a:r>
          </a:p>
          <a:p>
            <a:pPr>
              <a:spcAft>
                <a:spcPts val="0"/>
              </a:spcAft>
            </a:pPr>
            <a:r>
              <a:rPr lang="en-US" altLang="zh-CN" sz="2800" dirty="0"/>
              <a:t>[</a:t>
            </a:r>
            <a:r>
              <a:rPr lang="en-US" altLang="zh-CN" sz="2800" dirty="0" err="1"/>
              <a:t>oyct@RHEL</a:t>
            </a:r>
            <a:r>
              <a:rPr lang="en-US" altLang="zh-CN" sz="2800" dirty="0"/>
              <a:t> code]$ </a:t>
            </a:r>
            <a:r>
              <a:rPr lang="en-US" altLang="zh-CN" sz="2800" dirty="0">
                <a:solidFill>
                  <a:srgbClr val="C00000"/>
                </a:solidFill>
              </a:rPr>
              <a:t>cat a.txt</a:t>
            </a:r>
          </a:p>
          <a:p>
            <a:pPr>
              <a:spcAft>
                <a:spcPts val="0"/>
              </a:spcAft>
            </a:pPr>
            <a:r>
              <a:rPr lang="zh-CN" altLang="en-US" sz="2800" b="0" dirty="0">
                <a:effectLst>
                  <a:reflection blurRad="6350" stA="53000" endA="300" endPos="35500" dir="5400000" sy="-90000" algn="bl" rotWithShape="0"/>
                </a:effectLst>
              </a:rPr>
              <a:t>总用量 </a:t>
            </a:r>
            <a:r>
              <a:rPr lang="en-US" altLang="zh-CN" sz="2800" b="0" dirty="0">
                <a:effectLst>
                  <a:reflection blurRad="6350" stA="53000" endA="300" endPos="35500" dir="5400000" sy="-90000" algn="bl" rotWithShape="0"/>
                </a:effectLst>
              </a:rPr>
              <a:t>20</a:t>
            </a:r>
          </a:p>
          <a:p>
            <a:pPr>
              <a:spcAft>
                <a:spcPts val="0"/>
              </a:spcAft>
            </a:pPr>
            <a:r>
              <a:rPr lang="en-US" altLang="zh-CN" sz="2800" b="0" dirty="0">
                <a:effectLst>
                  <a:reflection blurRad="6350" stA="53000" endA="300" endPos="35500" dir="5400000" sy="-90000" algn="bl" rotWithShape="0"/>
                </a:effectLst>
              </a:rPr>
              <a:t>-</a:t>
            </a:r>
            <a:r>
              <a:rPr lang="en-US" altLang="zh-CN" sz="2800" b="0" dirty="0" err="1">
                <a:effectLst>
                  <a:reflection blurRad="6350" stA="53000" endA="300" endPos="35500" dir="5400000" sy="-90000" algn="bl" rotWithShape="0"/>
                </a:effectLst>
              </a:rPr>
              <a:t>rw</a:t>
            </a:r>
            <a:r>
              <a:rPr lang="en-US" altLang="zh-CN" sz="2800" b="0" dirty="0">
                <a:effectLst>
                  <a:reflection blurRad="6350" stA="53000" endA="300" endPos="35500" dir="5400000" sy="-90000" algn="bl" rotWithShape="0"/>
                </a:effectLst>
              </a:rPr>
              <a:t>-</a:t>
            </a:r>
            <a:r>
              <a:rPr lang="en-US" altLang="zh-CN" sz="2800" b="0" dirty="0" err="1">
                <a:effectLst>
                  <a:reflection blurRad="6350" stA="53000" endA="300" endPos="35500" dir="5400000" sy="-90000" algn="bl" rotWithShape="0"/>
                </a:effectLst>
              </a:rPr>
              <a:t>rw</a:t>
            </a:r>
            <a:r>
              <a:rPr lang="en-US" altLang="zh-CN" sz="2800" b="0" dirty="0">
                <a:effectLst>
                  <a:reflection blurRad="6350" stA="53000" endA="300" endPos="35500" dir="5400000" sy="-90000" algn="bl" rotWithShape="0"/>
                </a:effectLst>
              </a:rPr>
              <a:t>-r--. 1 </a:t>
            </a:r>
            <a:r>
              <a:rPr lang="en-US" altLang="zh-CN" sz="2800" b="0" dirty="0" err="1">
                <a:effectLst>
                  <a:reflection blurRad="6350" stA="53000" endA="300" endPos="35500" dir="5400000" sy="-90000" algn="bl" rotWithShape="0"/>
                </a:effectLst>
              </a:rPr>
              <a:t>oyct</a:t>
            </a:r>
            <a:r>
              <a:rPr lang="en-US" altLang="zh-CN" sz="2800" b="0" dirty="0">
                <a:effectLst>
                  <a:reflection blurRad="6350" stA="53000" endA="300" endPos="35500" dir="5400000" sy="-90000" algn="bl" rotWithShape="0"/>
                </a:effectLst>
              </a:rPr>
              <a:t> </a:t>
            </a:r>
            <a:r>
              <a:rPr lang="en-US" altLang="zh-CN" sz="2800" b="0" dirty="0" err="1">
                <a:effectLst>
                  <a:reflection blurRad="6350" stA="53000" endA="300" endPos="35500" dir="5400000" sy="-90000" algn="bl" rotWithShape="0"/>
                </a:effectLst>
              </a:rPr>
              <a:t>oyct</a:t>
            </a:r>
            <a:r>
              <a:rPr lang="en-US" altLang="zh-CN" sz="2800" b="0" dirty="0">
                <a:effectLst>
                  <a:reflection blurRad="6350" stA="53000" endA="300" endPos="35500" dir="5400000" sy="-90000" algn="bl" rotWithShape="0"/>
                </a:effectLst>
              </a:rPr>
              <a:t>   0 2</a:t>
            </a:r>
            <a:r>
              <a:rPr lang="zh-CN" altLang="en-US" sz="2800" b="0" dirty="0">
                <a:effectLst>
                  <a:reflection blurRad="6350" stA="53000" endA="300" endPos="35500" dir="5400000" sy="-90000" algn="bl" rotWithShape="0"/>
                </a:effectLst>
              </a:rPr>
              <a:t>月  </a:t>
            </a:r>
            <a:r>
              <a:rPr lang="en-US" altLang="zh-CN" sz="2800" b="0" dirty="0">
                <a:effectLst>
                  <a:reflection blurRad="6350" stA="53000" endA="300" endPos="35500" dir="5400000" sy="-90000" algn="bl" rotWithShape="0"/>
                </a:effectLst>
              </a:rPr>
              <a:t>24 23:13 a.txt</a:t>
            </a:r>
          </a:p>
          <a:p>
            <a:pPr>
              <a:spcAft>
                <a:spcPts val="0"/>
              </a:spcAft>
            </a:pPr>
            <a:r>
              <a:rPr lang="en-US" altLang="zh-CN" sz="2800" b="0" dirty="0">
                <a:effectLst>
                  <a:reflection blurRad="6350" stA="53000" endA="300" endPos="35500" dir="5400000" sy="-90000" algn="bl" rotWithShape="0"/>
                </a:effectLst>
              </a:rPr>
              <a:t>-</a:t>
            </a:r>
            <a:r>
              <a:rPr lang="en-US" altLang="zh-CN" sz="2800" b="0" dirty="0" err="1">
                <a:effectLst>
                  <a:reflection blurRad="6350" stA="53000" endA="300" endPos="35500" dir="5400000" sy="-90000" algn="bl" rotWithShape="0"/>
                </a:effectLst>
              </a:rPr>
              <a:t>rw</a:t>
            </a:r>
            <a:r>
              <a:rPr lang="en-US" altLang="zh-CN" sz="2800" b="0" dirty="0">
                <a:effectLst>
                  <a:reflection blurRad="6350" stA="53000" endA="300" endPos="35500" dir="5400000" sy="-90000" algn="bl" rotWithShape="0"/>
                </a:effectLst>
              </a:rPr>
              <a:t>-</a:t>
            </a:r>
            <a:r>
              <a:rPr lang="en-US" altLang="zh-CN" sz="2800" b="0" dirty="0" err="1">
                <a:effectLst>
                  <a:reflection blurRad="6350" stA="53000" endA="300" endPos="35500" dir="5400000" sy="-90000" algn="bl" rotWithShape="0"/>
                </a:effectLst>
              </a:rPr>
              <a:t>rw</a:t>
            </a:r>
            <a:r>
              <a:rPr lang="en-US" altLang="zh-CN" sz="2800" b="0" dirty="0">
                <a:effectLst>
                  <a:reflection blurRad="6350" stA="53000" endA="300" endPos="35500" dir="5400000" sy="-90000" algn="bl" rotWithShape="0"/>
                </a:effectLst>
              </a:rPr>
              <a:t>-r--. 1 </a:t>
            </a:r>
            <a:r>
              <a:rPr lang="en-US" altLang="zh-CN" sz="2800" b="0" dirty="0" err="1">
                <a:effectLst>
                  <a:reflection blurRad="6350" stA="53000" endA="300" endPos="35500" dir="5400000" sy="-90000" algn="bl" rotWithShape="0"/>
                </a:effectLst>
              </a:rPr>
              <a:t>oyct</a:t>
            </a:r>
            <a:r>
              <a:rPr lang="en-US" altLang="zh-CN" sz="2800" b="0" dirty="0">
                <a:effectLst>
                  <a:reflection blurRad="6350" stA="53000" endA="300" endPos="35500" dir="5400000" sy="-90000" algn="bl" rotWithShape="0"/>
                </a:effectLst>
              </a:rPr>
              <a:t> </a:t>
            </a:r>
            <a:r>
              <a:rPr lang="en-US" altLang="zh-CN" sz="2800" b="0" dirty="0" err="1">
                <a:effectLst>
                  <a:reflection blurRad="6350" stA="53000" endA="300" endPos="35500" dir="5400000" sy="-90000" algn="bl" rotWithShape="0"/>
                </a:effectLst>
              </a:rPr>
              <a:t>oyct</a:t>
            </a:r>
            <a:r>
              <a:rPr lang="en-US" altLang="zh-CN" sz="2800" b="0" dirty="0">
                <a:effectLst>
                  <a:reflection blurRad="6350" stA="53000" endA="300" endPos="35500" dir="5400000" sy="-90000" algn="bl" rotWithShape="0"/>
                </a:effectLst>
              </a:rPr>
              <a:t> 139 2</a:t>
            </a:r>
            <a:r>
              <a:rPr lang="zh-CN" altLang="en-US" sz="2800" b="0" dirty="0">
                <a:effectLst>
                  <a:reflection blurRad="6350" stA="53000" endA="300" endPos="35500" dir="5400000" sy="-90000" algn="bl" rotWithShape="0"/>
                </a:effectLst>
              </a:rPr>
              <a:t>月  </a:t>
            </a:r>
            <a:r>
              <a:rPr lang="en-US" altLang="zh-CN" sz="2800" b="0" dirty="0">
                <a:effectLst>
                  <a:reflection blurRad="6350" stA="53000" endA="300" endPos="35500" dir="5400000" sy="-90000" algn="bl" rotWithShape="0"/>
                </a:effectLst>
              </a:rPr>
              <a:t>23 14:51 ex1.6.sh</a:t>
            </a:r>
          </a:p>
          <a:p>
            <a:pPr>
              <a:spcAft>
                <a:spcPts val="0"/>
              </a:spcAft>
            </a:pPr>
            <a:r>
              <a:rPr lang="en-US" altLang="zh-CN" sz="2800" b="0" dirty="0">
                <a:effectLst>
                  <a:reflection blurRad="6350" stA="53000" endA="300" endPos="35500" dir="5400000" sy="-90000" algn="bl" rotWithShape="0"/>
                </a:effectLst>
              </a:rPr>
              <a:t>-</a:t>
            </a:r>
            <a:r>
              <a:rPr lang="en-US" altLang="zh-CN" sz="2800" b="0" dirty="0" err="1">
                <a:effectLst>
                  <a:reflection blurRad="6350" stA="53000" endA="300" endPos="35500" dir="5400000" sy="-90000" algn="bl" rotWithShape="0"/>
                </a:effectLst>
              </a:rPr>
              <a:t>rwxrw</a:t>
            </a:r>
            <a:r>
              <a:rPr lang="en-US" altLang="zh-CN" sz="2800" b="0" dirty="0">
                <a:effectLst>
                  <a:reflection blurRad="6350" stA="53000" endA="300" endPos="35500" dir="5400000" sy="-90000" algn="bl" rotWithShape="0"/>
                </a:effectLst>
              </a:rPr>
              <a:t>-r--. 1 </a:t>
            </a:r>
            <a:r>
              <a:rPr lang="en-US" altLang="zh-CN" sz="2800" b="0" dirty="0" err="1">
                <a:effectLst>
                  <a:reflection blurRad="6350" stA="53000" endA="300" endPos="35500" dir="5400000" sy="-90000" algn="bl" rotWithShape="0"/>
                </a:effectLst>
              </a:rPr>
              <a:t>oyct</a:t>
            </a:r>
            <a:r>
              <a:rPr lang="en-US" altLang="zh-CN" sz="2800" b="0" dirty="0">
                <a:effectLst>
                  <a:reflection blurRad="6350" stA="53000" endA="300" endPos="35500" dir="5400000" sy="-90000" algn="bl" rotWithShape="0"/>
                </a:effectLst>
              </a:rPr>
              <a:t> </a:t>
            </a:r>
            <a:r>
              <a:rPr lang="en-US" altLang="zh-CN" sz="2800" b="0" dirty="0" err="1">
                <a:effectLst>
                  <a:reflection blurRad="6350" stA="53000" endA="300" endPos="35500" dir="5400000" sy="-90000" algn="bl" rotWithShape="0"/>
                </a:effectLst>
              </a:rPr>
              <a:t>oyct</a:t>
            </a:r>
            <a:r>
              <a:rPr lang="en-US" altLang="zh-CN" sz="2800" b="0" dirty="0">
                <a:effectLst>
                  <a:reflection blurRad="6350" stA="53000" endA="300" endPos="35500" dir="5400000" sy="-90000" algn="bl" rotWithShape="0"/>
                </a:effectLst>
              </a:rPr>
              <a:t>  76 2</a:t>
            </a:r>
            <a:r>
              <a:rPr lang="zh-CN" altLang="en-US" sz="2800" b="0" dirty="0">
                <a:effectLst>
                  <a:reflection blurRad="6350" stA="53000" endA="300" endPos="35500" dir="5400000" sy="-90000" algn="bl" rotWithShape="0"/>
                </a:effectLst>
              </a:rPr>
              <a:t>月  </a:t>
            </a:r>
            <a:r>
              <a:rPr lang="en-US" altLang="zh-CN" sz="2800" b="0" dirty="0">
                <a:effectLst>
                  <a:reflection blurRad="6350" stA="53000" endA="300" endPos="35500" dir="5400000" sy="-90000" algn="bl" rotWithShape="0"/>
                </a:effectLst>
              </a:rPr>
              <a:t>24 16:18 ex2.2.sh</a:t>
            </a:r>
          </a:p>
          <a:p>
            <a:pPr>
              <a:spcAft>
                <a:spcPts val="0"/>
              </a:spcAft>
            </a:pPr>
            <a:r>
              <a:rPr lang="en-US" altLang="zh-CN" sz="2800" b="0" dirty="0">
                <a:effectLst>
                  <a:reflection blurRad="6350" stA="53000" endA="300" endPos="35500" dir="5400000" sy="-90000" algn="bl" rotWithShape="0"/>
                </a:effectLst>
              </a:rPr>
              <a:t>-</a:t>
            </a:r>
            <a:r>
              <a:rPr lang="en-US" altLang="zh-CN" sz="2800" b="0" dirty="0" err="1">
                <a:effectLst>
                  <a:reflection blurRad="6350" stA="53000" endA="300" endPos="35500" dir="5400000" sy="-90000" algn="bl" rotWithShape="0"/>
                </a:effectLst>
              </a:rPr>
              <a:t>rwxrw</a:t>
            </a:r>
            <a:r>
              <a:rPr lang="en-US" altLang="zh-CN" sz="2800" b="0" dirty="0">
                <a:effectLst>
                  <a:reflection blurRad="6350" stA="53000" endA="300" endPos="35500" dir="5400000" sy="-90000" algn="bl" rotWithShape="0"/>
                </a:effectLst>
              </a:rPr>
              <a:t>-r--. 1 </a:t>
            </a:r>
            <a:r>
              <a:rPr lang="en-US" altLang="zh-CN" sz="2800" b="0" dirty="0" err="1">
                <a:effectLst>
                  <a:reflection blurRad="6350" stA="53000" endA="300" endPos="35500" dir="5400000" sy="-90000" algn="bl" rotWithShape="0"/>
                </a:effectLst>
              </a:rPr>
              <a:t>oyct</a:t>
            </a:r>
            <a:r>
              <a:rPr lang="en-US" altLang="zh-CN" sz="2800" b="0" dirty="0">
                <a:effectLst>
                  <a:reflection blurRad="6350" stA="53000" endA="300" endPos="35500" dir="5400000" sy="-90000" algn="bl" rotWithShape="0"/>
                </a:effectLst>
              </a:rPr>
              <a:t> </a:t>
            </a:r>
            <a:r>
              <a:rPr lang="en-US" altLang="zh-CN" sz="2800" b="0" dirty="0" err="1">
                <a:effectLst>
                  <a:reflection blurRad="6350" stA="53000" endA="300" endPos="35500" dir="5400000" sy="-90000" algn="bl" rotWithShape="0"/>
                </a:effectLst>
              </a:rPr>
              <a:t>oyct</a:t>
            </a:r>
            <a:r>
              <a:rPr lang="en-US" altLang="zh-CN" sz="2800" b="0" dirty="0">
                <a:effectLst>
                  <a:reflection blurRad="6350" stA="53000" endA="300" endPos="35500" dir="5400000" sy="-90000" algn="bl" rotWithShape="0"/>
                </a:effectLst>
              </a:rPr>
              <a:t> 342 2</a:t>
            </a:r>
            <a:r>
              <a:rPr lang="zh-CN" altLang="en-US" sz="2800" b="0" dirty="0">
                <a:effectLst>
                  <a:reflection blurRad="6350" stA="53000" endA="300" endPos="35500" dir="5400000" sy="-90000" algn="bl" rotWithShape="0"/>
                </a:effectLst>
              </a:rPr>
              <a:t>月  </a:t>
            </a:r>
            <a:r>
              <a:rPr lang="en-US" altLang="zh-CN" sz="2800" b="0" dirty="0">
                <a:effectLst>
                  <a:reflection blurRad="6350" stA="53000" endA="300" endPos="35500" dir="5400000" sy="-90000" algn="bl" rotWithShape="0"/>
                </a:effectLst>
              </a:rPr>
              <a:t>24 19:22 ex22.sh</a:t>
            </a:r>
          </a:p>
          <a:p>
            <a:pPr>
              <a:spcAft>
                <a:spcPts val="0"/>
              </a:spcAft>
            </a:pPr>
            <a:r>
              <a:rPr lang="en-US" altLang="zh-CN" sz="2800" b="0" dirty="0">
                <a:effectLst>
                  <a:reflection blurRad="6350" stA="53000" endA="300" endPos="35500" dir="5400000" sy="-90000" algn="bl" rotWithShape="0"/>
                </a:effectLst>
              </a:rPr>
              <a:t>-</a:t>
            </a:r>
            <a:r>
              <a:rPr lang="en-US" altLang="zh-CN" sz="2800" b="0" dirty="0" err="1">
                <a:effectLst>
                  <a:reflection blurRad="6350" stA="53000" endA="300" endPos="35500" dir="5400000" sy="-90000" algn="bl" rotWithShape="0"/>
                </a:effectLst>
              </a:rPr>
              <a:t>rwxrw</a:t>
            </a:r>
            <a:r>
              <a:rPr lang="en-US" altLang="zh-CN" sz="2800" b="0" dirty="0">
                <a:effectLst>
                  <a:reflection blurRad="6350" stA="53000" endA="300" endPos="35500" dir="5400000" sy="-90000" algn="bl" rotWithShape="0"/>
                </a:effectLst>
              </a:rPr>
              <a:t>-r--. 1 </a:t>
            </a:r>
            <a:r>
              <a:rPr lang="en-US" altLang="zh-CN" sz="2800" b="0" dirty="0" err="1">
                <a:effectLst>
                  <a:reflection blurRad="6350" stA="53000" endA="300" endPos="35500" dir="5400000" sy="-90000" algn="bl" rotWithShape="0"/>
                </a:effectLst>
              </a:rPr>
              <a:t>oyct</a:t>
            </a:r>
            <a:r>
              <a:rPr lang="en-US" altLang="zh-CN" sz="2800" b="0" dirty="0">
                <a:effectLst>
                  <a:reflection blurRad="6350" stA="53000" endA="300" endPos="35500" dir="5400000" sy="-90000" algn="bl" rotWithShape="0"/>
                </a:effectLst>
              </a:rPr>
              <a:t> </a:t>
            </a:r>
            <a:r>
              <a:rPr lang="en-US" altLang="zh-CN" sz="2800" b="0" dirty="0" err="1">
                <a:effectLst>
                  <a:reflection blurRad="6350" stA="53000" endA="300" endPos="35500" dir="5400000" sy="-90000" algn="bl" rotWithShape="0"/>
                </a:effectLst>
              </a:rPr>
              <a:t>oyct</a:t>
            </a:r>
            <a:r>
              <a:rPr lang="en-US" altLang="zh-CN" sz="2800" b="0" dirty="0">
                <a:effectLst>
                  <a:reflection blurRad="6350" stA="53000" endA="300" endPos="35500" dir="5400000" sy="-90000" algn="bl" rotWithShape="0"/>
                </a:effectLst>
              </a:rPr>
              <a:t>  39 2</a:t>
            </a:r>
            <a:r>
              <a:rPr lang="zh-CN" altLang="en-US" sz="2800" b="0" dirty="0">
                <a:effectLst>
                  <a:reflection blurRad="6350" stA="53000" endA="300" endPos="35500" dir="5400000" sy="-90000" algn="bl" rotWithShape="0"/>
                </a:effectLst>
              </a:rPr>
              <a:t>月  </a:t>
            </a:r>
            <a:r>
              <a:rPr lang="en-US" altLang="zh-CN" sz="2800" b="0" dirty="0">
                <a:effectLst>
                  <a:reflection blurRad="6350" stA="53000" endA="300" endPos="35500" dir="5400000" sy="-90000" algn="bl" rotWithShape="0"/>
                </a:effectLst>
              </a:rPr>
              <a:t>23 13:21 hello.sh</a:t>
            </a:r>
          </a:p>
          <a:p>
            <a:pPr>
              <a:spcAft>
                <a:spcPts val="0"/>
              </a:spcAft>
            </a:pPr>
            <a:r>
              <a:rPr lang="en-US" altLang="zh-CN" sz="2800" b="0" dirty="0">
                <a:effectLst>
                  <a:reflection blurRad="6350" stA="53000" endA="300" endPos="35500" dir="5400000" sy="-90000" algn="bl" rotWithShape="0"/>
                </a:effectLst>
              </a:rPr>
              <a:t>-</a:t>
            </a:r>
            <a:r>
              <a:rPr lang="en-US" altLang="zh-CN" sz="2800" b="0" dirty="0" err="1">
                <a:effectLst>
                  <a:reflection blurRad="6350" stA="53000" endA="300" endPos="35500" dir="5400000" sy="-90000" algn="bl" rotWithShape="0"/>
                </a:effectLst>
              </a:rPr>
              <a:t>rwxrwxr</a:t>
            </a:r>
            <a:r>
              <a:rPr lang="en-US" altLang="zh-CN" sz="2800" b="0" dirty="0">
                <a:effectLst>
                  <a:reflection blurRad="6350" stA="53000" endA="300" endPos="35500" dir="5400000" sy="-90000" algn="bl" rotWithShape="0"/>
                </a:effectLst>
              </a:rPr>
              <a:t>-x. 1 </a:t>
            </a:r>
            <a:r>
              <a:rPr lang="en-US" altLang="zh-CN" sz="2800" b="0" dirty="0" err="1">
                <a:effectLst>
                  <a:reflection blurRad="6350" stA="53000" endA="300" endPos="35500" dir="5400000" sy="-90000" algn="bl" rotWithShape="0"/>
                </a:effectLst>
              </a:rPr>
              <a:t>oyct</a:t>
            </a:r>
            <a:r>
              <a:rPr lang="en-US" altLang="zh-CN" sz="2800" b="0" dirty="0">
                <a:effectLst>
                  <a:reflection blurRad="6350" stA="53000" endA="300" endPos="35500" dir="5400000" sy="-90000" algn="bl" rotWithShape="0"/>
                </a:effectLst>
              </a:rPr>
              <a:t> </a:t>
            </a:r>
            <a:r>
              <a:rPr lang="en-US" altLang="zh-CN" sz="2800" b="0" dirty="0" err="1">
                <a:effectLst>
                  <a:reflection blurRad="6350" stA="53000" endA="300" endPos="35500" dir="5400000" sy="-90000" algn="bl" rotWithShape="0"/>
                </a:effectLst>
              </a:rPr>
              <a:t>oyct</a:t>
            </a:r>
            <a:r>
              <a:rPr lang="en-US" altLang="zh-CN" sz="2800" b="0" dirty="0">
                <a:effectLst>
                  <a:reflection blurRad="6350" stA="53000" endA="300" endPos="35500" dir="5400000" sy="-90000" algn="bl" rotWithShape="0"/>
                </a:effectLst>
              </a:rPr>
              <a:t>  29 2</a:t>
            </a:r>
            <a:r>
              <a:rPr lang="zh-CN" altLang="en-US" sz="2800" b="0" dirty="0">
                <a:effectLst>
                  <a:reflection blurRad="6350" stA="53000" endA="300" endPos="35500" dir="5400000" sy="-90000" algn="bl" rotWithShape="0"/>
                </a:effectLst>
              </a:rPr>
              <a:t>月  </a:t>
            </a:r>
            <a:r>
              <a:rPr lang="en-US" altLang="zh-CN" sz="2800" b="0" dirty="0">
                <a:effectLst>
                  <a:reflection blurRad="6350" stA="53000" endA="300" endPos="35500" dir="5400000" sy="-90000" algn="bl" rotWithShape="0"/>
                </a:effectLst>
              </a:rPr>
              <a:t>24 11:45 ps.sh</a:t>
            </a:r>
          </a:p>
          <a:p>
            <a:pPr>
              <a:spcAft>
                <a:spcPts val="0"/>
              </a:spcAft>
            </a:pPr>
            <a:r>
              <a:rPr lang="en-US" altLang="zh-CN" sz="2800" dirty="0"/>
              <a:t>[</a:t>
            </a:r>
            <a:r>
              <a:rPr lang="en-US" altLang="zh-CN" sz="2800" dirty="0" err="1"/>
              <a:t>oyct@RHEL</a:t>
            </a:r>
            <a:r>
              <a:rPr lang="en-US" altLang="zh-CN" sz="2800" dirty="0"/>
              <a:t> code]$ </a:t>
            </a:r>
          </a:p>
          <a:p>
            <a:pPr>
              <a:spcAft>
                <a:spcPts val="0"/>
              </a:spcAft>
            </a:pPr>
            <a:endParaRPr lang="zh-CN" altLang="en-US" sz="2800" dirty="0"/>
          </a:p>
        </p:txBody>
      </p:sp>
    </p:spTree>
    <p:extLst>
      <p:ext uri="{BB962C8B-B14F-4D97-AF65-F5344CB8AC3E}">
        <p14:creationId xmlns:p14="http://schemas.microsoft.com/office/powerpoint/2010/main" val="31546574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输出重定向</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1"/>
          </p:nvPr>
        </p:nvSpPr>
        <p:spPr/>
        <p:txBody>
          <a:bodyPr/>
          <a:lstStyle/>
          <a:p>
            <a:pPr>
              <a:defRPr/>
            </a:pPr>
            <a:fld id="{0E71DA79-129D-497A-A6D8-8D7AFB59B4CE}" type="slidenum">
              <a:rPr lang="zh-CN" altLang="en-US" smtClean="0"/>
              <a:pPr>
                <a:defRPr/>
              </a:pPr>
              <a:t>8</a:t>
            </a:fld>
            <a:endParaRPr lang="en-US" altLang="zh-CN"/>
          </a:p>
        </p:txBody>
      </p:sp>
      <p:sp>
        <p:nvSpPr>
          <p:cNvPr id="5" name="内容占位符 4"/>
          <p:cNvSpPr>
            <a:spLocks noGrp="1"/>
          </p:cNvSpPr>
          <p:nvPr>
            <p:ph idx="12"/>
          </p:nvPr>
        </p:nvSpPr>
        <p:spPr/>
        <p:txBody>
          <a:bodyPr/>
          <a:lstStyle/>
          <a:p>
            <a:r>
              <a:rPr lang="en-US" altLang="zh-CN" dirty="0" smtClean="0"/>
              <a:t>[</a:t>
            </a:r>
            <a:r>
              <a:rPr lang="en-US" altLang="zh-CN" dirty="0" err="1"/>
              <a:t>oyct@RHEL</a:t>
            </a:r>
            <a:r>
              <a:rPr lang="en-US" altLang="zh-CN" dirty="0"/>
              <a:t> code]$ </a:t>
            </a:r>
            <a:r>
              <a:rPr lang="en-US" altLang="zh-CN" dirty="0">
                <a:solidFill>
                  <a:srgbClr val="C00000"/>
                </a:solidFill>
              </a:rPr>
              <a:t>date &gt;d.txt</a:t>
            </a:r>
          </a:p>
          <a:p>
            <a:r>
              <a:rPr lang="en-US" altLang="zh-CN" dirty="0"/>
              <a:t>[</a:t>
            </a:r>
            <a:r>
              <a:rPr lang="en-US" altLang="zh-CN" dirty="0" err="1"/>
              <a:t>oyct@RHEL</a:t>
            </a:r>
            <a:r>
              <a:rPr lang="en-US" altLang="zh-CN" dirty="0"/>
              <a:t> code]$ </a:t>
            </a:r>
            <a:r>
              <a:rPr lang="en-US" altLang="zh-CN" dirty="0">
                <a:solidFill>
                  <a:srgbClr val="C00000"/>
                </a:solidFill>
              </a:rPr>
              <a:t>cat d.txt</a:t>
            </a:r>
          </a:p>
          <a:p>
            <a:r>
              <a:rPr lang="en-US" altLang="zh-CN" b="0" dirty="0">
                <a:effectLst>
                  <a:reflection blurRad="6350" stA="53000" endA="300" endPos="35500" dir="5400000" sy="-90000" algn="bl" rotWithShape="0"/>
                </a:effectLst>
              </a:rPr>
              <a:t>2018</a:t>
            </a:r>
            <a:r>
              <a:rPr lang="zh-CN" altLang="en-US" b="0" dirty="0">
                <a:effectLst>
                  <a:reflection blurRad="6350" stA="53000" endA="300" endPos="35500" dir="5400000" sy="-90000" algn="bl" rotWithShape="0"/>
                </a:effectLst>
              </a:rPr>
              <a:t>年 </a:t>
            </a:r>
            <a:r>
              <a:rPr lang="en-US" altLang="zh-CN" b="0" dirty="0">
                <a:effectLst>
                  <a:reflection blurRad="6350" stA="53000" endA="300" endPos="35500" dir="5400000" sy="-90000" algn="bl" rotWithShape="0"/>
                </a:effectLst>
              </a:rPr>
              <a:t>02</a:t>
            </a:r>
            <a:r>
              <a:rPr lang="zh-CN" altLang="en-US" b="0" dirty="0">
                <a:effectLst>
                  <a:reflection blurRad="6350" stA="53000" endA="300" endPos="35500" dir="5400000" sy="-90000" algn="bl" rotWithShape="0"/>
                </a:effectLst>
              </a:rPr>
              <a:t>月 </a:t>
            </a:r>
            <a:r>
              <a:rPr lang="en-US" altLang="zh-CN" b="0" dirty="0">
                <a:effectLst>
                  <a:reflection blurRad="6350" stA="53000" endA="300" endPos="35500" dir="5400000" sy="-90000" algn="bl" rotWithShape="0"/>
                </a:effectLst>
              </a:rPr>
              <a:t>24</a:t>
            </a:r>
            <a:r>
              <a:rPr lang="zh-CN" altLang="en-US" b="0" dirty="0">
                <a:effectLst>
                  <a:reflection blurRad="6350" stA="53000" endA="300" endPos="35500" dir="5400000" sy="-90000" algn="bl" rotWithShape="0"/>
                </a:effectLst>
              </a:rPr>
              <a:t>日 星期六 </a:t>
            </a:r>
            <a:r>
              <a:rPr lang="en-US" altLang="zh-CN" b="0" dirty="0">
                <a:effectLst>
                  <a:reflection blurRad="6350" stA="53000" endA="300" endPos="35500" dir="5400000" sy="-90000" algn="bl" rotWithShape="0"/>
                </a:effectLst>
              </a:rPr>
              <a:t>23:17:10 CST</a:t>
            </a:r>
          </a:p>
          <a:p>
            <a:r>
              <a:rPr lang="en-US" altLang="zh-CN" dirty="0"/>
              <a:t>[</a:t>
            </a:r>
            <a:r>
              <a:rPr lang="en-US" altLang="zh-CN" dirty="0" err="1"/>
              <a:t>oyct@RHEL</a:t>
            </a:r>
            <a:r>
              <a:rPr lang="en-US" altLang="zh-CN" dirty="0"/>
              <a:t> code]$ </a:t>
            </a:r>
            <a:r>
              <a:rPr lang="en-US" altLang="zh-CN" dirty="0">
                <a:solidFill>
                  <a:srgbClr val="C00000"/>
                </a:solidFill>
              </a:rPr>
              <a:t>date &gt;&gt;d.txt</a:t>
            </a:r>
          </a:p>
          <a:p>
            <a:r>
              <a:rPr lang="en-US" altLang="zh-CN" dirty="0"/>
              <a:t>[</a:t>
            </a:r>
            <a:r>
              <a:rPr lang="en-US" altLang="zh-CN" dirty="0" err="1"/>
              <a:t>oyct@RHEL</a:t>
            </a:r>
            <a:r>
              <a:rPr lang="en-US" altLang="zh-CN" dirty="0"/>
              <a:t> code]$ </a:t>
            </a:r>
            <a:r>
              <a:rPr lang="en-US" altLang="zh-CN" dirty="0">
                <a:solidFill>
                  <a:srgbClr val="C00000"/>
                </a:solidFill>
              </a:rPr>
              <a:t>cat d.txt</a:t>
            </a:r>
          </a:p>
          <a:p>
            <a:r>
              <a:rPr lang="en-US" altLang="zh-CN" b="0" dirty="0">
                <a:effectLst>
                  <a:reflection blurRad="6350" stA="53000" endA="300" endPos="35500" dir="5400000" sy="-90000" algn="bl" rotWithShape="0"/>
                </a:effectLst>
              </a:rPr>
              <a:t>2018</a:t>
            </a:r>
            <a:r>
              <a:rPr lang="zh-CN" altLang="en-US" b="0" dirty="0">
                <a:effectLst>
                  <a:reflection blurRad="6350" stA="53000" endA="300" endPos="35500" dir="5400000" sy="-90000" algn="bl" rotWithShape="0"/>
                </a:effectLst>
              </a:rPr>
              <a:t>年 </a:t>
            </a:r>
            <a:r>
              <a:rPr lang="en-US" altLang="zh-CN" b="0" dirty="0">
                <a:effectLst>
                  <a:reflection blurRad="6350" stA="53000" endA="300" endPos="35500" dir="5400000" sy="-90000" algn="bl" rotWithShape="0"/>
                </a:effectLst>
              </a:rPr>
              <a:t>02</a:t>
            </a:r>
            <a:r>
              <a:rPr lang="zh-CN" altLang="en-US" b="0" dirty="0">
                <a:effectLst>
                  <a:reflection blurRad="6350" stA="53000" endA="300" endPos="35500" dir="5400000" sy="-90000" algn="bl" rotWithShape="0"/>
                </a:effectLst>
              </a:rPr>
              <a:t>月 </a:t>
            </a:r>
            <a:r>
              <a:rPr lang="en-US" altLang="zh-CN" b="0" dirty="0">
                <a:effectLst>
                  <a:reflection blurRad="6350" stA="53000" endA="300" endPos="35500" dir="5400000" sy="-90000" algn="bl" rotWithShape="0"/>
                </a:effectLst>
              </a:rPr>
              <a:t>24</a:t>
            </a:r>
            <a:r>
              <a:rPr lang="zh-CN" altLang="en-US" b="0" dirty="0">
                <a:effectLst>
                  <a:reflection blurRad="6350" stA="53000" endA="300" endPos="35500" dir="5400000" sy="-90000" algn="bl" rotWithShape="0"/>
                </a:effectLst>
              </a:rPr>
              <a:t>日 星期六 </a:t>
            </a:r>
            <a:r>
              <a:rPr lang="en-US" altLang="zh-CN" b="0" dirty="0">
                <a:effectLst>
                  <a:reflection blurRad="6350" stA="53000" endA="300" endPos="35500" dir="5400000" sy="-90000" algn="bl" rotWithShape="0"/>
                </a:effectLst>
              </a:rPr>
              <a:t>23:17:10 CST</a:t>
            </a:r>
          </a:p>
          <a:p>
            <a:r>
              <a:rPr lang="en-US" altLang="zh-CN" b="0" dirty="0">
                <a:effectLst>
                  <a:reflection blurRad="6350" stA="53000" endA="300" endPos="35500" dir="5400000" sy="-90000" algn="bl" rotWithShape="0"/>
                </a:effectLst>
              </a:rPr>
              <a:t>2018</a:t>
            </a:r>
            <a:r>
              <a:rPr lang="zh-CN" altLang="en-US" b="0" dirty="0">
                <a:effectLst>
                  <a:reflection blurRad="6350" stA="53000" endA="300" endPos="35500" dir="5400000" sy="-90000" algn="bl" rotWithShape="0"/>
                </a:effectLst>
              </a:rPr>
              <a:t>年 </a:t>
            </a:r>
            <a:r>
              <a:rPr lang="en-US" altLang="zh-CN" b="0" dirty="0">
                <a:effectLst>
                  <a:reflection blurRad="6350" stA="53000" endA="300" endPos="35500" dir="5400000" sy="-90000" algn="bl" rotWithShape="0"/>
                </a:effectLst>
              </a:rPr>
              <a:t>02</a:t>
            </a:r>
            <a:r>
              <a:rPr lang="zh-CN" altLang="en-US" b="0" dirty="0">
                <a:effectLst>
                  <a:reflection blurRad="6350" stA="53000" endA="300" endPos="35500" dir="5400000" sy="-90000" algn="bl" rotWithShape="0"/>
                </a:effectLst>
              </a:rPr>
              <a:t>月 </a:t>
            </a:r>
            <a:r>
              <a:rPr lang="en-US" altLang="zh-CN" b="0" dirty="0">
                <a:effectLst>
                  <a:reflection blurRad="6350" stA="53000" endA="300" endPos="35500" dir="5400000" sy="-90000" algn="bl" rotWithShape="0"/>
                </a:effectLst>
              </a:rPr>
              <a:t>24</a:t>
            </a:r>
            <a:r>
              <a:rPr lang="zh-CN" altLang="en-US" b="0" dirty="0">
                <a:effectLst>
                  <a:reflection blurRad="6350" stA="53000" endA="300" endPos="35500" dir="5400000" sy="-90000" algn="bl" rotWithShape="0"/>
                </a:effectLst>
              </a:rPr>
              <a:t>日 星期六 </a:t>
            </a:r>
            <a:r>
              <a:rPr lang="en-US" altLang="zh-CN" b="0" dirty="0">
                <a:effectLst>
                  <a:reflection blurRad="6350" stA="53000" endA="300" endPos="35500" dir="5400000" sy="-90000" algn="bl" rotWithShape="0"/>
                </a:effectLst>
              </a:rPr>
              <a:t>23:17:34 CST</a:t>
            </a:r>
          </a:p>
          <a:p>
            <a:r>
              <a:rPr lang="en-US" altLang="zh-CN" dirty="0"/>
              <a:t>[</a:t>
            </a:r>
            <a:r>
              <a:rPr lang="en-US" altLang="zh-CN" dirty="0" err="1"/>
              <a:t>oyct@RHEL</a:t>
            </a:r>
            <a:r>
              <a:rPr lang="en-US" altLang="zh-CN" dirty="0"/>
              <a:t> code]$ </a:t>
            </a:r>
          </a:p>
          <a:p>
            <a:endParaRPr lang="zh-CN" altLang="en-US" dirty="0"/>
          </a:p>
        </p:txBody>
      </p:sp>
    </p:spTree>
    <p:extLst>
      <p:ext uri="{BB962C8B-B14F-4D97-AF65-F5344CB8AC3E}">
        <p14:creationId xmlns:p14="http://schemas.microsoft.com/office/powerpoint/2010/main" val="34725599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输入重定向</a:t>
            </a:r>
            <a:endParaRPr lang="zh-CN" altLang="en-US" dirty="0"/>
          </a:p>
        </p:txBody>
      </p:sp>
      <p:sp>
        <p:nvSpPr>
          <p:cNvPr id="4" name="灯片编号占位符 3"/>
          <p:cNvSpPr>
            <a:spLocks noGrp="1"/>
          </p:cNvSpPr>
          <p:nvPr>
            <p:ph type="sldNum" sz="quarter" idx="11"/>
          </p:nvPr>
        </p:nvSpPr>
        <p:spPr/>
        <p:txBody>
          <a:bodyPr/>
          <a:lstStyle/>
          <a:p>
            <a:pPr>
              <a:defRPr/>
            </a:pPr>
            <a:fld id="{0E71DA79-129D-497A-A6D8-8D7AFB59B4CE}" type="slidenum">
              <a:rPr lang="zh-CN" altLang="en-US" smtClean="0"/>
              <a:pPr>
                <a:defRPr/>
              </a:pPr>
              <a:t>9</a:t>
            </a:fld>
            <a:endParaRPr lang="en-US" altLang="zh-CN"/>
          </a:p>
        </p:txBody>
      </p:sp>
      <p:sp>
        <p:nvSpPr>
          <p:cNvPr id="8" name="内容占位符 7"/>
          <p:cNvSpPr>
            <a:spLocks noGrp="1"/>
          </p:cNvSpPr>
          <p:nvPr>
            <p:ph idx="1"/>
          </p:nvPr>
        </p:nvSpPr>
        <p:spPr/>
        <p:txBody>
          <a:bodyPr/>
          <a:lstStyle/>
          <a:p>
            <a:endParaRPr lang="zh-CN" altLang="en-US" dirty="0"/>
          </a:p>
        </p:txBody>
      </p:sp>
      <p:graphicFrame>
        <p:nvGraphicFramePr>
          <p:cNvPr id="9" name="内容占位符 6"/>
          <p:cNvGraphicFramePr>
            <a:graphicFrameLocks/>
          </p:cNvGraphicFramePr>
          <p:nvPr>
            <p:extLst>
              <p:ext uri="{D42A27DB-BD31-4B8C-83A1-F6EECF244321}">
                <p14:modId xmlns:p14="http://schemas.microsoft.com/office/powerpoint/2010/main" val="1648713715"/>
              </p:ext>
            </p:extLst>
          </p:nvPr>
        </p:nvGraphicFramePr>
        <p:xfrm>
          <a:off x="533399" y="1503998"/>
          <a:ext cx="8413987" cy="3169920"/>
        </p:xfrm>
        <a:graphic>
          <a:graphicData uri="http://schemas.openxmlformats.org/drawingml/2006/table">
            <a:tbl>
              <a:tblPr firstRow="1" firstCol="1" bandRow="1"/>
              <a:tblGrid>
                <a:gridCol w="3408363">
                  <a:extLst>
                    <a:ext uri="{9D8B030D-6E8A-4147-A177-3AD203B41FA5}">
                      <a16:colId xmlns:a16="http://schemas.microsoft.com/office/drawing/2014/main" val="3657378099"/>
                    </a:ext>
                  </a:extLst>
                </a:gridCol>
                <a:gridCol w="5005624">
                  <a:extLst>
                    <a:ext uri="{9D8B030D-6E8A-4147-A177-3AD203B41FA5}">
                      <a16:colId xmlns:a16="http://schemas.microsoft.com/office/drawing/2014/main" val="3854885427"/>
                    </a:ext>
                  </a:extLst>
                </a:gridCol>
              </a:tblGrid>
              <a:tr h="0">
                <a:tc>
                  <a:txBody>
                    <a:bodyPr/>
                    <a:lstStyle/>
                    <a:p>
                      <a:pPr algn="just">
                        <a:spcAft>
                          <a:spcPts val="0"/>
                        </a:spcAft>
                      </a:pPr>
                      <a:r>
                        <a:rPr lang="zh-CN" sz="2800" kern="100">
                          <a:effectLst/>
                          <a:latin typeface="Calibri" panose="020F0502020204030204" pitchFamily="34" charset="0"/>
                          <a:ea typeface="Adobe 仿宋 Std R"/>
                          <a:cs typeface="Times New Roman" panose="02020603050405020304" pitchFamily="18" charset="0"/>
                        </a:rPr>
                        <a:t>符号</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76200" marR="76200" marT="76200" marB="76200">
                    <a:lnL>
                      <a:noFill/>
                    </a:lnL>
                    <a:lnR>
                      <a:noFill/>
                    </a:lnR>
                    <a:lnT>
                      <a:noFill/>
                    </a:lnT>
                    <a:lnB w="12700" cap="flat" cmpd="sng" algn="ctr">
                      <a:solidFill>
                        <a:srgbClr val="DDDDDD"/>
                      </a:solidFill>
                      <a:prstDash val="solid"/>
                      <a:round/>
                      <a:headEnd type="none" w="med" len="med"/>
                      <a:tailEnd type="none" w="med" len="med"/>
                    </a:lnB>
                    <a:solidFill>
                      <a:srgbClr val="F9F9F9"/>
                    </a:solidFill>
                  </a:tcPr>
                </a:tc>
                <a:tc>
                  <a:txBody>
                    <a:bodyPr/>
                    <a:lstStyle/>
                    <a:p>
                      <a:pPr algn="just">
                        <a:spcAft>
                          <a:spcPts val="0"/>
                        </a:spcAft>
                      </a:pPr>
                      <a:r>
                        <a:rPr lang="zh-CN" sz="2800" kern="100">
                          <a:effectLst/>
                          <a:latin typeface="Calibri" panose="020F0502020204030204" pitchFamily="34" charset="0"/>
                          <a:ea typeface="Adobe 仿宋 Std R"/>
                          <a:cs typeface="Times New Roman" panose="02020603050405020304" pitchFamily="18" charset="0"/>
                        </a:rPr>
                        <a:t>作用</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76200" marR="76200" marT="76200" marB="76200">
                    <a:lnL>
                      <a:noFill/>
                    </a:lnL>
                    <a:lnR>
                      <a:noFill/>
                    </a:lnR>
                    <a:lnT>
                      <a:noFill/>
                    </a:lnT>
                    <a:lnB w="1270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575438515"/>
                  </a:ext>
                </a:extLst>
              </a:tr>
              <a:tr h="0">
                <a:tc>
                  <a:txBody>
                    <a:bodyPr/>
                    <a:lstStyle/>
                    <a:p>
                      <a:pPr algn="just">
                        <a:spcAft>
                          <a:spcPts val="0"/>
                        </a:spcAft>
                      </a:pPr>
                      <a:r>
                        <a:rPr lang="zh-CN" sz="2800" kern="100">
                          <a:effectLst/>
                          <a:latin typeface="Calibri" panose="020F0502020204030204" pitchFamily="34" charset="0"/>
                          <a:ea typeface="Adobe 仿宋 Std R"/>
                          <a:cs typeface="Times New Roman" panose="02020603050405020304" pitchFamily="18" charset="0"/>
                        </a:rPr>
                        <a:t>命令</a:t>
                      </a:r>
                      <a:r>
                        <a:rPr lang="en-US" sz="2800" kern="100">
                          <a:effectLst/>
                          <a:latin typeface="Calibri" panose="020F0502020204030204" pitchFamily="34" charset="0"/>
                          <a:ea typeface="Adobe 仿宋 Std R"/>
                          <a:cs typeface="Times New Roman" panose="02020603050405020304" pitchFamily="18" charset="0"/>
                        </a:rPr>
                        <a:t> &lt; </a:t>
                      </a:r>
                      <a:r>
                        <a:rPr lang="zh-CN" sz="2800" kern="100">
                          <a:effectLst/>
                          <a:latin typeface="Calibri" panose="020F0502020204030204" pitchFamily="34" charset="0"/>
                          <a:ea typeface="Adobe 仿宋 Std R"/>
                          <a:cs typeface="Times New Roman" panose="02020603050405020304" pitchFamily="18" charset="0"/>
                        </a:rPr>
                        <a:t>文件</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algn="just">
                        <a:spcAft>
                          <a:spcPts val="0"/>
                        </a:spcAft>
                      </a:pPr>
                      <a:r>
                        <a:rPr lang="zh-CN" sz="2800" kern="100">
                          <a:effectLst/>
                          <a:latin typeface="Calibri" panose="020F0502020204030204" pitchFamily="34" charset="0"/>
                          <a:ea typeface="Adobe 仿宋 Std R"/>
                          <a:cs typeface="Times New Roman" panose="02020603050405020304" pitchFamily="18" charset="0"/>
                        </a:rPr>
                        <a:t>将文件作为命令的标准输入</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44863806"/>
                  </a:ext>
                </a:extLst>
              </a:tr>
              <a:tr h="0">
                <a:tc>
                  <a:txBody>
                    <a:bodyPr/>
                    <a:lstStyle/>
                    <a:p>
                      <a:pPr algn="just">
                        <a:spcAft>
                          <a:spcPts val="0"/>
                        </a:spcAft>
                      </a:pPr>
                      <a:r>
                        <a:rPr lang="zh-CN" sz="2800" kern="100" dirty="0">
                          <a:effectLst/>
                          <a:latin typeface="Calibri" panose="020F0502020204030204" pitchFamily="34" charset="0"/>
                          <a:ea typeface="Adobe 仿宋 Std R"/>
                          <a:cs typeface="Times New Roman" panose="02020603050405020304" pitchFamily="18" charset="0"/>
                        </a:rPr>
                        <a:t>命令</a:t>
                      </a:r>
                      <a:r>
                        <a:rPr lang="en-US" sz="2800" kern="100" dirty="0">
                          <a:effectLst/>
                          <a:latin typeface="Calibri" panose="020F0502020204030204" pitchFamily="34" charset="0"/>
                          <a:ea typeface="Adobe 仿宋 Std R"/>
                          <a:cs typeface="Times New Roman" panose="02020603050405020304" pitchFamily="18" charset="0"/>
                        </a:rPr>
                        <a:t> &lt;&lt; </a:t>
                      </a:r>
                      <a:r>
                        <a:rPr lang="zh-CN" sz="2800" kern="100" dirty="0">
                          <a:effectLst/>
                          <a:latin typeface="Calibri" panose="020F0502020204030204" pitchFamily="34" charset="0"/>
                          <a:ea typeface="Adobe 仿宋 Std R"/>
                          <a:cs typeface="Times New Roman" panose="02020603050405020304" pitchFamily="18" charset="0"/>
                        </a:rPr>
                        <a:t>分界符</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algn="just">
                        <a:spcAft>
                          <a:spcPts val="0"/>
                        </a:spcAft>
                      </a:pPr>
                      <a:r>
                        <a:rPr lang="zh-CN" sz="2800" kern="100">
                          <a:effectLst/>
                          <a:latin typeface="Calibri" panose="020F0502020204030204" pitchFamily="34" charset="0"/>
                          <a:ea typeface="Adobe 仿宋 Std R"/>
                          <a:cs typeface="Times New Roman" panose="02020603050405020304" pitchFamily="18" charset="0"/>
                        </a:rPr>
                        <a:t>从标准输入中读入，直到遇见</a:t>
                      </a:r>
                      <a:r>
                        <a:rPr lang="en-US" sz="2800" kern="100">
                          <a:effectLst/>
                          <a:latin typeface="Calibri" panose="020F0502020204030204" pitchFamily="34" charset="0"/>
                          <a:ea typeface="Adobe 仿宋 Std R"/>
                          <a:cs typeface="Times New Roman" panose="02020603050405020304" pitchFamily="18" charset="0"/>
                        </a:rPr>
                        <a:t>“</a:t>
                      </a:r>
                      <a:r>
                        <a:rPr lang="zh-CN" sz="2800" kern="100">
                          <a:effectLst/>
                          <a:latin typeface="Calibri" panose="020F0502020204030204" pitchFamily="34" charset="0"/>
                          <a:ea typeface="Adobe 仿宋 Std R"/>
                          <a:cs typeface="Times New Roman" panose="02020603050405020304" pitchFamily="18" charset="0"/>
                        </a:rPr>
                        <a:t>分界符</a:t>
                      </a:r>
                      <a:r>
                        <a:rPr lang="en-US" sz="2800" kern="100">
                          <a:effectLst/>
                          <a:latin typeface="Calibri" panose="020F0502020204030204" pitchFamily="34" charset="0"/>
                          <a:ea typeface="Adobe 仿宋 Std R"/>
                          <a:cs typeface="Times New Roman" panose="02020603050405020304" pitchFamily="18" charset="0"/>
                        </a:rPr>
                        <a:t>”</a:t>
                      </a:r>
                      <a:r>
                        <a:rPr lang="zh-CN" sz="2800" kern="100">
                          <a:effectLst/>
                          <a:latin typeface="Calibri" panose="020F0502020204030204" pitchFamily="34" charset="0"/>
                          <a:ea typeface="Adobe 仿宋 Std R"/>
                          <a:cs typeface="Times New Roman" panose="02020603050405020304" pitchFamily="18" charset="0"/>
                        </a:rPr>
                        <a:t>才停止</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809596304"/>
                  </a:ext>
                </a:extLst>
              </a:tr>
              <a:tr h="0">
                <a:tc>
                  <a:txBody>
                    <a:bodyPr/>
                    <a:lstStyle/>
                    <a:p>
                      <a:pPr algn="just">
                        <a:spcAft>
                          <a:spcPts val="0"/>
                        </a:spcAft>
                      </a:pPr>
                      <a:r>
                        <a:rPr lang="zh-CN" sz="2800" kern="100">
                          <a:effectLst/>
                          <a:latin typeface="Calibri" panose="020F0502020204030204" pitchFamily="34" charset="0"/>
                          <a:ea typeface="Adobe 仿宋 Std R"/>
                          <a:cs typeface="Times New Roman" panose="02020603050405020304" pitchFamily="18" charset="0"/>
                        </a:rPr>
                        <a:t>命令</a:t>
                      </a:r>
                      <a:r>
                        <a:rPr lang="en-US" sz="2800" kern="100">
                          <a:effectLst/>
                          <a:latin typeface="Calibri" panose="020F0502020204030204" pitchFamily="34" charset="0"/>
                          <a:ea typeface="Adobe 仿宋 Std R"/>
                          <a:cs typeface="Times New Roman" panose="02020603050405020304" pitchFamily="18" charset="0"/>
                        </a:rPr>
                        <a:t> &lt; </a:t>
                      </a:r>
                      <a:r>
                        <a:rPr lang="zh-CN" sz="2800" kern="100">
                          <a:effectLst/>
                          <a:latin typeface="Calibri" panose="020F0502020204030204" pitchFamily="34" charset="0"/>
                          <a:ea typeface="Adobe 仿宋 Std R"/>
                          <a:cs typeface="Times New Roman" panose="02020603050405020304" pitchFamily="18" charset="0"/>
                        </a:rPr>
                        <a:t>文件</a:t>
                      </a:r>
                      <a:r>
                        <a:rPr lang="en-US" sz="2800" kern="100">
                          <a:effectLst/>
                          <a:latin typeface="Calibri" panose="020F0502020204030204" pitchFamily="34" charset="0"/>
                          <a:ea typeface="Adobe 仿宋 Std R"/>
                          <a:cs typeface="Times New Roman" panose="02020603050405020304" pitchFamily="18" charset="0"/>
                        </a:rPr>
                        <a:t>1 &gt; </a:t>
                      </a:r>
                      <a:r>
                        <a:rPr lang="zh-CN" sz="2800" kern="100">
                          <a:effectLst/>
                          <a:latin typeface="Calibri" panose="020F0502020204030204" pitchFamily="34" charset="0"/>
                          <a:ea typeface="Adobe 仿宋 Std R"/>
                          <a:cs typeface="Times New Roman" panose="02020603050405020304" pitchFamily="18" charset="0"/>
                        </a:rPr>
                        <a:t>文件</a:t>
                      </a:r>
                      <a:r>
                        <a:rPr lang="en-US" sz="2800" kern="100">
                          <a:effectLst/>
                          <a:latin typeface="Calibri" panose="020F0502020204030204" pitchFamily="34" charset="0"/>
                          <a:ea typeface="Adobe 仿宋 Std R"/>
                          <a:cs typeface="Times New Roman" panose="02020603050405020304" pitchFamily="18" charset="0"/>
                        </a:rPr>
                        <a:t>2</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76200" marR="76200" marT="76200" marB="76200">
                    <a:lnL>
                      <a:noFill/>
                    </a:lnL>
                    <a:lnR>
                      <a:noFill/>
                    </a:lnR>
                    <a:lnT w="12700" cap="flat" cmpd="sng" algn="ctr">
                      <a:solidFill>
                        <a:srgbClr val="DDDDDD"/>
                      </a:solidFill>
                      <a:prstDash val="solid"/>
                      <a:round/>
                      <a:headEnd type="none" w="med" len="med"/>
                      <a:tailEnd type="none" w="med" len="med"/>
                    </a:lnT>
                    <a:lnB>
                      <a:noFill/>
                    </a:lnB>
                    <a:solidFill>
                      <a:srgbClr val="FFFFFF"/>
                    </a:solidFill>
                  </a:tcPr>
                </a:tc>
                <a:tc>
                  <a:txBody>
                    <a:bodyPr/>
                    <a:lstStyle/>
                    <a:p>
                      <a:pPr algn="just">
                        <a:spcAft>
                          <a:spcPts val="0"/>
                        </a:spcAft>
                      </a:pPr>
                      <a:r>
                        <a:rPr lang="zh-CN" sz="2800" kern="100" dirty="0">
                          <a:effectLst/>
                          <a:latin typeface="Calibri" panose="020F0502020204030204" pitchFamily="34" charset="0"/>
                          <a:ea typeface="Adobe 仿宋 Std R"/>
                          <a:cs typeface="Times New Roman" panose="02020603050405020304" pitchFamily="18" charset="0"/>
                        </a:rPr>
                        <a:t>将文件</a:t>
                      </a:r>
                      <a:r>
                        <a:rPr lang="en-US" sz="2800" kern="100" dirty="0">
                          <a:effectLst/>
                          <a:latin typeface="Calibri" panose="020F0502020204030204" pitchFamily="34" charset="0"/>
                          <a:ea typeface="Adobe 仿宋 Std R"/>
                          <a:cs typeface="Times New Roman" panose="02020603050405020304" pitchFamily="18" charset="0"/>
                        </a:rPr>
                        <a:t>1</a:t>
                      </a:r>
                      <a:r>
                        <a:rPr lang="zh-CN" sz="2800" kern="100" dirty="0">
                          <a:effectLst/>
                          <a:latin typeface="Calibri" panose="020F0502020204030204" pitchFamily="34" charset="0"/>
                          <a:ea typeface="Adobe 仿宋 Std R"/>
                          <a:cs typeface="Times New Roman" panose="02020603050405020304" pitchFamily="18" charset="0"/>
                        </a:rPr>
                        <a:t>作为命令的标准输入并将标准输出到文件</a:t>
                      </a:r>
                      <a:r>
                        <a:rPr lang="en-US" sz="2800" kern="100" dirty="0">
                          <a:effectLst/>
                          <a:latin typeface="Calibri" panose="020F0502020204030204" pitchFamily="34" charset="0"/>
                          <a:ea typeface="Adobe 仿宋 Std R"/>
                          <a:cs typeface="Times New Roman" panose="02020603050405020304" pitchFamily="18" charset="0"/>
                        </a:rPr>
                        <a:t>2</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76200" marR="76200" marT="76200" marB="76200">
                    <a:lnL>
                      <a:noFill/>
                    </a:lnL>
                    <a:lnR>
                      <a:noFill/>
                    </a:lnR>
                    <a:lnT w="12700"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61004358"/>
                  </a:ext>
                </a:extLst>
              </a:tr>
            </a:tbl>
          </a:graphicData>
        </a:graphic>
      </p:graphicFrame>
    </p:spTree>
    <p:extLst>
      <p:ext uri="{BB962C8B-B14F-4D97-AF65-F5344CB8AC3E}">
        <p14:creationId xmlns:p14="http://schemas.microsoft.com/office/powerpoint/2010/main" val="335585449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江西理工大学计算机教研室">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主题">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rgbClr val="C00000"/>
            </a:solidFill>
          </a:defRPr>
        </a:defPPr>
      </a:lstStyle>
      <a:style>
        <a:lnRef idx="2">
          <a:schemeClr val="accent2"/>
        </a:lnRef>
        <a:fillRef idx="1">
          <a:schemeClr val="lt1"/>
        </a:fillRef>
        <a:effectRef idx="0">
          <a:schemeClr val="accent2"/>
        </a:effectRef>
        <a:fontRef idx="minor">
          <a:schemeClr val="dk1"/>
        </a:fontRef>
      </a:style>
    </a:spDef>
    <a:lnDef>
      <a:spPr>
        <a:ln w="19050">
          <a:solidFill>
            <a:srgbClr val="C00000"/>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第7-1讲 一维数组" id="{BFC73218-EFAF-4BE6-ABD6-098710524646}" vid="{2F23E583-9D58-4F04-B9FC-A5D9A17E828C}"/>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第7-1讲 一维数组</Template>
  <TotalTime>9923</TotalTime>
  <Words>905</Words>
  <Application>Microsoft Office PowerPoint</Application>
  <PresentationFormat>全屏显示(4:3)</PresentationFormat>
  <Paragraphs>129</Paragraphs>
  <Slides>16</Slides>
  <Notes>1</Notes>
  <HiddenSlides>0</HiddenSlides>
  <MMClips>2</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Adobe 仿宋 Std R</vt:lpstr>
      <vt:lpstr>华文新魏</vt:lpstr>
      <vt:lpstr>华文中宋</vt:lpstr>
      <vt:lpstr>宋体</vt:lpstr>
      <vt:lpstr>微软雅黑</vt:lpstr>
      <vt:lpstr>Arial</vt:lpstr>
      <vt:lpstr>Calibri</vt:lpstr>
      <vt:lpstr>Times New Roman</vt:lpstr>
      <vt:lpstr>Wide Latin</vt:lpstr>
      <vt:lpstr>Wingdings</vt:lpstr>
      <vt:lpstr>1_江西理工大学计算机教研室</vt:lpstr>
      <vt:lpstr>第03章 Shell编程基础</vt:lpstr>
      <vt:lpstr>1. 标准输入与标准输出</vt:lpstr>
      <vt:lpstr>1. 标准输入与标准输出</vt:lpstr>
      <vt:lpstr>2 管道与重定向</vt:lpstr>
      <vt:lpstr>2 管道与重定向</vt:lpstr>
      <vt:lpstr>3 输出重定向</vt:lpstr>
      <vt:lpstr>3 输出重定向</vt:lpstr>
      <vt:lpstr>3 输出重定向</vt:lpstr>
      <vt:lpstr>4 输入重定向</vt:lpstr>
      <vt:lpstr>4 输入重定向</vt:lpstr>
      <vt:lpstr>4 输入重定向</vt:lpstr>
      <vt:lpstr>4 输入重定向</vt:lpstr>
      <vt:lpstr>5 什么是管道？</vt:lpstr>
      <vt:lpstr>5 什么是管道？</vt:lpstr>
      <vt:lpstr>5 什么是管道？</vt:lpstr>
      <vt:lpstr>5 什么是管道？</vt:lpstr>
    </vt:vector>
  </TitlesOfParts>
  <Company>AUT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Linux</dc:title>
  <dc:creator>Bahador</dc:creator>
  <cp:lastModifiedBy>欧阳城添</cp:lastModifiedBy>
  <cp:revision>589</cp:revision>
  <dcterms:created xsi:type="dcterms:W3CDTF">2008-10-02T10:07:13Z</dcterms:created>
  <dcterms:modified xsi:type="dcterms:W3CDTF">2018-02-24T16:03:41Z</dcterms:modified>
</cp:coreProperties>
</file>