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3" r:id="rId4"/>
    <p:sldId id="261" r:id="rId5"/>
    <p:sldId id="262" r:id="rId6"/>
    <p:sldId id="272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003300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03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编程基础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304</a:t>
            </a:r>
            <a:r>
              <a:rPr lang="zh-CN" altLang="en-US" dirty="0"/>
              <a:t>讲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硬链接与软链接</a:t>
            </a:r>
          </a:p>
          <a:p>
            <a:pPr lvl="1"/>
            <a:r>
              <a:rPr lang="en-US" altLang="zh-CN" dirty="0" smtClean="0"/>
              <a:t>Linux </a:t>
            </a:r>
            <a:r>
              <a:rPr lang="zh-CN" altLang="en-US" dirty="0"/>
              <a:t>系统中有软链接和硬链接两种</a:t>
            </a:r>
            <a:r>
              <a:rPr lang="zh-CN" altLang="en-US" dirty="0" smtClean="0"/>
              <a:t>特殊文件。</a:t>
            </a:r>
            <a:endParaRPr lang="zh-CN" altLang="en-US" dirty="0"/>
          </a:p>
          <a:p>
            <a:pPr lvl="1"/>
            <a:r>
              <a:rPr lang="zh-CN" altLang="en-US" dirty="0" smtClean="0"/>
              <a:t>软链接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</a:t>
            </a:r>
            <a:r>
              <a:rPr lang="zh-CN" altLang="en-US" dirty="0"/>
              <a:t>看作是</a:t>
            </a:r>
            <a:r>
              <a:rPr lang="en-US" altLang="zh-CN" dirty="0"/>
              <a:t>Windows</a:t>
            </a:r>
            <a:r>
              <a:rPr lang="zh-CN" altLang="en-US" dirty="0"/>
              <a:t>中的快捷方式，可以让你快速链接到目标档案或目录。</a:t>
            </a:r>
          </a:p>
          <a:p>
            <a:pPr lvl="1"/>
            <a:r>
              <a:rPr lang="zh-CN" altLang="en-US" dirty="0" smtClean="0"/>
              <a:t>硬链接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则</a:t>
            </a:r>
            <a:r>
              <a:rPr lang="zh-CN" altLang="en-US" dirty="0"/>
              <a:t>透过文件系统的</a:t>
            </a:r>
            <a:r>
              <a:rPr lang="en-US" altLang="zh-CN" dirty="0" err="1"/>
              <a:t>inode</a:t>
            </a:r>
            <a:r>
              <a:rPr lang="zh-CN" altLang="en-US" dirty="0"/>
              <a:t>来产生</a:t>
            </a:r>
            <a:r>
              <a:rPr lang="zh-CN" altLang="en-US" dirty="0" smtClean="0"/>
              <a:t>新</a:t>
            </a:r>
            <a:r>
              <a:rPr lang="zh-CN" altLang="en-US" dirty="0"/>
              <a:t>文件</a:t>
            </a:r>
            <a:r>
              <a:rPr lang="zh-CN" altLang="en-US" dirty="0" smtClean="0"/>
              <a:t>名</a:t>
            </a:r>
            <a:r>
              <a:rPr lang="zh-CN" altLang="en-US" dirty="0"/>
              <a:t>，而不是</a:t>
            </a:r>
            <a:r>
              <a:rPr lang="zh-CN" altLang="en-US" dirty="0" smtClean="0"/>
              <a:t>产生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文件之间建立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/>
              <a:t> ln [options] source [</a:t>
            </a:r>
            <a:r>
              <a:rPr lang="en-US" altLang="zh-CN" dirty="0" err="1"/>
              <a:t>dest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486297"/>
              </p:ext>
            </p:extLst>
          </p:nvPr>
        </p:nvGraphicFramePr>
        <p:xfrm>
          <a:off x="713078" y="2819400"/>
          <a:ext cx="7984835" cy="2880799"/>
        </p:xfrm>
        <a:graphic>
          <a:graphicData uri="http://schemas.openxmlformats.org/drawingml/2006/table">
            <a:tbl>
              <a:tblPr firstRow="1" firstCol="1" bandRow="1"/>
              <a:tblGrid>
                <a:gridCol w="2413000">
                  <a:extLst>
                    <a:ext uri="{9D8B030D-6E8A-4147-A177-3AD203B41FA5}">
                      <a16:colId xmlns:a16="http://schemas.microsoft.com/office/drawing/2014/main" val="2844409350"/>
                    </a:ext>
                  </a:extLst>
                </a:gridCol>
                <a:gridCol w="5571835">
                  <a:extLst>
                    <a:ext uri="{9D8B030D-6E8A-4147-A177-3AD203B41FA5}">
                      <a16:colId xmlns:a16="http://schemas.microsoft.com/office/drawing/2014/main" val="899172365"/>
                    </a:ext>
                  </a:extLst>
                </a:gridCol>
              </a:tblGrid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375"/>
                  </a:ext>
                </a:extLst>
              </a:tr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-f, --force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删除已存在的目的文件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26352"/>
                  </a:ext>
                </a:extLst>
              </a:tr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</a:t>
                      </a:r>
                      <a:r>
                        <a:rPr lang="en-US" sz="2800" b="1" kern="1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i</a:t>
                      </a:r>
                      <a:r>
                        <a:rPr 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--interactive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提示是否删除已存在的目的文件。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25353"/>
                  </a:ext>
                </a:extLst>
              </a:tr>
              <a:tr h="4096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-s, --symbolic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建立符号连接以替代硬连接</a:t>
                      </a:r>
                      <a:r>
                        <a:rPr lang="en-US" altLang="zh-CN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.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885"/>
                  </a:ext>
                </a:extLst>
              </a:tr>
              <a:tr h="577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-v, --verbose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在建立连接前显示所操作的文件名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6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链接文件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硬</a:t>
            </a:r>
            <a:r>
              <a:rPr lang="zh-CN" altLang="en-US" dirty="0" smtClean="0"/>
              <a:t>链接</a:t>
            </a:r>
            <a:r>
              <a:rPr lang="zh-CN" altLang="en-US" dirty="0"/>
              <a:t>与软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]$ 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/>
              <a:t>hello.c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]$ ln </a:t>
            </a:r>
            <a:r>
              <a:rPr lang="en-US" altLang="zh-CN" dirty="0" err="1"/>
              <a:t>hello.c</a:t>
            </a:r>
            <a:r>
              <a:rPr lang="en-US" altLang="zh-CN" dirty="0"/>
              <a:t> 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]$ ln -s </a:t>
            </a:r>
            <a:r>
              <a:rPr lang="en-US" altLang="zh-CN" dirty="0" err="1"/>
              <a:t>hello.c</a:t>
            </a:r>
            <a:r>
              <a:rPr lang="en-US" altLang="zh-CN" dirty="0"/>
              <a:t> b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]$ ls -</a:t>
            </a:r>
            <a:r>
              <a:rPr lang="en-US" altLang="zh-CN" dirty="0" err="1"/>
              <a:t>il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总用量 </a:t>
            </a:r>
            <a:r>
              <a:rPr lang="en-US" altLang="zh-CN" dirty="0"/>
              <a:t>8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949 -</a:t>
            </a:r>
            <a:r>
              <a:rPr lang="en-US" altLang="zh-CN" dirty="0" err="1"/>
              <a:t>rw</a:t>
            </a:r>
            <a:r>
              <a:rPr lang="en-US" altLang="zh-CN" dirty="0"/>
              <a:t>-</a:t>
            </a:r>
            <a:r>
              <a:rPr lang="en-US" altLang="zh-CN" dirty="0" err="1"/>
              <a:t>rw</a:t>
            </a:r>
            <a:r>
              <a:rPr lang="en-US" altLang="zh-CN" dirty="0"/>
              <a:t>-r--. 2 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 82 2</a:t>
            </a:r>
            <a:r>
              <a:rPr lang="zh-CN" altLang="en-US" dirty="0"/>
              <a:t>月  </a:t>
            </a:r>
            <a:r>
              <a:rPr lang="en-US" altLang="zh-CN" dirty="0"/>
              <a:t>22 16:30 </a:t>
            </a:r>
            <a:r>
              <a:rPr lang="en-US" altLang="zh-CN" dirty="0">
                <a:solidFill>
                  <a:srgbClr val="000099"/>
                </a:solidFill>
              </a:rPr>
              <a:t>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pc="-150" dirty="0"/>
              <a:t>946 </a:t>
            </a:r>
            <a:r>
              <a:rPr lang="en-US" altLang="zh-CN" spc="-150" dirty="0" err="1"/>
              <a:t>lrwxrwxrwx</a:t>
            </a:r>
            <a:r>
              <a:rPr lang="en-US" altLang="zh-CN" spc="-150" dirty="0"/>
              <a:t>. 1 </a:t>
            </a:r>
            <a:r>
              <a:rPr lang="en-US" altLang="zh-CN" spc="-150" dirty="0" err="1"/>
              <a:t>oyct</a:t>
            </a:r>
            <a:r>
              <a:rPr lang="en-US" altLang="zh-CN" spc="-150" dirty="0"/>
              <a:t> </a:t>
            </a:r>
            <a:r>
              <a:rPr lang="en-US" altLang="zh-CN" spc="-150" dirty="0" err="1"/>
              <a:t>oyct</a:t>
            </a:r>
            <a:r>
              <a:rPr lang="en-US" altLang="zh-CN" spc="-150" dirty="0"/>
              <a:t>  7 2</a:t>
            </a:r>
            <a:r>
              <a:rPr lang="zh-CN" altLang="en-US" spc="-150" dirty="0"/>
              <a:t>月  </a:t>
            </a:r>
            <a:r>
              <a:rPr lang="en-US" altLang="zh-CN" spc="-150" dirty="0"/>
              <a:t>22 20:09 b -&gt; </a:t>
            </a:r>
            <a:r>
              <a:rPr lang="en-US" altLang="zh-CN" spc="-150" dirty="0" err="1"/>
              <a:t>hello.c</a:t>
            </a:r>
            <a:endParaRPr lang="en-US" altLang="zh-CN" spc="-15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949 -</a:t>
            </a:r>
            <a:r>
              <a:rPr lang="en-US" altLang="zh-CN" dirty="0" err="1"/>
              <a:t>rw</a:t>
            </a:r>
            <a:r>
              <a:rPr lang="en-US" altLang="zh-CN" dirty="0"/>
              <a:t>-</a:t>
            </a:r>
            <a:r>
              <a:rPr lang="en-US" altLang="zh-CN" dirty="0" err="1"/>
              <a:t>rw</a:t>
            </a:r>
            <a:r>
              <a:rPr lang="en-US" altLang="zh-CN" dirty="0"/>
              <a:t>-r--. 2 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 82 2</a:t>
            </a:r>
            <a:r>
              <a:rPr lang="zh-CN" altLang="en-US" dirty="0"/>
              <a:t>月  </a:t>
            </a:r>
            <a:r>
              <a:rPr lang="en-US" altLang="zh-CN" dirty="0"/>
              <a:t>22 16:30 </a:t>
            </a:r>
            <a:r>
              <a:rPr lang="en-US" altLang="zh-CN" dirty="0" err="1">
                <a:solidFill>
                  <a:srgbClr val="000099"/>
                </a:solidFill>
              </a:rPr>
              <a:t>hello.c</a:t>
            </a:r>
            <a:endParaRPr lang="en-US" altLang="zh-CN" dirty="0">
              <a:solidFill>
                <a:srgbClr val="00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4958628" y="1776200"/>
            <a:ext cx="3700463" cy="1716857"/>
          </a:xfrm>
          <a:prstGeom prst="wedgeRoundRectCallout">
            <a:avLst>
              <a:gd name="adj1" fmla="val 18401"/>
              <a:gd name="adj2" fmla="val 8947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硬</a:t>
            </a:r>
            <a:r>
              <a:rPr lang="zh-CN" altLang="en-US" sz="2800" dirty="0" smtClean="0"/>
              <a:t>链接具有相同的</a:t>
            </a:r>
            <a:r>
              <a:rPr lang="en-US" altLang="zh-CN" sz="2800" dirty="0" err="1" smtClean="0"/>
              <a:t>inode</a:t>
            </a:r>
            <a:r>
              <a:rPr lang="zh-CN" altLang="en-US" sz="2800" dirty="0" smtClean="0"/>
              <a:t>号，说明他们是同一个文件，具有两个文件名而已</a:t>
            </a:r>
            <a:endParaRPr lang="zh-CN" alt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链接文件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硬链接特征：</a:t>
            </a:r>
            <a:r>
              <a:rPr lang="en-US" altLang="zh-CN" dirty="0"/>
              <a:t>(ln )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拥有</a:t>
            </a:r>
            <a:r>
              <a:rPr lang="zh-CN" altLang="en-US" dirty="0"/>
              <a:t>相同的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和</a:t>
            </a:r>
            <a:r>
              <a:rPr lang="zh-CN" altLang="en-US" dirty="0"/>
              <a:t>存储</a:t>
            </a:r>
            <a:r>
              <a:rPr lang="en-US" altLang="zh-CN" dirty="0" smtClean="0"/>
              <a:t>block</a:t>
            </a:r>
            <a:r>
              <a:rPr lang="zh-CN" altLang="en-US" dirty="0"/>
              <a:t>块</a:t>
            </a:r>
            <a:r>
              <a:rPr lang="zh-CN" altLang="en-US" dirty="0" smtClean="0"/>
              <a:t>，</a:t>
            </a:r>
            <a:r>
              <a:rPr lang="zh-CN" altLang="en-US" dirty="0"/>
              <a:t>可以看做是同一个文件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可通过</a:t>
            </a:r>
            <a:r>
              <a:rPr lang="en-US" altLang="zh-CN" dirty="0" err="1"/>
              <a:t>inode</a:t>
            </a:r>
            <a:r>
              <a:rPr lang="zh-CN" altLang="en-US" dirty="0" smtClean="0"/>
              <a:t>识别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不能</a:t>
            </a:r>
            <a:r>
              <a:rPr lang="zh-CN" altLang="en-US" dirty="0"/>
              <a:t>跨分区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不能</a:t>
            </a:r>
            <a:r>
              <a:rPr lang="zh-CN" altLang="en-US" dirty="0"/>
              <a:t>针对目录使用，仅对文件有效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链接文件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648324"/>
          </a:xfrm>
        </p:spPr>
        <p:txBody>
          <a:bodyPr/>
          <a:lstStyle/>
          <a:p>
            <a:r>
              <a:rPr lang="zh-CN" altLang="en-US" dirty="0"/>
              <a:t>软链接特征：</a:t>
            </a:r>
            <a:r>
              <a:rPr lang="en-US" altLang="zh-CN" dirty="0"/>
              <a:t>(ln -s)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类似</a:t>
            </a:r>
            <a:r>
              <a:rPr lang="en-US" altLang="zh-CN" dirty="0"/>
              <a:t>windows</a:t>
            </a:r>
            <a:r>
              <a:rPr lang="zh-CN" altLang="en-US" dirty="0"/>
              <a:t>的快捷方式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软</a:t>
            </a:r>
            <a:r>
              <a:rPr lang="zh-CN" altLang="en-US" dirty="0"/>
              <a:t>链接拥有自己的</a:t>
            </a:r>
            <a:r>
              <a:rPr lang="en-US" altLang="zh-CN" dirty="0"/>
              <a:t>I</a:t>
            </a:r>
            <a:r>
              <a:rPr lang="zh-CN" altLang="en-US" dirty="0"/>
              <a:t>节点和</a:t>
            </a:r>
            <a:r>
              <a:rPr lang="en-US" altLang="zh-CN" dirty="0"/>
              <a:t>Block</a:t>
            </a:r>
            <a:r>
              <a:rPr lang="zh-CN" altLang="en-US" dirty="0"/>
              <a:t>块，但是数据块中只保存原文件的文件名和</a:t>
            </a:r>
            <a:r>
              <a:rPr lang="en-US" altLang="zh-CN" dirty="0"/>
              <a:t>I</a:t>
            </a:r>
            <a:r>
              <a:rPr lang="zh-CN" altLang="en-US" dirty="0"/>
              <a:t>节点号，并没有实际的文件数据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修改</a:t>
            </a:r>
            <a:r>
              <a:rPr lang="zh-CN" altLang="en-US" dirty="0"/>
              <a:t>任意一个文件，另一个都会改变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zh-CN" altLang="en-US" dirty="0"/>
              <a:t>源文件，则软链接无法使用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软</a:t>
            </a:r>
            <a:r>
              <a:rPr lang="zh-CN" altLang="en-US" dirty="0"/>
              <a:t>链接的文件权限都为</a:t>
            </a:r>
            <a:r>
              <a:rPr lang="en-US" altLang="zh-CN" dirty="0" err="1"/>
              <a:t>rwxrwxrwx</a:t>
            </a:r>
            <a:r>
              <a:rPr lang="en-US" altLang="zh-CN" dirty="0"/>
              <a:t>(</a:t>
            </a:r>
            <a:r>
              <a:rPr lang="zh-CN" altLang="en-US" dirty="0"/>
              <a:t>文件权限以原文件为准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shell</a:t>
            </a:r>
            <a:r>
              <a:rPr lang="zh-CN" altLang="en-US" dirty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、掌握</a:t>
            </a:r>
            <a:r>
              <a:rPr lang="en-US" altLang="zh-CN" dirty="0"/>
              <a:t>shell</a:t>
            </a:r>
            <a:r>
              <a:rPr lang="zh-CN" altLang="en-US" dirty="0"/>
              <a:t>编程方法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、掌握</a:t>
            </a:r>
            <a:r>
              <a:rPr lang="en-US" altLang="zh-CN" dirty="0"/>
              <a:t>shell</a:t>
            </a:r>
            <a:r>
              <a:rPr lang="zh-CN" altLang="en-US" dirty="0"/>
              <a:t>脚本程序的运行方法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、熟悉</a:t>
            </a:r>
            <a:r>
              <a:rPr lang="en-US" altLang="zh-CN" dirty="0"/>
              <a:t>shell</a:t>
            </a:r>
            <a:r>
              <a:rPr lang="zh-CN" altLang="en-US" dirty="0"/>
              <a:t>变量、参数的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完成 </a:t>
            </a:r>
            <a:r>
              <a:rPr lang="en-US" altLang="zh-CN" dirty="0" smtClean="0"/>
              <a:t>Problem301~305 </a:t>
            </a:r>
            <a:r>
              <a:rPr lang="zh-CN" altLang="en-US" dirty="0" smtClean="0"/>
              <a:t>的程序编写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一卡通号</a:t>
            </a:r>
            <a:r>
              <a:rPr lang="en-US" altLang="zh-CN" dirty="0" smtClean="0"/>
              <a:t>%5==0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301,302</a:t>
            </a:r>
            <a:r>
              <a:rPr lang="zh-CN" altLang="en-US" dirty="0" smtClean="0"/>
              <a:t>写实验报告</a:t>
            </a:r>
            <a:endParaRPr lang="en-US" altLang="zh-CN" dirty="0" smtClean="0"/>
          </a:p>
          <a:p>
            <a:pPr lvl="1"/>
            <a:r>
              <a:rPr lang="zh-CN" altLang="en-US" dirty="0"/>
              <a:t>一卡通号</a:t>
            </a:r>
            <a:r>
              <a:rPr lang="en-US" altLang="zh-CN" dirty="0"/>
              <a:t>%5</a:t>
            </a:r>
            <a:r>
              <a:rPr lang="en-US" altLang="zh-CN" dirty="0" smtClean="0"/>
              <a:t>==1  </a:t>
            </a:r>
            <a:r>
              <a:rPr lang="zh-CN" altLang="en-US" dirty="0"/>
              <a:t>把</a:t>
            </a:r>
            <a:r>
              <a:rPr lang="en-US" altLang="zh-CN" dirty="0" smtClean="0"/>
              <a:t>302,303</a:t>
            </a:r>
            <a:r>
              <a:rPr lang="zh-CN" altLang="en-US" dirty="0" smtClean="0"/>
              <a:t>写</a:t>
            </a:r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一卡通号</a:t>
            </a:r>
            <a:r>
              <a:rPr lang="en-US" altLang="zh-CN" dirty="0"/>
              <a:t>%5</a:t>
            </a:r>
            <a:r>
              <a:rPr lang="en-US" altLang="zh-CN" dirty="0" smtClean="0"/>
              <a:t>==2  </a:t>
            </a:r>
            <a:r>
              <a:rPr lang="zh-CN" altLang="en-US" dirty="0"/>
              <a:t>把</a:t>
            </a:r>
            <a:r>
              <a:rPr lang="en-US" altLang="zh-CN" dirty="0" smtClean="0"/>
              <a:t>303,304</a:t>
            </a:r>
            <a:r>
              <a:rPr lang="zh-CN" altLang="en-US" dirty="0" smtClean="0"/>
              <a:t>写</a:t>
            </a:r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一卡通号</a:t>
            </a:r>
            <a:r>
              <a:rPr lang="en-US" altLang="zh-CN" dirty="0"/>
              <a:t>%5</a:t>
            </a:r>
            <a:r>
              <a:rPr lang="en-US" altLang="zh-CN" dirty="0" smtClean="0"/>
              <a:t>==3  </a:t>
            </a:r>
            <a:r>
              <a:rPr lang="zh-CN" altLang="en-US" dirty="0"/>
              <a:t>把</a:t>
            </a:r>
            <a:r>
              <a:rPr lang="en-US" altLang="zh-CN" dirty="0" smtClean="0"/>
              <a:t>304,305</a:t>
            </a:r>
            <a:r>
              <a:rPr lang="zh-CN" altLang="en-US" dirty="0" smtClean="0"/>
              <a:t>写</a:t>
            </a:r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卡通号</a:t>
            </a:r>
            <a:r>
              <a:rPr lang="en-US" altLang="zh-CN" dirty="0"/>
              <a:t>%5</a:t>
            </a:r>
            <a:r>
              <a:rPr lang="en-US" altLang="zh-CN" dirty="0" smtClean="0"/>
              <a:t>==4  </a:t>
            </a:r>
            <a:r>
              <a:rPr lang="zh-CN" altLang="en-US" dirty="0"/>
              <a:t>把</a:t>
            </a:r>
            <a:r>
              <a:rPr lang="en-US" altLang="zh-CN" dirty="0" smtClean="0"/>
              <a:t>305,301</a:t>
            </a:r>
            <a:r>
              <a:rPr lang="zh-CN" altLang="en-US" dirty="0" smtClean="0"/>
              <a:t>写</a:t>
            </a:r>
            <a:r>
              <a:rPr lang="zh-CN" altLang="en-US" dirty="0"/>
              <a:t>实验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3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的七种文件类型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89797"/>
              </p:ext>
            </p:extLst>
          </p:nvPr>
        </p:nvGraphicFramePr>
        <p:xfrm>
          <a:off x="533400" y="1546631"/>
          <a:ext cx="8077199" cy="40885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50855">
                  <a:extLst>
                    <a:ext uri="{9D8B030D-6E8A-4147-A177-3AD203B41FA5}">
                      <a16:colId xmlns:a16="http://schemas.microsoft.com/office/drawing/2014/main" val="3755243197"/>
                    </a:ext>
                  </a:extLst>
                </a:gridCol>
                <a:gridCol w="2238604">
                  <a:extLst>
                    <a:ext uri="{9D8B030D-6E8A-4147-A177-3AD203B41FA5}">
                      <a16:colId xmlns:a16="http://schemas.microsoft.com/office/drawing/2014/main" val="1974895698"/>
                    </a:ext>
                  </a:extLst>
                </a:gridCol>
                <a:gridCol w="4987740">
                  <a:extLst>
                    <a:ext uri="{9D8B030D-6E8A-4147-A177-3AD203B41FA5}">
                      <a16:colId xmlns:a16="http://schemas.microsoft.com/office/drawing/2014/main" val="141104679"/>
                    </a:ext>
                  </a:extLst>
                </a:gridCol>
              </a:tblGrid>
              <a:tr h="300590">
                <a:tc>
                  <a:txBody>
                    <a:bodyPr/>
                    <a:lstStyle/>
                    <a:p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文件类型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375381343"/>
                  </a:ext>
                </a:extLst>
              </a:tr>
              <a:tr h="30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普通文件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文本文件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二进制文件等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23417101"/>
                  </a:ext>
                </a:extLst>
              </a:tr>
              <a:tr h="3005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0" lang="zh-CN" altLang="en-US" sz="2800" b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目录文件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altLang="en-US" sz="2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中目录也看成文件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712959767"/>
                  </a:ext>
                </a:extLst>
              </a:tr>
              <a:tr h="30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字符设备文件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串行端口文件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如键盘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鼠标等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6880597"/>
                  </a:ext>
                </a:extLst>
              </a:tr>
              <a:tr h="54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块设备文件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存储设备文件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如硬盘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软盘等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47842703"/>
                  </a:ext>
                </a:extLst>
              </a:tr>
              <a:tr h="54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套接字文件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数据接口文件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31521537"/>
                  </a:ext>
                </a:extLst>
              </a:tr>
              <a:tr h="30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管道文件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FIFO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是一种特殊的文件类型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690254735"/>
                  </a:ext>
                </a:extLst>
              </a:tr>
              <a:tr h="300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链接文件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类似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的快捷方式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6102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普通文件、链接文件和目录文件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]$ ls -l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总用量 </a:t>
            </a:r>
            <a:r>
              <a:rPr lang="en-US" altLang="zh-CN" sz="2800" dirty="0"/>
              <a:t>20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rwxrwxr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-x. 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8512 2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16:11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a.out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l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rwxrwxrwx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. 1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8 2</a:t>
            </a:r>
            <a:r>
              <a:rPr lang="zh-CN" altLang="en-US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22 16:11 bin -&gt; /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usr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/bin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-r--r--. 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14 2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16:04 day.txt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d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rwxrwxr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-x. 2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6 2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16:05 doc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-r--. 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69 2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16:06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hello.c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l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rwxrwxrwx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. 1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8 2</a:t>
            </a:r>
            <a:r>
              <a:rPr lang="zh-CN" altLang="en-US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22 16:13 lib -&gt; /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usr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/lib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d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rwxrwxr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-x. 2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6 2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16:05 pic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]$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块设备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/]$ ls -l /dev/</a:t>
            </a:r>
            <a:r>
              <a:rPr lang="en-US" altLang="zh-CN" sz="2800" dirty="0" err="1"/>
              <a:t>sda</a:t>
            </a:r>
            <a:r>
              <a:rPr lang="en-US" altLang="zh-CN" sz="2800" dirty="0"/>
              <a:t>*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brw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----. 1 root disk 8, 0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sda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brw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----. 1 root disk 8, 1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/dev/sda1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brw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----. 1 root disk 8, 2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/dev/sda2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brw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----. 1 root disk 8, 3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/dev/sda3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brw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----. 1 root disk 8, 4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/dev/sda4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brw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----. 1 root disk 8, 5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/dev/sda5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brw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----. 1 root disk 8, 6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/dev/sda6</a:t>
            </a:r>
          </a:p>
          <a:p>
            <a:pPr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/]$ </a:t>
            </a:r>
          </a:p>
        </p:txBody>
      </p:sp>
    </p:spTree>
    <p:extLst>
      <p:ext uri="{BB962C8B-B14F-4D97-AF65-F5344CB8AC3E}">
        <p14:creationId xmlns:p14="http://schemas.microsoft.com/office/powerpoint/2010/main" val="29734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字符设备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/]$ </a:t>
            </a:r>
            <a:r>
              <a:rPr lang="en-US" altLang="zh-CN" sz="2800" dirty="0">
                <a:solidFill>
                  <a:srgbClr val="C00000"/>
                </a:solidFill>
              </a:rPr>
              <a:t>ls -l /dev/</a:t>
            </a:r>
            <a:r>
              <a:rPr lang="en-US" altLang="zh-CN" sz="2800" dirty="0" err="1">
                <a:solidFill>
                  <a:srgbClr val="C00000"/>
                </a:solidFill>
              </a:rPr>
              <a:t>tty</a:t>
            </a:r>
            <a:r>
              <a:rPr lang="en-US" altLang="zh-CN" sz="2800" dirty="0">
                <a:solidFill>
                  <a:srgbClr val="C00000"/>
                </a:solidFill>
              </a:rPr>
              <a:t>*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5,  0 2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--w----.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4,  0 2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/dev/tty0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--w----.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4,  1 2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08:55 /dev/tty1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--w----.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4, 10 2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/dev/tty10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--w----.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4, 11 2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/dev/tty11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--w----.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4, 12 2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/dev/tty12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--w----.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4, 13 2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/dev/tty13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--w----. 1 root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tty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4, 14 2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22 08:54 /dev/tty14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sz="2800" dirty="0" smtClean="0"/>
              <a:t>……</a:t>
            </a:r>
            <a:endParaRPr lang="en-US" altLang="zh-CN" sz="28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74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套接字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319780" y="1851642"/>
            <a:ext cx="8214620" cy="4981303"/>
          </a:xfrm>
        </p:spPr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~]# ls -</a:t>
            </a:r>
            <a:r>
              <a:rPr lang="en-US" altLang="zh-CN" sz="2800" dirty="0" err="1"/>
              <a:t>lh</a:t>
            </a:r>
            <a:r>
              <a:rPr lang="en-US" altLang="zh-CN" sz="2800" dirty="0"/>
              <a:t> /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/lib/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mysql.sock</a:t>
            </a:r>
            <a:endParaRPr lang="en-US" altLang="zh-CN" sz="2800" dirty="0"/>
          </a:p>
          <a:p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srwxrwxrwx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1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mysql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mysql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0 04-19 11:12 /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var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/lib/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mysql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mysql.sock</a:t>
            </a:r>
            <a:endParaRPr lang="zh-CN" altLang="en-US" sz="2800" b="0" spc="-15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1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的扩展名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/>
              <a:t>的文件是没有所谓的</a:t>
            </a:r>
            <a:r>
              <a:rPr lang="en-US" altLang="zh-CN" dirty="0"/>
              <a:t>『</a:t>
            </a:r>
            <a:r>
              <a:rPr lang="zh-CN" altLang="en-US" dirty="0"/>
              <a:t>扩展名</a:t>
            </a:r>
            <a:r>
              <a:rPr lang="en-US" altLang="zh-CN" dirty="0"/>
              <a:t>』</a:t>
            </a:r>
            <a:r>
              <a:rPr lang="zh-CN" altLang="en-US" dirty="0" smtClean="0"/>
              <a:t>的概念；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/>
              <a:t>文件能不能被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与</a:t>
            </a:r>
            <a:r>
              <a:rPr lang="zh-CN" altLang="en-US" dirty="0"/>
              <a:t>执行</a:t>
            </a:r>
            <a:r>
              <a:rPr lang="zh-CN" altLang="en-US" dirty="0" smtClean="0"/>
              <a:t>权限有关，只要文件有执行权限，就可以执行。与文件的扩展名根本</a:t>
            </a:r>
            <a:r>
              <a:rPr lang="zh-CN" altLang="en-US" dirty="0"/>
              <a:t>一点关系也没有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/>
              <a:t>Windows </a:t>
            </a:r>
            <a:r>
              <a:rPr lang="zh-CN" altLang="en-US" dirty="0"/>
              <a:t>的情况不相同！在</a:t>
            </a:r>
            <a:r>
              <a:rPr lang="en-US" altLang="zh-CN" dirty="0"/>
              <a:t>Windows </a:t>
            </a:r>
            <a:r>
              <a:rPr lang="zh-CN" altLang="en-US" dirty="0"/>
              <a:t>底下，能被执行的档案扩展名通常是 </a:t>
            </a:r>
            <a:r>
              <a:rPr lang="en-US" altLang="zh-CN" dirty="0"/>
              <a:t>.com .exe .bat </a:t>
            </a:r>
            <a:r>
              <a:rPr lang="zh-CN" altLang="en-US" dirty="0" smtClean="0"/>
              <a:t>等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4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zh-CN" altLang="en-US" dirty="0" smtClean="0"/>
              <a:t>扩展名</a:t>
            </a:r>
            <a:endParaRPr lang="zh-CN" altLang="en-US" dirty="0"/>
          </a:p>
        </p:txBody>
      </p:sp>
      <p:pic>
        <p:nvPicPr>
          <p:cNvPr id="7" name="execut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304800" y="1398588"/>
            <a:ext cx="8393113" cy="4954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2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95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Linxux</a:t>
            </a:r>
            <a:r>
              <a:rPr lang="zh-CN" altLang="en-US" dirty="0"/>
              <a:t>文件类型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038724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的扩展名</a:t>
            </a:r>
          </a:p>
          <a:p>
            <a:pPr lvl="1"/>
            <a:r>
              <a:rPr lang="zh-CN" altLang="en-US" dirty="0" smtClean="0"/>
              <a:t>虽然</a:t>
            </a:r>
            <a:r>
              <a:rPr lang="zh-CN" altLang="en-US" dirty="0"/>
              <a:t>扩展名不</a:t>
            </a:r>
            <a:r>
              <a:rPr lang="zh-CN" altLang="en-US" dirty="0" smtClean="0"/>
              <a:t>起作用；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但是建议保留使用扩展名的习惯。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用扩展名区别文件类别；</a:t>
            </a:r>
            <a:endParaRPr lang="en-US" altLang="zh-CN" dirty="0" smtClean="0"/>
          </a:p>
          <a:p>
            <a:pPr lvl="1"/>
            <a:r>
              <a:rPr lang="zh-CN" altLang="en-US" dirty="0"/>
              <a:t>例如</a:t>
            </a:r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/>
              <a:t>sh</a:t>
            </a:r>
            <a:r>
              <a:rPr lang="en-US" altLang="zh-CN" dirty="0"/>
              <a:t> : </a:t>
            </a:r>
            <a:r>
              <a:rPr lang="zh-CN" altLang="en-US" dirty="0"/>
              <a:t>脚本或者批处理文件（</a:t>
            </a:r>
            <a:r>
              <a:rPr lang="en-US" altLang="zh-CN" dirty="0"/>
              <a:t>scripts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smtClean="0"/>
              <a:t>.z  </a:t>
            </a:r>
            <a:r>
              <a:rPr lang="en-US" altLang="zh-CN" dirty="0"/>
              <a:t>.tar  .tar.gz  .zip  .</a:t>
            </a:r>
            <a:r>
              <a:rPr lang="en-US" altLang="zh-CN" dirty="0" err="1"/>
              <a:t>tgz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zh-CN" altLang="en-US" dirty="0" smtClean="0"/>
              <a:t>压缩</a:t>
            </a:r>
            <a:r>
              <a:rPr lang="zh-CN" altLang="en-US" dirty="0"/>
              <a:t>文件。</a:t>
            </a:r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/>
              <a:t>html  .</a:t>
            </a:r>
            <a:r>
              <a:rPr lang="en-US" altLang="zh-CN" dirty="0" err="1"/>
              <a:t>php</a:t>
            </a:r>
            <a:r>
              <a:rPr lang="en-US" altLang="zh-CN" dirty="0"/>
              <a:t> :</a:t>
            </a:r>
            <a:r>
              <a:rPr lang="zh-CN" altLang="en-US" dirty="0"/>
              <a:t>网页相关文件。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3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10177</TotalTime>
  <Words>1110</Words>
  <Application>Microsoft Office PowerPoint</Application>
  <PresentationFormat>全屏显示(4:3)</PresentationFormat>
  <Paragraphs>158</Paragraphs>
  <Slides>15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Helvetica</vt:lpstr>
      <vt:lpstr>Times New Roman</vt:lpstr>
      <vt:lpstr>Wide Latin</vt:lpstr>
      <vt:lpstr>Wingdings</vt:lpstr>
      <vt:lpstr>1_江西理工大学计算机教研室</vt:lpstr>
      <vt:lpstr>第03章 Shell编程基础</vt:lpstr>
      <vt:lpstr>1. Linxux文件类型</vt:lpstr>
      <vt:lpstr>1. Linxux文件类型</vt:lpstr>
      <vt:lpstr>1. Linxux文件类型</vt:lpstr>
      <vt:lpstr>1. Linxux文件类型</vt:lpstr>
      <vt:lpstr>1. Linxux文件类型</vt:lpstr>
      <vt:lpstr>1. Linxux文件类型</vt:lpstr>
      <vt:lpstr>1. Linxux文件类型</vt:lpstr>
      <vt:lpstr>1. Linxux文件类型</vt:lpstr>
      <vt:lpstr>2. 链接文件</vt:lpstr>
      <vt:lpstr>2. 链接文件</vt:lpstr>
      <vt:lpstr>2. 链接文件</vt:lpstr>
      <vt:lpstr>2. 链接文件</vt:lpstr>
      <vt:lpstr>2. 链接文件</vt:lpstr>
      <vt:lpstr>实验1 shell编程基础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576</cp:revision>
  <dcterms:created xsi:type="dcterms:W3CDTF">2008-10-02T10:07:13Z</dcterms:created>
  <dcterms:modified xsi:type="dcterms:W3CDTF">2018-03-16T08:52:56Z</dcterms:modified>
</cp:coreProperties>
</file>