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68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3300"/>
    <a:srgbClr val="000066"/>
    <a:srgbClr val="008000"/>
    <a:srgbClr val="800000"/>
    <a:srgbClr val="969696"/>
    <a:srgbClr val="FFFFFF"/>
    <a:srgbClr val="FFFFE5"/>
    <a:srgbClr val="C0C0C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566" autoAdjust="0"/>
  </p:normalViewPr>
  <p:slideViewPr>
    <p:cSldViewPr>
      <p:cViewPr varScale="1">
        <p:scale>
          <a:sx n="69" d="100"/>
          <a:sy n="69" d="100"/>
        </p:scale>
        <p:origin x="135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284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59C29FC-568E-48BA-953F-6EE0855BC0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11D50BC-EF1C-40DA-9507-627C12CEFA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FE1EDD8-E9D3-44B5-84D2-B19420FB1A5D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1383" y="2367839"/>
            <a:ext cx="6021867" cy="824423"/>
          </a:xfrm>
        </p:spPr>
        <p:txBody>
          <a:bodyPr anchor="b"/>
          <a:lstStyle>
            <a:lvl1pPr>
              <a:defRPr sz="3600" b="1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14164" y="3376311"/>
            <a:ext cx="4782035" cy="662289"/>
          </a:xfrm>
        </p:spPr>
        <p:txBody>
          <a:bodyPr/>
          <a:lstStyle>
            <a:lvl1pPr marL="0" indent="0" algn="just">
              <a:buNone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C0504D"/>
              </a:buClr>
              <a:defRPr/>
            </a:pPr>
            <a:fld id="{FB0B212E-6121-4F76-8E57-EE33588D9BA4}" type="slidenum">
              <a:rPr lang="en-US" altLang="zh-CN" smtClean="0">
                <a:solidFill>
                  <a:prstClr val="black"/>
                </a:solidFill>
              </a:rPr>
              <a:pPr>
                <a:buClr>
                  <a:srgbClr val="C0504D"/>
                </a:buCl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90508" y="4506007"/>
            <a:ext cx="4700774" cy="4847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700" b="1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Linux</a:t>
            </a:r>
            <a:r>
              <a:rPr lang="en-US" altLang="zh-CN" sz="2700" b="1" baseline="0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System</a:t>
            </a:r>
            <a:r>
              <a:rPr lang="en-US" altLang="zh-CN" sz="2700" b="1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&amp; Programming</a:t>
            </a:r>
            <a:endParaRPr lang="en-US" altLang="zh-CN" sz="2700" b="1">
              <a:ln w="0"/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Subtitle 4"/>
          <p:cNvSpPr txBox="1">
            <a:spLocks/>
          </p:cNvSpPr>
          <p:nvPr/>
        </p:nvSpPr>
        <p:spPr bwMode="auto">
          <a:xfrm>
            <a:off x="3181471" y="4961861"/>
            <a:ext cx="4091779" cy="105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0" indent="0" algn="just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1pPr>
            <a:lvl2pPr marL="45720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Times New Roman" panose="02020603050405020304" pitchFamily="18" charset="0"/>
              <a:buNone/>
              <a:defRPr sz="3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2pPr>
            <a:lvl3pPr marL="91440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3pPr>
            <a:lvl4pPr marL="1371600" indent="0" algn="ct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4pPr>
            <a:lvl5pPr marL="1828800" indent="0" algn="ct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35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C</a:t>
            </a:r>
            <a:r>
              <a:rPr lang="en-US" altLang="zh-CN" sz="15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h</a:t>
            </a:r>
            <a:r>
              <a:rPr lang="en-US" altLang="zh-CN" sz="18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e</a:t>
            </a:r>
            <a:r>
              <a:rPr lang="en-US" altLang="zh-CN" sz="21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24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r>
              <a:rPr lang="en-US" altLang="zh-CN" sz="27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</a:t>
            </a:r>
            <a:r>
              <a:rPr lang="en-US" altLang="zh-CN" sz="30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i</a:t>
            </a:r>
            <a:r>
              <a:rPr lang="en-US" altLang="zh-CN" sz="36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en-US" altLang="zh-CN" sz="54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495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Ou</a:t>
            </a:r>
            <a:r>
              <a:rPr lang="en-US" altLang="zh-CN" sz="36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y</a:t>
            </a:r>
            <a:r>
              <a:rPr lang="en-US" altLang="zh-CN" sz="30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en-US" altLang="zh-CN" sz="21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18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endParaRPr lang="zh-CN" altLang="en-US" sz="1350">
              <a:ln w="0"/>
              <a:solidFill>
                <a:srgbClr val="0066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05600" y="1290637"/>
            <a:ext cx="2266950" cy="19907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4096" y="3540797"/>
            <a:ext cx="2133600" cy="21145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5458" y="379475"/>
            <a:ext cx="1781606" cy="2008133"/>
          </a:xfrm>
          <a:prstGeom prst="rect">
            <a:avLst/>
          </a:prstGeom>
        </p:spPr>
      </p:pic>
      <p:sp>
        <p:nvSpPr>
          <p:cNvPr id="20" name="文本框 19"/>
          <p:cNvSpPr txBox="1"/>
          <p:nvPr userDrawn="1"/>
        </p:nvSpPr>
        <p:spPr>
          <a:xfrm>
            <a:off x="2017064" y="228600"/>
            <a:ext cx="4383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cap="none" spc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Linux</a:t>
            </a:r>
            <a:r>
              <a:rPr lang="en-US" altLang="zh-CN" sz="2800" b="1" cap="none" spc="0" baseline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 </a:t>
            </a:r>
            <a:r>
              <a:rPr lang="zh-CN" altLang="en-US" sz="2800" b="1" cap="none" spc="0" baseline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系统与编程</a:t>
            </a:r>
            <a:endParaRPr lang="zh-CN" altLang="en-US" sz="2800" b="1" cap="none" spc="0">
              <a:ln w="0"/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Wide Latin" panose="020A0A07050505020404" pitchFamily="18" charset="0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231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2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Tx/>
              <a:buBlip>
                <a:blip r:embed="rId2"/>
              </a:buBlip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965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终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630" y="762000"/>
            <a:ext cx="8640000" cy="5689756"/>
          </a:xfrm>
          <a:prstGeom prst="rect">
            <a:avLst/>
          </a:prstGeom>
          <a:ln w="22225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7412" y="1524000"/>
            <a:ext cx="8393113" cy="4927756"/>
          </a:xfrm>
        </p:spPr>
        <p:txBody>
          <a:bodyPr/>
          <a:lstStyle>
            <a:lvl1pPr marL="272654" indent="-272654">
              <a:buFontTx/>
              <a:buBlip>
                <a:blip r:embed="rId3"/>
              </a:buBlip>
              <a:defRPr sz="2800" b="1" cap="none" spc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2800" b="0" cap="none" spc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863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3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Tx/>
              <a:buBlip>
                <a:blip r:embed="rId2"/>
              </a:buBlip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429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-27384"/>
            <a:ext cx="822960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614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828676"/>
            <a:ext cx="8229600" cy="5912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57666" y="6548288"/>
            <a:ext cx="971550" cy="332656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350" b="1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0985ADC-2F1A-4F16-99F7-4A126B5C17C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8" name="直接连接符 8"/>
          <p:cNvCxnSpPr/>
          <p:nvPr/>
        </p:nvCxnSpPr>
        <p:spPr>
          <a:xfrm>
            <a:off x="285752" y="76470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15"/>
          <p:cNvSpPr/>
          <p:nvPr/>
        </p:nvSpPr>
        <p:spPr>
          <a:xfrm>
            <a:off x="285752" y="44628"/>
            <a:ext cx="142875" cy="642937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0504D"/>
              </a:buClr>
              <a:buFont typeface="Wingdings" panose="05000000000000000000" pitchFamily="2" charset="2"/>
              <a:buNone/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pic>
        <p:nvPicPr>
          <p:cNvPr id="1034" name="图片 17" descr="20101016174155631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-968"/>
            <a:ext cx="765672" cy="765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91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91" r:id="rId3"/>
    <p:sldLayoutId id="2147483688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9pPr>
    </p:titleStyle>
    <p:bodyStyle>
      <a:lvl1pPr marL="201216" indent="-201216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C00000"/>
        </a:buClr>
        <a:buFont typeface="Wingdings" panose="05000000000000000000" pitchFamily="2" charset="2"/>
        <a:buChar char="Ø"/>
        <a:defRPr sz="27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1pPr>
      <a:lvl2pPr marL="473869" indent="-130969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339933"/>
        </a:buClr>
        <a:buFont typeface="Times New Roman" panose="02020603050405020304" pitchFamily="18" charset="0"/>
        <a:buChar char="─"/>
        <a:defRPr sz="25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2pPr>
      <a:lvl3pPr marL="807244" indent="-121444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0000CC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3pPr>
      <a:lvl4pPr marL="12430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4pPr>
      <a:lvl5pPr marL="15859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000"/>
              <a:t>第</a:t>
            </a:r>
            <a:r>
              <a:rPr lang="en-US" altLang="zh-CN" sz="4000" smtClean="0"/>
              <a:t>04</a:t>
            </a:r>
            <a:r>
              <a:rPr lang="zh-CN" altLang="en-US" sz="4000" smtClean="0"/>
              <a:t>章 编程的基本元素</a:t>
            </a:r>
            <a:endParaRPr lang="zh-CN" altLang="en-US" sz="400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14164" y="3376311"/>
            <a:ext cx="5086836" cy="662289"/>
          </a:xfrm>
        </p:spPr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403 </a:t>
            </a:r>
            <a:r>
              <a:rPr lang="zh-CN" altLang="en-US"/>
              <a:t>条件</a:t>
            </a:r>
            <a:r>
              <a:rPr lang="zh-CN" altLang="en-US" smtClean="0"/>
              <a:t>控制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 </a:t>
            </a:r>
            <a:r>
              <a:rPr lang="zh-CN" altLang="en-US"/>
              <a:t>条件测试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Linux</a:t>
            </a:r>
            <a:r>
              <a:rPr lang="zh-CN" altLang="en-US" smtClean="0"/>
              <a:t>的退出状态值</a:t>
            </a:r>
            <a:endParaRPr lang="zh-CN" altLang="en-US"/>
          </a:p>
        </p:txBody>
      </p:sp>
      <p:graphicFrame>
        <p:nvGraphicFramePr>
          <p:cNvPr id="7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3365041"/>
              </p:ext>
            </p:extLst>
          </p:nvPr>
        </p:nvGraphicFramePr>
        <p:xfrm>
          <a:off x="382607" y="1447800"/>
          <a:ext cx="7887653" cy="518160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247140">
                  <a:extLst>
                    <a:ext uri="{9D8B030D-6E8A-4147-A177-3AD203B41FA5}">
                      <a16:colId xmlns:a16="http://schemas.microsoft.com/office/drawing/2014/main" val="3735150539"/>
                    </a:ext>
                  </a:extLst>
                </a:gridCol>
                <a:gridCol w="6640513">
                  <a:extLst>
                    <a:ext uri="{9D8B030D-6E8A-4147-A177-3AD203B41FA5}">
                      <a16:colId xmlns:a16="http://schemas.microsoft.com/office/drawing/2014/main" val="2837605705"/>
                    </a:ext>
                  </a:extLst>
                </a:gridCol>
              </a:tblGrid>
              <a:tr h="313471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800" b="1" kern="1200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返回值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kern="1200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含义</a:t>
                      </a:r>
                      <a:endParaRPr lang="zh-CN" altLang="en-US" sz="2800" b="1" kern="120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171748294"/>
                  </a:ext>
                </a:extLst>
              </a:tr>
              <a:tr h="3907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u="none" kern="12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u="none" kern="12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命令成功结束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4096272653"/>
                  </a:ext>
                </a:extLst>
              </a:tr>
              <a:tr h="213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u="none" kern="12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u="none" kern="12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通用未知错误　　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138483201"/>
                  </a:ext>
                </a:extLst>
              </a:tr>
              <a:tr h="3301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u="none" kern="12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u="none" kern="12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误用</a:t>
                      </a:r>
                      <a:r>
                        <a:rPr lang="en-US" sz="2800" b="0" u="none" kern="12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Shell</a:t>
                      </a:r>
                      <a:r>
                        <a:rPr lang="zh-CN" altLang="en-US" sz="2800" b="0" u="none" kern="12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命令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071663252"/>
                  </a:ext>
                </a:extLst>
              </a:tr>
              <a:tr h="3301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u="none" kern="12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126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u="none" kern="12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命令不可执行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691632785"/>
                  </a:ext>
                </a:extLst>
              </a:tr>
              <a:tr h="3301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u="none" kern="12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127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u="none" kern="12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没找到命令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732820702"/>
                  </a:ext>
                </a:extLst>
              </a:tr>
              <a:tr h="3301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u="none" kern="12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u="none" kern="12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无效退出参数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842825901"/>
                  </a:ext>
                </a:extLst>
              </a:tr>
              <a:tr h="330116"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kern="12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128+x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u="none" kern="12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Linux</a:t>
                      </a:r>
                      <a:r>
                        <a:rPr lang="zh-CN" altLang="en-US" sz="2800" b="0" u="none" kern="12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信号</a:t>
                      </a:r>
                      <a:r>
                        <a:rPr lang="en-US" altLang="zh-CN" sz="2800" b="0" u="none" kern="12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altLang="en-US" sz="2800" b="0" u="none" kern="12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的严重错误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966036298"/>
                  </a:ext>
                </a:extLst>
              </a:tr>
              <a:tr h="3301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u="none" kern="12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130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u="none" kern="12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命令通过</a:t>
                      </a:r>
                      <a:r>
                        <a:rPr lang="en-US" altLang="zh-CN" sz="2800" b="0" u="none" kern="1200" cap="none" spc="0" err="1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Ctrl+C</a:t>
                      </a:r>
                      <a:r>
                        <a:rPr lang="zh-CN" altLang="en-US" sz="2800" b="0" u="none" kern="12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控制码越界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805157798"/>
                  </a:ext>
                </a:extLst>
              </a:tr>
              <a:tr h="3301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u="none" kern="12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255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u="none" kern="12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退出码越界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737512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803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[20040022@oyct code]$ </a:t>
            </a:r>
            <a:r>
              <a:rPr lang="en-US" altLang="zh-CN">
                <a:solidFill>
                  <a:srgbClr val="C00000"/>
                </a:solidFill>
              </a:rPr>
              <a:t>ls a.txt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a.txt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[20040022@oyct code]$ </a:t>
            </a:r>
            <a:r>
              <a:rPr lang="en-US" altLang="zh-CN">
                <a:solidFill>
                  <a:srgbClr val="C00000"/>
                </a:solidFill>
              </a:rPr>
              <a:t>echo</a:t>
            </a:r>
            <a:r>
              <a:rPr lang="en-US" altLang="zh-CN"/>
              <a:t> </a:t>
            </a:r>
            <a:r>
              <a:rPr lang="en-US" altLang="zh-CN">
                <a:solidFill>
                  <a:srgbClr val="C00000"/>
                </a:solidFill>
              </a:rPr>
              <a:t>$?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0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[20040022@oyct code]$ </a:t>
            </a:r>
            <a:r>
              <a:rPr lang="en-US" altLang="zh-CN">
                <a:solidFill>
                  <a:srgbClr val="C00000"/>
                </a:solidFill>
              </a:rPr>
              <a:t>list a.txt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bash: list: </a:t>
            </a:r>
            <a:r>
              <a:rPr lang="zh-CN" altLang="en-US"/>
              <a:t>未找到命令</a:t>
            </a:r>
            <a:r>
              <a:rPr lang="en-US" altLang="zh-CN"/>
              <a:t>...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[20040022@oyct code]$ </a:t>
            </a:r>
            <a:r>
              <a:rPr lang="en-US" altLang="zh-CN">
                <a:solidFill>
                  <a:srgbClr val="C00000"/>
                </a:solidFill>
              </a:rPr>
              <a:t>echo $?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127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[20040022@oyct code]$ </a:t>
            </a:r>
            <a:r>
              <a:rPr lang="en-US" altLang="zh-CN">
                <a:solidFill>
                  <a:srgbClr val="C00000"/>
                </a:solidFill>
              </a:rPr>
              <a:t>ls</a:t>
            </a:r>
            <a:r>
              <a:rPr lang="en-US" altLang="zh-CN"/>
              <a:t> </a:t>
            </a:r>
            <a:r>
              <a:rPr lang="en-US" altLang="zh-CN">
                <a:solidFill>
                  <a:srgbClr val="C00000"/>
                </a:solidFill>
              </a:rPr>
              <a:t>bb.txt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ls: </a:t>
            </a:r>
            <a:r>
              <a:rPr lang="zh-CN" altLang="en-US"/>
              <a:t>无法访问</a:t>
            </a:r>
            <a:r>
              <a:rPr lang="en-US" altLang="zh-CN"/>
              <a:t>bb.txt: </a:t>
            </a:r>
            <a:r>
              <a:rPr lang="zh-CN" altLang="en-US"/>
              <a:t>没有那个文件或目录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[20040022@oyct code]$ </a:t>
            </a:r>
            <a:r>
              <a:rPr lang="en-US" altLang="zh-CN">
                <a:solidFill>
                  <a:srgbClr val="C00000"/>
                </a:solidFill>
              </a:rPr>
              <a:t>echo $?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759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Problem 403</a:t>
            </a:r>
          </a:p>
          <a:p>
            <a:pPr lvl="1"/>
            <a:r>
              <a:rPr lang="zh-CN" altLang="en-US" dirty="0"/>
              <a:t>设计一个</a:t>
            </a:r>
            <a:r>
              <a:rPr lang="en-US" altLang="zh-CN" dirty="0"/>
              <a:t>shell</a:t>
            </a:r>
            <a:r>
              <a:rPr lang="zh-CN" altLang="en-US" dirty="0"/>
              <a:t>程序，备份并压缩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zh-CN" altLang="en-US" dirty="0"/>
              <a:t>目录的所有内容，存放在</a:t>
            </a:r>
            <a:r>
              <a:rPr lang="en-US" altLang="zh-CN" dirty="0"/>
              <a:t>/root/</a:t>
            </a:r>
            <a:r>
              <a:rPr lang="en-US" altLang="zh-CN" dirty="0" err="1"/>
              <a:t>bak</a:t>
            </a:r>
            <a:r>
              <a:rPr lang="zh-CN" altLang="en-US" dirty="0"/>
              <a:t>目录里，且文件名为如下形式</a:t>
            </a:r>
            <a:r>
              <a:rPr lang="en-US" altLang="zh-CN" dirty="0" err="1"/>
              <a:t>yymmdd_etc</a:t>
            </a:r>
            <a:r>
              <a:rPr lang="zh-CN" altLang="en-US" dirty="0"/>
              <a:t>，</a:t>
            </a:r>
            <a:r>
              <a:rPr lang="en-US" altLang="zh-CN" dirty="0" err="1"/>
              <a:t>yy</a:t>
            </a:r>
            <a:r>
              <a:rPr lang="zh-CN" altLang="en-US" dirty="0"/>
              <a:t>为年，</a:t>
            </a:r>
            <a:r>
              <a:rPr lang="en-US" altLang="zh-CN" dirty="0"/>
              <a:t>mm</a:t>
            </a:r>
            <a:r>
              <a:rPr lang="zh-CN" altLang="en-US" dirty="0"/>
              <a:t>为月，</a:t>
            </a:r>
            <a:r>
              <a:rPr lang="en-US" altLang="zh-CN" dirty="0" err="1"/>
              <a:t>dd</a:t>
            </a:r>
            <a:r>
              <a:rPr lang="zh-CN" altLang="en-US" dirty="0"/>
              <a:t>为日 </a:t>
            </a:r>
          </a:p>
          <a:p>
            <a:pPr lvl="1"/>
            <a:r>
              <a:rPr lang="zh-CN" altLang="en-US" dirty="0"/>
              <a:t>思路：</a:t>
            </a:r>
          </a:p>
          <a:p>
            <a:pPr lvl="1"/>
            <a:r>
              <a:rPr lang="zh-CN" altLang="en-US" dirty="0"/>
              <a:t>判断目录是否存在，若不存在首先建立目录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tar</a:t>
            </a:r>
            <a:r>
              <a:rPr lang="zh-CN" altLang="en-US" dirty="0"/>
              <a:t>命令进行压缩</a:t>
            </a:r>
          </a:p>
          <a:p>
            <a:pPr lvl="1"/>
            <a:r>
              <a:rPr lang="zh-CN" altLang="en-US" dirty="0"/>
              <a:t>格式化日期作为文件名</a:t>
            </a:r>
          </a:p>
          <a:p>
            <a:pPr lvl="1"/>
            <a:r>
              <a:rPr lang="zh-CN" altLang="en-US" dirty="0"/>
              <a:t>	</a:t>
            </a:r>
            <a:r>
              <a:rPr lang="en-US" altLang="zh-CN" dirty="0"/>
              <a:t>Date ‘+%</a:t>
            </a:r>
            <a:r>
              <a:rPr lang="en-US" altLang="zh-CN" dirty="0" err="1"/>
              <a:t>y%m%d</a:t>
            </a:r>
            <a:r>
              <a:rPr lang="en-US" altLang="zh-CN" dirty="0"/>
              <a:t>’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0508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 if else</a:t>
            </a:r>
            <a:r>
              <a:rPr lang="zh-CN" altLang="en-US" smtClean="0"/>
              <a:t>语句</a:t>
            </a:r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828676"/>
            <a:ext cx="8393113" cy="5495924"/>
          </a:xfrm>
        </p:spPr>
        <p:txBody>
          <a:bodyPr/>
          <a:lstStyle/>
          <a:p>
            <a:r>
              <a:rPr lang="en-US" altLang="zh-CN" smtClean="0"/>
              <a:t>if  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1"/>
            <a:r>
              <a:rPr lang="en-US" altLang="zh-CN" b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en-US" altLang="zh-CN" smtClean="0"/>
              <a:t> test-command1</a:t>
            </a:r>
          </a:p>
          <a:p>
            <a:pPr lvl="1"/>
            <a:r>
              <a:rPr lang="en-US" altLang="zh-CN" b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then</a:t>
            </a:r>
            <a:r>
              <a:rPr lang="en-US" altLang="zh-CN" smtClean="0"/>
              <a:t> </a:t>
            </a:r>
          </a:p>
          <a:p>
            <a:pPr lvl="1"/>
            <a:r>
              <a:rPr lang="en-US" altLang="zh-CN"/>
              <a:t> </a:t>
            </a:r>
            <a:r>
              <a:rPr lang="en-US" altLang="zh-CN" smtClean="0"/>
              <a:t>       commands</a:t>
            </a:r>
          </a:p>
          <a:p>
            <a:pPr lvl="1"/>
            <a:r>
              <a:rPr lang="en-US" altLang="zh-CN" b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</a:t>
            </a:r>
            <a:endParaRPr lang="en-US" altLang="zh-CN"/>
          </a:p>
          <a:p>
            <a:pPr lvl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8977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 if else</a:t>
            </a:r>
            <a:r>
              <a:rPr lang="zh-CN" altLang="en-US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例如 </a:t>
            </a:r>
            <a:r>
              <a:rPr lang="en-US" altLang="zh-CN" smtClean="0"/>
              <a:t>login2016.sh</a:t>
            </a:r>
          </a:p>
          <a:p>
            <a:pPr lvl="1"/>
            <a:r>
              <a:rPr lang="en-US" altLang="zh-CN" smtClean="0"/>
              <a:t>#! </a:t>
            </a:r>
            <a:r>
              <a:rPr lang="en-US" altLang="zh-CN"/>
              <a:t>/bin/bash</a:t>
            </a:r>
          </a:p>
          <a:p>
            <a:pPr lvl="1"/>
            <a:r>
              <a:rPr lang="en-US" altLang="zh-CN"/>
              <a:t>echo "Enter password:"</a:t>
            </a:r>
          </a:p>
          <a:p>
            <a:pPr lvl="1"/>
            <a:r>
              <a:rPr lang="en-US" altLang="zh-CN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r>
              <a:rPr lang="en-US" altLang="zh-CN"/>
              <a:t> password</a:t>
            </a:r>
          </a:p>
          <a:p>
            <a:pPr lvl="1"/>
            <a:r>
              <a:rPr lang="en-US" altLang="zh-CN" b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en-US" altLang="zh-CN"/>
              <a:t> </a:t>
            </a:r>
            <a:r>
              <a:rPr lang="en-US" altLang="zh-CN" smtClean="0"/>
              <a:t>[ "$</a:t>
            </a:r>
            <a:r>
              <a:rPr lang="en-US" altLang="zh-CN"/>
              <a:t>password" = "</a:t>
            </a:r>
            <a:r>
              <a:rPr lang="en-US" altLang="zh-CN" smtClean="0"/>
              <a:t>jisuanji2016" ]</a:t>
            </a:r>
            <a:endParaRPr lang="en-US" altLang="zh-CN"/>
          </a:p>
          <a:p>
            <a:pPr lvl="1"/>
            <a:r>
              <a:rPr lang="en-US" altLang="zh-CN" b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then</a:t>
            </a:r>
            <a:r>
              <a:rPr lang="en-US" altLang="zh-CN"/>
              <a:t> </a:t>
            </a:r>
          </a:p>
          <a:p>
            <a:pPr lvl="1"/>
            <a:r>
              <a:rPr lang="en-US" altLang="zh-CN"/>
              <a:t>    	echo "welcome to </a:t>
            </a:r>
            <a:r>
              <a:rPr lang="en-US" altLang="zh-CN" err="1"/>
              <a:t>jisuanji</a:t>
            </a:r>
            <a:r>
              <a:rPr lang="en-US" altLang="zh-CN"/>
              <a:t> 2016"</a:t>
            </a:r>
          </a:p>
          <a:p>
            <a:pPr lvl="1"/>
            <a:r>
              <a:rPr lang="en-US" altLang="zh-CN" b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</a:t>
            </a:r>
            <a:endParaRPr lang="zh-CN" altLang="en-US" b="1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5040824"/>
            <a:ext cx="6480000" cy="18124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线形标注 1 5"/>
          <p:cNvSpPr/>
          <p:nvPr/>
        </p:nvSpPr>
        <p:spPr>
          <a:xfrm>
            <a:off x="4234008" y="990600"/>
            <a:ext cx="4491614" cy="977503"/>
          </a:xfrm>
          <a:prstGeom prst="borderCallout1">
            <a:avLst>
              <a:gd name="adj1" fmla="val 109460"/>
              <a:gd name="adj2" fmla="val 44486"/>
              <a:gd name="adj3" fmla="val 232975"/>
              <a:gd name="adj4" fmla="val 35593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后面、</a:t>
            </a:r>
            <a:r>
              <a:rPr lang="en-US" altLang="zh-CN" sz="28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左右</a:t>
            </a:r>
            <a:r>
              <a:rPr lang="zh-CN" altLang="en-US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两边、</a:t>
            </a:r>
            <a:r>
              <a:rPr lang="en-US" altLang="zh-CN" sz="28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前面</a:t>
            </a:r>
            <a:endParaRPr lang="en-US" altLang="zh-CN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注意要有空格</a:t>
            </a:r>
          </a:p>
        </p:txBody>
      </p:sp>
    </p:spTree>
    <p:extLst>
      <p:ext uri="{BB962C8B-B14F-4D97-AF65-F5344CB8AC3E}">
        <p14:creationId xmlns:p14="http://schemas.microsoft.com/office/powerpoint/2010/main" val="405757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 if else</a:t>
            </a:r>
            <a:r>
              <a:rPr lang="zh-CN" altLang="en-US" smtClean="0"/>
              <a:t>语句</a:t>
            </a:r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828676"/>
            <a:ext cx="8393113" cy="5495924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mtClean="0"/>
              <a:t>if  else 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1"/>
            <a:r>
              <a:rPr lang="en-US" altLang="zh-CN" b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en-US" altLang="zh-CN" smtClean="0"/>
              <a:t> test-command-1</a:t>
            </a:r>
          </a:p>
          <a:p>
            <a:pPr lvl="1"/>
            <a:r>
              <a:rPr lang="en-US" altLang="zh-CN" b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then</a:t>
            </a:r>
            <a:r>
              <a:rPr lang="en-US" altLang="zh-CN" smtClean="0"/>
              <a:t> </a:t>
            </a:r>
          </a:p>
          <a:p>
            <a:pPr lvl="1"/>
            <a:r>
              <a:rPr lang="en-US" altLang="zh-CN"/>
              <a:t> </a:t>
            </a:r>
            <a:r>
              <a:rPr lang="en-US" altLang="zh-CN" smtClean="0"/>
              <a:t>       commands</a:t>
            </a:r>
          </a:p>
          <a:p>
            <a:pPr lvl="1"/>
            <a:r>
              <a:rPr lang="en-US" altLang="zh-CN" b="1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esif</a:t>
            </a:r>
            <a:r>
              <a:rPr lang="en-US" altLang="zh-CN" smtClean="0"/>
              <a:t> test-command-2</a:t>
            </a:r>
          </a:p>
          <a:p>
            <a:pPr lvl="1"/>
            <a:r>
              <a:rPr lang="en-US" altLang="zh-CN" b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then</a:t>
            </a:r>
            <a:r>
              <a:rPr lang="en-US" altLang="zh-CN" smtClean="0"/>
              <a:t> </a:t>
            </a:r>
          </a:p>
          <a:p>
            <a:pPr lvl="1"/>
            <a:r>
              <a:rPr lang="en-US" altLang="zh-CN" smtClean="0"/>
              <a:t>  	commands</a:t>
            </a:r>
          </a:p>
          <a:p>
            <a:pPr lvl="1"/>
            <a:r>
              <a:rPr lang="en-US" altLang="zh-CN" smtClean="0"/>
              <a:t> …....</a:t>
            </a:r>
          </a:p>
          <a:p>
            <a:pPr lvl="1"/>
            <a:r>
              <a:rPr lang="en-US" altLang="zh-CN" b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  <a:r>
              <a:rPr lang="en-US" altLang="zh-CN" smtClean="0"/>
              <a:t> </a:t>
            </a:r>
            <a:endParaRPr lang="en-US" altLang="zh-CN"/>
          </a:p>
          <a:p>
            <a:pPr lvl="1"/>
            <a:r>
              <a:rPr lang="en-US" altLang="zh-CN" smtClean="0"/>
              <a:t>commands</a:t>
            </a:r>
            <a:endParaRPr lang="en-US" altLang="zh-CN"/>
          </a:p>
          <a:p>
            <a:pPr lvl="1"/>
            <a:r>
              <a:rPr lang="en-US" altLang="zh-CN" b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</a:t>
            </a:r>
            <a:endParaRPr lang="en-US" altLang="zh-CN"/>
          </a:p>
          <a:p>
            <a:pPr lvl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2792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 if else</a:t>
            </a:r>
            <a:r>
              <a:rPr lang="zh-CN" altLang="en-US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mtClean="0"/>
              <a:t>例 </a:t>
            </a:r>
            <a:r>
              <a:rPr lang="en-US" altLang="zh-CN" smtClean="0"/>
              <a:t>login2016ban.sh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#! /bin/bash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echo "Enter password:"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read password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>
                <a:ln w="0"/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if</a:t>
            </a:r>
            <a:r>
              <a:rPr lang="en-US" altLang="zh-CN"/>
              <a:t> [ "$password" = "jisuanji161ban" ]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>
                <a:ln w="0"/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then</a:t>
            </a:r>
            <a:r>
              <a:rPr lang="en-US" altLang="zh-CN"/>
              <a:t> </a:t>
            </a:r>
            <a:r>
              <a:rPr lang="en-US" altLang="zh-CN" smtClean="0"/>
              <a:t> echo </a:t>
            </a:r>
            <a:r>
              <a:rPr lang="en-US" altLang="zh-CN"/>
              <a:t>"welcome to </a:t>
            </a:r>
            <a:r>
              <a:rPr lang="en-US" altLang="zh-CN" err="1"/>
              <a:t>jisuanji</a:t>
            </a:r>
            <a:r>
              <a:rPr lang="en-US" altLang="zh-CN"/>
              <a:t> 161 ban"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err="1">
                <a:ln w="0"/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elif</a:t>
            </a:r>
            <a:r>
              <a:rPr lang="en-US" altLang="zh-CN"/>
              <a:t> [ "$password" = "jisuanji162ban" ]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>
                <a:ln w="0"/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then</a:t>
            </a:r>
            <a:r>
              <a:rPr lang="en-US" altLang="zh-CN" smtClean="0"/>
              <a:t> echo </a:t>
            </a:r>
            <a:r>
              <a:rPr lang="en-US" altLang="zh-CN"/>
              <a:t>"welcome to </a:t>
            </a:r>
            <a:r>
              <a:rPr lang="en-US" altLang="zh-CN" err="1"/>
              <a:t>jisuanji</a:t>
            </a:r>
            <a:r>
              <a:rPr lang="en-US" altLang="zh-CN"/>
              <a:t> 162 ban"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err="1">
                <a:ln w="0"/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elif</a:t>
            </a:r>
            <a:r>
              <a:rPr lang="en-US" altLang="zh-CN"/>
              <a:t> [ "$password" = "jisuanji163ban" ]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>
                <a:ln w="0"/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then</a:t>
            </a:r>
            <a:r>
              <a:rPr lang="en-US" altLang="zh-CN" smtClean="0"/>
              <a:t> echo </a:t>
            </a:r>
            <a:r>
              <a:rPr lang="en-US" altLang="zh-CN"/>
              <a:t>"welcome to </a:t>
            </a:r>
            <a:r>
              <a:rPr lang="en-US" altLang="zh-CN" err="1"/>
              <a:t>jisuanji</a:t>
            </a:r>
            <a:r>
              <a:rPr lang="en-US" altLang="zh-CN"/>
              <a:t> 163 ban"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>
                <a:ln w="0"/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else</a:t>
            </a:r>
            <a:r>
              <a:rPr lang="en-US" altLang="zh-CN" smtClean="0"/>
              <a:t> echo </a:t>
            </a:r>
            <a:r>
              <a:rPr lang="en-US" altLang="zh-CN"/>
              <a:t>"Go away"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>
                <a:ln w="0"/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fi</a:t>
            </a:r>
            <a:endParaRPr lang="zh-CN" altLang="en-US" b="1">
              <a:ln w="0"/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348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 if else</a:t>
            </a:r>
            <a:r>
              <a:rPr lang="zh-CN" altLang="en-US"/>
              <a:t>语句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[20040022@oyct code]$ ./login2016ban.sh</a:t>
            </a:r>
          </a:p>
          <a:p>
            <a:pPr lvl="1"/>
            <a:r>
              <a:rPr lang="en-US" altLang="zh-CN"/>
              <a:t>Enter password:</a:t>
            </a:r>
          </a:p>
          <a:p>
            <a:pPr lvl="1"/>
            <a:r>
              <a:rPr lang="en-US" altLang="zh-CN"/>
              <a:t>jisuanji162ban</a:t>
            </a:r>
          </a:p>
          <a:p>
            <a:pPr lvl="1"/>
            <a:r>
              <a:rPr lang="en-US" altLang="zh-CN"/>
              <a:t>welcome to </a:t>
            </a:r>
            <a:r>
              <a:rPr lang="en-US" altLang="zh-CN" err="1"/>
              <a:t>jisuanji</a:t>
            </a:r>
            <a:r>
              <a:rPr lang="en-US" altLang="zh-CN"/>
              <a:t> 162 ban</a:t>
            </a:r>
          </a:p>
          <a:p>
            <a:r>
              <a:rPr lang="en-US" altLang="zh-CN"/>
              <a:t>[20040022@oyct code]$ ./login2016ban.sh</a:t>
            </a:r>
          </a:p>
          <a:p>
            <a:pPr lvl="1"/>
            <a:r>
              <a:rPr lang="en-US" altLang="zh-CN"/>
              <a:t>Enter password:</a:t>
            </a:r>
          </a:p>
          <a:p>
            <a:pPr lvl="1"/>
            <a:r>
              <a:rPr lang="en-US" altLang="zh-CN" err="1"/>
              <a:t>oyct</a:t>
            </a:r>
            <a:endParaRPr lang="en-US" altLang="zh-CN"/>
          </a:p>
          <a:p>
            <a:pPr lvl="1"/>
            <a:r>
              <a:rPr lang="en-US" altLang="zh-CN"/>
              <a:t>Go </a:t>
            </a:r>
            <a:r>
              <a:rPr lang="en-US" altLang="zh-CN" smtClean="0"/>
              <a:t>away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976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 case</a:t>
            </a:r>
            <a:r>
              <a:rPr lang="zh-CN" altLang="en-US" smtClean="0"/>
              <a:t>多分支结构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case</a:t>
            </a:r>
            <a:r>
              <a:rPr lang="zh-CN" altLang="en-US" smtClean="0"/>
              <a:t>基本结构</a:t>
            </a:r>
            <a:endParaRPr lang="en-US" altLang="zh-CN" smtClean="0"/>
          </a:p>
          <a:p>
            <a:pPr lvl="1"/>
            <a:r>
              <a:rPr lang="en-US" altLang="zh-CN"/>
              <a:t>c</a:t>
            </a:r>
            <a:r>
              <a:rPr lang="en-US" altLang="zh-CN" smtClean="0"/>
              <a:t>ase </a:t>
            </a:r>
            <a:r>
              <a:rPr lang="en-US" altLang="zh-CN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word</a:t>
            </a:r>
            <a:r>
              <a:rPr lang="en-US" altLang="zh-CN" smtClean="0"/>
              <a:t> in</a:t>
            </a:r>
          </a:p>
          <a:p>
            <a:pPr lvl="1"/>
            <a:r>
              <a:rPr lang="en-US" altLang="zh-CN" smtClean="0"/>
              <a:t> 	</a:t>
            </a: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pattern-1</a:t>
            </a:r>
            <a:r>
              <a:rPr lang="en-US" altLang="zh-CN" smtClean="0"/>
              <a:t> )</a:t>
            </a:r>
          </a:p>
          <a:p>
            <a:pPr lvl="1"/>
            <a:r>
              <a:rPr lang="en-US" altLang="zh-CN"/>
              <a:t> </a:t>
            </a:r>
            <a:r>
              <a:rPr lang="en-US" altLang="zh-CN" smtClean="0"/>
              <a:t>   commands-1</a:t>
            </a:r>
          </a:p>
          <a:p>
            <a:pPr lvl="1"/>
            <a:r>
              <a:rPr lang="en-US" altLang="zh-CN" smtClean="0"/>
              <a:t>    ;;</a:t>
            </a:r>
          </a:p>
          <a:p>
            <a:pPr lvl="1"/>
            <a:r>
              <a:rPr lang="en-US" altLang="zh-CN" smtClean="0"/>
              <a:t>   </a:t>
            </a: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pattern-2</a:t>
            </a:r>
            <a:r>
              <a:rPr lang="en-US" altLang="zh-CN" smtClean="0"/>
              <a:t>)</a:t>
            </a:r>
            <a:endParaRPr lang="en-US" altLang="zh-CN"/>
          </a:p>
          <a:p>
            <a:pPr lvl="1"/>
            <a:r>
              <a:rPr lang="en-US" altLang="zh-CN"/>
              <a:t>    </a:t>
            </a:r>
            <a:r>
              <a:rPr lang="en-US" altLang="zh-CN" smtClean="0"/>
              <a:t>  commands-1</a:t>
            </a:r>
            <a:endParaRPr lang="en-US" altLang="zh-CN"/>
          </a:p>
          <a:p>
            <a:pPr lvl="1"/>
            <a:r>
              <a:rPr lang="en-US" altLang="zh-CN"/>
              <a:t>   </a:t>
            </a:r>
            <a:r>
              <a:rPr lang="en-US" altLang="zh-CN" smtClean="0"/>
              <a:t>   </a:t>
            </a:r>
            <a:r>
              <a:rPr lang="en-US" altLang="zh-CN"/>
              <a:t>;;</a:t>
            </a:r>
          </a:p>
          <a:p>
            <a:pPr lvl="1"/>
            <a:r>
              <a:rPr lang="en-US" altLang="zh-CN" smtClean="0"/>
              <a:t>    …</a:t>
            </a:r>
          </a:p>
          <a:p>
            <a:pPr lvl="1"/>
            <a:r>
              <a:rPr lang="en-US" altLang="zh-CN" err="1" smtClean="0"/>
              <a:t>esac</a:t>
            </a:r>
            <a:endParaRPr lang="en-US" altLang="zh-CN" smtClean="0"/>
          </a:p>
          <a:p>
            <a:pPr lvl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9" name="线形标注 1 8"/>
          <p:cNvSpPr/>
          <p:nvPr/>
        </p:nvSpPr>
        <p:spPr>
          <a:xfrm>
            <a:off x="4800600" y="3119438"/>
            <a:ext cx="2057400" cy="609600"/>
          </a:xfrm>
          <a:prstGeom prst="borderCallout1">
            <a:avLst>
              <a:gd name="adj1" fmla="val -8722"/>
              <a:gd name="adj2" fmla="val 36915"/>
              <a:gd name="adj3" fmla="val -50496"/>
              <a:gd name="adj4" fmla="val 8802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;;</a:t>
            </a:r>
            <a:r>
              <a:rPr lang="zh-CN" altLang="en-US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不能省略</a:t>
            </a:r>
          </a:p>
        </p:txBody>
      </p:sp>
    </p:spTree>
    <p:extLst>
      <p:ext uri="{BB962C8B-B14F-4D97-AF65-F5344CB8AC3E}">
        <p14:creationId xmlns:p14="http://schemas.microsoft.com/office/powerpoint/2010/main" val="126637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 case</a:t>
            </a:r>
            <a:r>
              <a:rPr lang="zh-CN" altLang="en-US"/>
              <a:t>多分支结构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800" smtClean="0"/>
              <a:t>例 </a:t>
            </a:r>
            <a:r>
              <a:rPr lang="en-US" altLang="zh-CN" sz="2800" smtClean="0"/>
              <a:t>logincase.sh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smtClean="0"/>
              <a:t>#! </a:t>
            </a:r>
            <a:r>
              <a:rPr lang="en-US" altLang="zh-CN" sz="2800"/>
              <a:t>/bin/bash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/>
              <a:t>echo "Enter password:"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/>
              <a:t>read password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/>
              <a:t>case "$password"  in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/>
              <a:t>	</a:t>
            </a:r>
            <a:r>
              <a:rPr lang="en-US" altLang="zh-CN" sz="28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jisuanji161ban</a:t>
            </a:r>
            <a:r>
              <a:rPr lang="en-US" altLang="zh-CN" sz="2800"/>
              <a:t>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/>
              <a:t>	 echo "welcome to </a:t>
            </a:r>
            <a:r>
              <a:rPr lang="en-US" altLang="zh-CN" sz="2800" err="1"/>
              <a:t>jisuanji</a:t>
            </a:r>
            <a:r>
              <a:rPr lang="en-US" altLang="zh-CN" sz="2800"/>
              <a:t> 161 ban";;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/>
              <a:t>	</a:t>
            </a:r>
            <a:r>
              <a:rPr lang="en-US" altLang="zh-CN" sz="28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jisuanji162ban</a:t>
            </a:r>
            <a:r>
              <a:rPr lang="en-US" altLang="zh-CN" sz="2800"/>
              <a:t>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/>
              <a:t>	 echo "welcome to </a:t>
            </a:r>
            <a:r>
              <a:rPr lang="en-US" altLang="zh-CN" sz="2800" err="1"/>
              <a:t>jisuanji</a:t>
            </a:r>
            <a:r>
              <a:rPr lang="en-US" altLang="zh-CN" sz="2800"/>
              <a:t> 162 ban";;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/>
              <a:t>	</a:t>
            </a:r>
            <a:r>
              <a:rPr lang="en-US" altLang="zh-CN" sz="28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jisuanji163ban</a:t>
            </a:r>
            <a:r>
              <a:rPr lang="en-US" altLang="zh-CN" sz="2800"/>
              <a:t>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/>
              <a:t>	 echo "welcome to </a:t>
            </a:r>
            <a:r>
              <a:rPr lang="en-US" altLang="zh-CN" sz="2800" err="1"/>
              <a:t>jisuanji</a:t>
            </a:r>
            <a:r>
              <a:rPr lang="en-US" altLang="zh-CN" sz="2800"/>
              <a:t> 163 ban";;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/>
              <a:t>	</a:t>
            </a:r>
            <a:r>
              <a:rPr lang="en-US" altLang="zh-CN" sz="28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altLang="zh-CN" sz="2800"/>
              <a:t>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/>
              <a:t>	echo "Go away"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err="1"/>
              <a:t>esac</a:t>
            </a:r>
            <a:endParaRPr lang="zh-CN" altLang="en-US" sz="28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840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 </a:t>
            </a:r>
            <a:r>
              <a:rPr lang="zh-CN" altLang="en-US" smtClean="0"/>
              <a:t>条件测试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if </a:t>
            </a:r>
            <a:r>
              <a:rPr lang="zh-CN" altLang="en-US" smtClean="0"/>
              <a:t>的条件测试</a:t>
            </a:r>
            <a:endParaRPr lang="en-US" altLang="zh-CN" smtClean="0"/>
          </a:p>
          <a:p>
            <a:pPr lvl="1"/>
            <a:r>
              <a:rPr lang="zh-CN" altLang="en-US" smtClean="0"/>
              <a:t>和多数其他程序不同的， </a:t>
            </a:r>
            <a:r>
              <a:rPr lang="en-US" altLang="zh-CN" err="1" smtClean="0"/>
              <a:t>linux</a:t>
            </a:r>
            <a:r>
              <a:rPr lang="en-US" altLang="zh-CN" smtClean="0"/>
              <a:t> </a:t>
            </a:r>
            <a:r>
              <a:rPr lang="zh-CN" altLang="en-US" smtClean="0"/>
              <a:t>的条件判断是依据程序的返回值或命令执行的</a:t>
            </a:r>
            <a:r>
              <a:rPr lang="zh-CN" altLang="en-US"/>
              <a:t>返回</a:t>
            </a:r>
            <a:r>
              <a:rPr lang="zh-CN" altLang="en-US" smtClean="0"/>
              <a:t>值来判断是否执行对应的语句块。</a:t>
            </a:r>
            <a:endParaRPr lang="en-US" altLang="zh-CN" smtClean="0"/>
          </a:p>
          <a:p>
            <a:pPr lvl="1"/>
            <a:r>
              <a:rPr lang="zh-CN" altLang="en-US" smtClean="0"/>
              <a:t>若程序或命令的返回值为</a:t>
            </a:r>
            <a:r>
              <a:rPr lang="en-US" altLang="zh-CN" smtClean="0"/>
              <a:t>0</a:t>
            </a:r>
            <a:r>
              <a:rPr lang="zh-CN" altLang="en-US" smtClean="0"/>
              <a:t>，表示成功；非</a:t>
            </a:r>
            <a:r>
              <a:rPr lang="en-US" altLang="zh-CN" smtClean="0"/>
              <a:t>0</a:t>
            </a:r>
            <a:r>
              <a:rPr lang="zh-CN" altLang="en-US" smtClean="0"/>
              <a:t>表示失败，这与多数程序语言不同；</a:t>
            </a:r>
            <a:endParaRPr lang="en-US" altLang="zh-CN" smtClean="0"/>
          </a:p>
          <a:p>
            <a:pPr lvl="1"/>
            <a:r>
              <a:rPr lang="zh-CN" altLang="en-US" smtClean="0"/>
              <a:t>这样设计也合理：程序成功只有一种；失败原因却是很多；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882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江西理工大学计算机教研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C00000"/>
            </a:solidFill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lnDef>
      <a:spPr>
        <a:ln w="19050">
          <a:solidFill>
            <a:srgbClr val="C0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第7-1讲 一维数组" id="{BFC73218-EFAF-4BE6-ABD6-098710524646}" vid="{2F23E583-9D58-4F04-B9FC-A5D9A17E828C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第7-1讲 一维数组</Template>
  <TotalTime>11087</TotalTime>
  <Words>494</Words>
  <Application>Microsoft Office PowerPoint</Application>
  <PresentationFormat>全屏显示(4:3)</PresentationFormat>
  <Paragraphs>137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华文新魏</vt:lpstr>
      <vt:lpstr>华文中宋</vt:lpstr>
      <vt:lpstr>宋体</vt:lpstr>
      <vt:lpstr>微软雅黑</vt:lpstr>
      <vt:lpstr>Arial</vt:lpstr>
      <vt:lpstr>Calibri</vt:lpstr>
      <vt:lpstr>Times New Roman</vt:lpstr>
      <vt:lpstr>Wide Latin</vt:lpstr>
      <vt:lpstr>Wingdings</vt:lpstr>
      <vt:lpstr>1_江西理工大学计算机教研室</vt:lpstr>
      <vt:lpstr>第04章 编程的基本元素</vt:lpstr>
      <vt:lpstr>1 if else语句</vt:lpstr>
      <vt:lpstr>1 if else语句</vt:lpstr>
      <vt:lpstr>1 if else语句</vt:lpstr>
      <vt:lpstr>1 if else语句</vt:lpstr>
      <vt:lpstr>1 if else语句</vt:lpstr>
      <vt:lpstr>2 case多分支结构</vt:lpstr>
      <vt:lpstr>2 case多分支结构</vt:lpstr>
      <vt:lpstr>3 条件测试</vt:lpstr>
      <vt:lpstr>3 条件测试</vt:lpstr>
      <vt:lpstr>PowerPoint 演示文稿</vt:lpstr>
      <vt:lpstr>作业</vt:lpstr>
    </vt:vector>
  </TitlesOfParts>
  <Company>AUT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Linux</dc:title>
  <dc:creator>Bahador</dc:creator>
  <cp:lastModifiedBy>欧阳城添</cp:lastModifiedBy>
  <cp:revision>667</cp:revision>
  <dcterms:created xsi:type="dcterms:W3CDTF">2008-10-02T10:07:13Z</dcterms:created>
  <dcterms:modified xsi:type="dcterms:W3CDTF">2018-03-26T15:37:10Z</dcterms:modified>
</cp:coreProperties>
</file>