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34"/>
  </p:notesMasterIdLst>
  <p:handoutMasterIdLst>
    <p:handoutMasterId r:id="rId35"/>
  </p:handoutMasterIdLst>
  <p:sldIdLst>
    <p:sldId id="256" r:id="rId2"/>
    <p:sldId id="280" r:id="rId3"/>
    <p:sldId id="281" r:id="rId4"/>
    <p:sldId id="286" r:id="rId5"/>
    <p:sldId id="282" r:id="rId6"/>
    <p:sldId id="283" r:id="rId7"/>
    <p:sldId id="284" r:id="rId8"/>
    <p:sldId id="287" r:id="rId9"/>
    <p:sldId id="288" r:id="rId10"/>
    <p:sldId id="289" r:id="rId11"/>
    <p:sldId id="290" r:id="rId12"/>
    <p:sldId id="291" r:id="rId13"/>
    <p:sldId id="292" r:id="rId14"/>
    <p:sldId id="294" r:id="rId15"/>
    <p:sldId id="295" r:id="rId16"/>
    <p:sldId id="296" r:id="rId17"/>
    <p:sldId id="297" r:id="rId18"/>
    <p:sldId id="298" r:id="rId19"/>
    <p:sldId id="299" r:id="rId20"/>
    <p:sldId id="301" r:id="rId21"/>
    <p:sldId id="302" r:id="rId22"/>
    <p:sldId id="303" r:id="rId23"/>
    <p:sldId id="305" r:id="rId24"/>
    <p:sldId id="306" r:id="rId25"/>
    <p:sldId id="307" r:id="rId26"/>
    <p:sldId id="308" r:id="rId27"/>
    <p:sldId id="310" r:id="rId28"/>
    <p:sldId id="311" r:id="rId29"/>
    <p:sldId id="312" r:id="rId30"/>
    <p:sldId id="313" r:id="rId31"/>
    <p:sldId id="314" r:id="rId32"/>
    <p:sldId id="316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3300"/>
    <a:srgbClr val="000066"/>
    <a:srgbClr val="008000"/>
    <a:srgbClr val="800000"/>
    <a:srgbClr val="969696"/>
    <a:srgbClr val="FFFFFF"/>
    <a:srgbClr val="FFFFE5"/>
    <a:srgbClr val="C0C0C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566" autoAdjust="0"/>
  </p:normalViewPr>
  <p:slideViewPr>
    <p:cSldViewPr>
      <p:cViewPr varScale="1">
        <p:scale>
          <a:sx n="69" d="100"/>
          <a:sy n="69" d="100"/>
        </p:scale>
        <p:origin x="135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284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59C29FC-568E-48BA-953F-6EE0855BC09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11D50BC-EF1C-40DA-9507-627C12CEFA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FE1EDD8-E9D3-44B5-84D2-B19420FB1A5D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1383" y="2367839"/>
            <a:ext cx="6021867" cy="824423"/>
          </a:xfrm>
        </p:spPr>
        <p:txBody>
          <a:bodyPr anchor="b"/>
          <a:lstStyle>
            <a:lvl1pPr>
              <a:defRPr sz="3600" b="1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14164" y="3376311"/>
            <a:ext cx="4782035" cy="662289"/>
          </a:xfrm>
        </p:spPr>
        <p:txBody>
          <a:bodyPr/>
          <a:lstStyle>
            <a:lvl1pPr marL="0" indent="0" algn="just">
              <a:buNone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C0504D"/>
              </a:buClr>
              <a:defRPr/>
            </a:pPr>
            <a:fld id="{FB0B212E-6121-4F76-8E57-EE33588D9BA4}" type="slidenum">
              <a:rPr lang="en-US" altLang="zh-CN" smtClean="0">
                <a:solidFill>
                  <a:prstClr val="black"/>
                </a:solidFill>
              </a:rPr>
              <a:pPr>
                <a:buClr>
                  <a:srgbClr val="C0504D"/>
                </a:buCl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90508" y="4506007"/>
            <a:ext cx="4700774" cy="48474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700" b="1" smtClean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Linux</a:t>
            </a:r>
            <a:r>
              <a:rPr lang="en-US" altLang="zh-CN" sz="2700" b="1" baseline="0" smtClean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System</a:t>
            </a:r>
            <a:r>
              <a:rPr lang="en-US" altLang="zh-CN" sz="2700" b="1" smtClean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&amp; Programming</a:t>
            </a:r>
            <a:endParaRPr lang="en-US" altLang="zh-CN" sz="2700" b="1">
              <a:ln w="0"/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Subtitle 4"/>
          <p:cNvSpPr txBox="1">
            <a:spLocks/>
          </p:cNvSpPr>
          <p:nvPr/>
        </p:nvSpPr>
        <p:spPr bwMode="auto">
          <a:xfrm>
            <a:off x="3181471" y="4961861"/>
            <a:ext cx="4091779" cy="105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0" indent="0" algn="just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1pPr>
            <a:lvl2pPr marL="45720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Times New Roman" panose="02020603050405020304" pitchFamily="18" charset="0"/>
              <a:buNone/>
              <a:defRPr sz="34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2pPr>
            <a:lvl3pPr marL="91440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3pPr>
            <a:lvl4pPr marL="1371600" indent="0" algn="ctr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070C0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4pPr>
            <a:lvl5pPr marL="1828800" indent="0" algn="ctr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070C0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35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C</a:t>
            </a:r>
            <a:r>
              <a:rPr lang="en-US" altLang="zh-CN" sz="15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h</a:t>
            </a:r>
            <a:r>
              <a:rPr lang="en-US" altLang="zh-CN" sz="18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e</a:t>
            </a:r>
            <a:r>
              <a:rPr lang="en-US" altLang="zh-CN" sz="21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en-US" altLang="zh-CN" sz="24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g</a:t>
            </a:r>
            <a:r>
              <a:rPr lang="en-US" altLang="zh-CN" sz="27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t</a:t>
            </a:r>
            <a:r>
              <a:rPr lang="en-US" altLang="zh-CN" sz="30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i</a:t>
            </a:r>
            <a:r>
              <a:rPr lang="en-US" altLang="zh-CN" sz="36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a</a:t>
            </a:r>
            <a:r>
              <a:rPr lang="en-US" altLang="zh-CN" sz="54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en-US" altLang="zh-CN" sz="495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Ou</a:t>
            </a:r>
            <a:r>
              <a:rPr lang="en-US" altLang="zh-CN" sz="36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y</a:t>
            </a:r>
            <a:r>
              <a:rPr lang="en-US" altLang="zh-CN" sz="30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a</a:t>
            </a:r>
            <a:r>
              <a:rPr lang="en-US" altLang="zh-CN" sz="21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en-US" altLang="zh-CN" sz="18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g</a:t>
            </a:r>
            <a:endParaRPr lang="zh-CN" altLang="en-US" sz="1350">
              <a:ln w="0"/>
              <a:solidFill>
                <a:srgbClr val="0066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05600" y="1290637"/>
            <a:ext cx="2266950" cy="19907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74096" y="3540797"/>
            <a:ext cx="2133600" cy="211455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5458" y="379475"/>
            <a:ext cx="1781606" cy="2008133"/>
          </a:xfrm>
          <a:prstGeom prst="rect">
            <a:avLst/>
          </a:prstGeom>
        </p:spPr>
      </p:pic>
      <p:sp>
        <p:nvSpPr>
          <p:cNvPr id="20" name="文本框 19"/>
          <p:cNvSpPr txBox="1"/>
          <p:nvPr userDrawn="1"/>
        </p:nvSpPr>
        <p:spPr>
          <a:xfrm>
            <a:off x="2017064" y="228600"/>
            <a:ext cx="4383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cap="none" spc="0" smtClean="0">
                <a:ln w="0"/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Wide Latin" panose="020A0A07050505020404" pitchFamily="18" charset="0"/>
                <a:ea typeface="华文中宋" panose="02010600040101010101" pitchFamily="2" charset="-122"/>
              </a:rPr>
              <a:t>Linux</a:t>
            </a:r>
            <a:r>
              <a:rPr lang="en-US" altLang="zh-CN" sz="2800" b="1" cap="none" spc="0" baseline="0" smtClean="0">
                <a:ln w="0"/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Wide Latin" panose="020A0A07050505020404" pitchFamily="18" charset="0"/>
                <a:ea typeface="华文中宋" panose="02010600040101010101" pitchFamily="2" charset="-122"/>
              </a:rPr>
              <a:t> </a:t>
            </a:r>
            <a:r>
              <a:rPr lang="zh-CN" altLang="en-US" sz="2800" b="1" cap="none" spc="0" baseline="0" smtClean="0">
                <a:ln w="0"/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Wide Latin" panose="020A0A07050505020404" pitchFamily="18" charset="0"/>
                <a:ea typeface="华文中宋" panose="02010600040101010101" pitchFamily="2" charset="-122"/>
              </a:rPr>
              <a:t>系统与编程</a:t>
            </a:r>
            <a:endParaRPr lang="zh-CN" altLang="en-US" sz="2800" b="1" cap="none" spc="0">
              <a:ln w="0"/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Wide Latin" panose="020A0A07050505020404" pitchFamily="18" charset="0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231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2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828676"/>
            <a:ext cx="8393113" cy="5800724"/>
          </a:xfrm>
        </p:spPr>
        <p:txBody>
          <a:bodyPr/>
          <a:lstStyle>
            <a:lvl1pPr marL="272654" indent="-272654">
              <a:buFontTx/>
              <a:buBlip>
                <a:blip r:embed="rId2"/>
              </a:buBlip>
              <a:defRPr sz="3200">
                <a:latin typeface="Times New Roman" pitchFamily="18" charset="0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 sz="3000">
                <a:latin typeface="Times New Roman" pitchFamily="18" charset="0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 sz="2800"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965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终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630" y="762000"/>
            <a:ext cx="8640000" cy="5689756"/>
          </a:xfrm>
          <a:prstGeom prst="rect">
            <a:avLst/>
          </a:prstGeom>
          <a:ln w="22225"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7412" y="1524000"/>
            <a:ext cx="8393113" cy="4927756"/>
          </a:xfrm>
        </p:spPr>
        <p:txBody>
          <a:bodyPr/>
          <a:lstStyle>
            <a:lvl1pPr marL="272654" indent="-272654">
              <a:buFontTx/>
              <a:buBlip>
                <a:blip r:embed="rId3"/>
              </a:buBlip>
              <a:defRPr sz="2800" b="1" cap="none" spc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 sz="2800" b="0" cap="none" spc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 sz="2800"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863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3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828676"/>
            <a:ext cx="8393113" cy="5800724"/>
          </a:xfrm>
        </p:spPr>
        <p:txBody>
          <a:bodyPr/>
          <a:lstStyle>
            <a:lvl1pPr marL="272654" indent="-272654">
              <a:buFontTx/>
              <a:buBlip>
                <a:blip r:embed="rId2"/>
              </a:buBlip>
              <a:defRPr sz="3200">
                <a:latin typeface="Times New Roman" pitchFamily="18" charset="0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 sz="3000">
                <a:latin typeface="Times New Roman" pitchFamily="18" charset="0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 sz="2800"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429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DC4A22-6975-4695-9E90-A879D51C34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0912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-27384"/>
            <a:ext cx="8229600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614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68313" y="828676"/>
            <a:ext cx="8229600" cy="5912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157666" y="6548288"/>
            <a:ext cx="971550" cy="332656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350" b="1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B0985ADC-2F1A-4F16-99F7-4A126B5C17C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8" name="直接连接符 8"/>
          <p:cNvCxnSpPr/>
          <p:nvPr/>
        </p:nvCxnSpPr>
        <p:spPr>
          <a:xfrm>
            <a:off x="285752" y="764708"/>
            <a:ext cx="842962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15"/>
          <p:cNvSpPr/>
          <p:nvPr/>
        </p:nvSpPr>
        <p:spPr>
          <a:xfrm>
            <a:off x="285752" y="44628"/>
            <a:ext cx="142875" cy="642937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0504D"/>
              </a:buClr>
              <a:buFont typeface="Wingdings" panose="05000000000000000000" pitchFamily="2" charset="2"/>
              <a:buNone/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pic>
        <p:nvPicPr>
          <p:cNvPr id="1034" name="图片 17" descr="20101016174155631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-968"/>
            <a:ext cx="765672" cy="765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1913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91" r:id="rId3"/>
    <p:sldLayoutId id="2147483688" r:id="rId4"/>
    <p:sldLayoutId id="2147483692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9pPr>
    </p:titleStyle>
    <p:bodyStyle>
      <a:lvl1pPr marL="201216" indent="-201216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C00000"/>
        </a:buClr>
        <a:buFont typeface="Wingdings" panose="05000000000000000000" pitchFamily="2" charset="2"/>
        <a:buChar char="Ø"/>
        <a:defRPr sz="270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1pPr>
      <a:lvl2pPr marL="473869" indent="-130969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339933"/>
        </a:buClr>
        <a:buFont typeface="Times New Roman" panose="02020603050405020304" pitchFamily="18" charset="0"/>
        <a:buChar char="─"/>
        <a:defRPr sz="25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2pPr>
      <a:lvl3pPr marL="807244" indent="-121444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0000CC"/>
        </a:buClr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3pPr>
      <a:lvl4pPr marL="1243013" indent="-214313" algn="just" rtl="0" eaLnBrk="1" fontAlgn="base" hangingPunct="1">
        <a:lnSpc>
          <a:spcPct val="100000"/>
        </a:lnSpc>
        <a:spcBef>
          <a:spcPts val="150"/>
        </a:spcBef>
        <a:spcAft>
          <a:spcPts val="150"/>
        </a:spcAft>
        <a:buClr>
          <a:srgbClr val="0070C0"/>
        </a:buClr>
        <a:buFont typeface="Wingdings" panose="05000000000000000000" pitchFamily="2" charset="2"/>
        <a:buChar char="Ø"/>
        <a:defRPr sz="13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4pPr>
      <a:lvl5pPr marL="1585913" indent="-214313" algn="just" rtl="0" eaLnBrk="1" fontAlgn="base" hangingPunct="1">
        <a:lnSpc>
          <a:spcPct val="100000"/>
        </a:lnSpc>
        <a:spcBef>
          <a:spcPts val="150"/>
        </a:spcBef>
        <a:spcAft>
          <a:spcPts val="150"/>
        </a:spcAft>
        <a:buClr>
          <a:srgbClr val="0070C0"/>
        </a:buClr>
        <a:buFont typeface="Wingdings" panose="05000000000000000000" pitchFamily="2" charset="2"/>
        <a:buChar char="Ø"/>
        <a:defRPr sz="13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000"/>
              <a:t>第</a:t>
            </a:r>
            <a:r>
              <a:rPr lang="en-US" altLang="zh-CN" sz="4000" smtClean="0"/>
              <a:t>04</a:t>
            </a:r>
            <a:r>
              <a:rPr lang="zh-CN" altLang="en-US" sz="4000" smtClean="0"/>
              <a:t>章 编程的基本元素</a:t>
            </a:r>
            <a:endParaRPr lang="zh-CN" altLang="en-US" sz="400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14164" y="3376311"/>
            <a:ext cx="5086836" cy="662289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405 </a:t>
            </a:r>
            <a:r>
              <a:rPr lang="zh-CN" altLang="en-US" dirty="0"/>
              <a:t>循环控制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 while/</a:t>
            </a:r>
            <a:r>
              <a:rPr lang="en-US" altLang="zh-CN" dirty="0" err="1" smtClean="0"/>
              <a:t>untill</a:t>
            </a:r>
            <a:r>
              <a:rPr lang="en-US" altLang="zh-CN" dirty="0" smtClean="0"/>
              <a:t> 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while 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1"/>
            <a:r>
              <a:rPr lang="en-US" altLang="zh-CN" dirty="0"/>
              <a:t>while </a:t>
            </a:r>
            <a:r>
              <a:rPr lang="en-US" altLang="zh-CN" dirty="0" smtClean="0"/>
              <a:t>test-command</a:t>
            </a:r>
            <a:endParaRPr lang="en-US" altLang="zh-CN" dirty="0"/>
          </a:p>
          <a:p>
            <a:pPr lvl="1"/>
            <a:r>
              <a:rPr lang="en-US" altLang="zh-CN" dirty="0"/>
              <a:t>do</a:t>
            </a:r>
          </a:p>
          <a:p>
            <a:pPr lvl="1"/>
            <a:r>
              <a:rPr lang="en-US" altLang="zh-CN" dirty="0"/>
              <a:t>   </a:t>
            </a:r>
            <a:r>
              <a:rPr lang="en-US" altLang="zh-CN" dirty="0" smtClean="0"/>
              <a:t> Statement(s</a:t>
            </a:r>
            <a:r>
              <a:rPr lang="en-US" altLang="zh-CN" dirty="0"/>
              <a:t>) to be executed </a:t>
            </a:r>
            <a:endParaRPr lang="en-US" altLang="zh-CN" dirty="0" smtClean="0"/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    if test-command </a:t>
            </a:r>
            <a:r>
              <a:rPr lang="en-US" altLang="zh-CN" dirty="0"/>
              <a:t>is true</a:t>
            </a:r>
          </a:p>
          <a:p>
            <a:pPr lvl="1"/>
            <a:r>
              <a:rPr lang="en-US" altLang="zh-CN" dirty="0" smtClean="0"/>
              <a:t>done</a:t>
            </a:r>
          </a:p>
          <a:p>
            <a:r>
              <a:rPr lang="en-US" altLang="zh-CN" dirty="0"/>
              <a:t>test-command</a:t>
            </a:r>
          </a:p>
          <a:p>
            <a:pPr lvl="1"/>
            <a:r>
              <a:rPr lang="en-US" altLang="zh-CN" dirty="0" smtClean="0"/>
              <a:t> </a:t>
            </a:r>
            <a:r>
              <a:rPr lang="zh-CN" altLang="en-US" dirty="0" smtClean="0"/>
              <a:t>条件测试</a:t>
            </a:r>
            <a:r>
              <a:rPr lang="en-US" altLang="zh-CN" dirty="0" smtClean="0"/>
              <a:t>, </a:t>
            </a:r>
            <a:r>
              <a:rPr lang="zh-CN" altLang="en-US" dirty="0" smtClean="0"/>
              <a:t>当条件</a:t>
            </a:r>
            <a:r>
              <a:rPr lang="zh-CN" altLang="en-US" dirty="0"/>
              <a:t>测试为</a:t>
            </a:r>
            <a:r>
              <a:rPr lang="zh-CN" altLang="en-US" dirty="0" smtClean="0"/>
              <a:t>真</a:t>
            </a:r>
            <a:r>
              <a:rPr lang="en-US" altLang="zh-CN" dirty="0" smtClean="0"/>
              <a:t>(</a:t>
            </a:r>
            <a:r>
              <a:rPr lang="zh-CN" altLang="en-US" dirty="0" smtClean="0"/>
              <a:t>传回</a:t>
            </a:r>
            <a:r>
              <a:rPr lang="zh-CN" altLang="en-US" dirty="0"/>
              <a:t>值为</a:t>
            </a:r>
            <a:r>
              <a:rPr lang="en-US" altLang="zh-CN" dirty="0" smtClean="0"/>
              <a:t>0)</a:t>
            </a:r>
            <a:r>
              <a:rPr lang="zh-CN" altLang="en-US" dirty="0" smtClean="0"/>
              <a:t>，则执行循环体，直到条为假退出循环。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014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 while/</a:t>
            </a:r>
            <a:r>
              <a:rPr lang="en-US" altLang="zh-CN" dirty="0" err="1" smtClean="0"/>
              <a:t>untill</a:t>
            </a:r>
            <a:r>
              <a:rPr lang="en-US" altLang="zh-CN" dirty="0" smtClean="0"/>
              <a:t> 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until 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until test-command</a:t>
            </a:r>
            <a:endParaRPr lang="en-US" altLang="zh-CN" dirty="0"/>
          </a:p>
          <a:p>
            <a:pPr lvl="1"/>
            <a:r>
              <a:rPr lang="en-US" altLang="zh-CN" dirty="0"/>
              <a:t>do</a:t>
            </a:r>
          </a:p>
          <a:p>
            <a:pPr lvl="1"/>
            <a:r>
              <a:rPr lang="en-US" altLang="zh-CN" dirty="0"/>
              <a:t>   </a:t>
            </a:r>
            <a:r>
              <a:rPr lang="en-US" altLang="zh-CN" dirty="0" smtClean="0"/>
              <a:t> Statement(s</a:t>
            </a:r>
            <a:r>
              <a:rPr lang="en-US" altLang="zh-CN" dirty="0"/>
              <a:t>) to be executed </a:t>
            </a:r>
            <a:endParaRPr lang="en-US" altLang="zh-CN" dirty="0" smtClean="0"/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    if test-command </a:t>
            </a:r>
            <a:r>
              <a:rPr lang="en-US" altLang="zh-CN" dirty="0"/>
              <a:t>is </a:t>
            </a:r>
            <a:r>
              <a:rPr lang="en-US" altLang="zh-CN" dirty="0" smtClean="0"/>
              <a:t>false</a:t>
            </a:r>
            <a:endParaRPr lang="en-US" altLang="zh-CN" dirty="0"/>
          </a:p>
          <a:p>
            <a:pPr lvl="1"/>
            <a:r>
              <a:rPr lang="en-US" altLang="zh-CN" dirty="0" smtClean="0"/>
              <a:t>done</a:t>
            </a:r>
          </a:p>
          <a:p>
            <a:r>
              <a:rPr lang="en-US" altLang="zh-CN" dirty="0"/>
              <a:t>test-command</a:t>
            </a:r>
          </a:p>
          <a:p>
            <a:pPr lvl="1"/>
            <a:r>
              <a:rPr lang="en-US" altLang="zh-CN" dirty="0" smtClean="0"/>
              <a:t> </a:t>
            </a:r>
            <a:r>
              <a:rPr lang="zh-CN" altLang="en-US" dirty="0" smtClean="0"/>
              <a:t>条件测试</a:t>
            </a:r>
            <a:r>
              <a:rPr lang="en-US" altLang="zh-CN" dirty="0" smtClean="0"/>
              <a:t>, </a:t>
            </a:r>
            <a:r>
              <a:rPr lang="zh-CN" altLang="en-US" dirty="0" smtClean="0"/>
              <a:t>当条件</a:t>
            </a:r>
            <a:r>
              <a:rPr lang="zh-CN" altLang="en-US" dirty="0"/>
              <a:t>测试</a:t>
            </a:r>
            <a:r>
              <a:rPr lang="zh-CN" altLang="en-US" dirty="0" smtClean="0"/>
              <a:t>为假，则执行循环体，直到</a:t>
            </a:r>
            <a:r>
              <a:rPr lang="zh-CN" altLang="en-US" dirty="0"/>
              <a:t>条件</a:t>
            </a:r>
            <a:r>
              <a:rPr lang="zh-CN" altLang="en-US" dirty="0" smtClean="0"/>
              <a:t>为真</a:t>
            </a:r>
            <a:r>
              <a:rPr lang="en-US" altLang="zh-CN" dirty="0" smtClean="0"/>
              <a:t>(</a:t>
            </a:r>
            <a:r>
              <a:rPr lang="zh-CN" altLang="en-US" dirty="0"/>
              <a:t>传回值为</a:t>
            </a:r>
            <a:r>
              <a:rPr lang="en-US" altLang="zh-CN" dirty="0"/>
              <a:t>0)</a:t>
            </a:r>
            <a:r>
              <a:rPr lang="zh-CN" altLang="en-US" dirty="0" smtClean="0"/>
              <a:t>退出循环。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159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while/</a:t>
            </a:r>
            <a:r>
              <a:rPr lang="en-US" altLang="zh-CN" dirty="0" err="1"/>
              <a:t>untill</a:t>
            </a:r>
            <a:r>
              <a:rPr lang="en-US" altLang="zh-CN" dirty="0"/>
              <a:t> </a:t>
            </a:r>
            <a:r>
              <a:rPr lang="zh-CN" altLang="en-US" dirty="0"/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/>
              <a:t>例 </a:t>
            </a:r>
            <a:r>
              <a:rPr lang="en-US" altLang="zh-CN" dirty="0" smtClean="0"/>
              <a:t>counter.sh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/>
              <a:t>#!/</a:t>
            </a:r>
            <a:r>
              <a:rPr lang="en-US" altLang="zh-CN" dirty="0"/>
              <a:t>bin/bash 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counter=0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while [ $counter -</a:t>
            </a:r>
            <a:r>
              <a:rPr lang="en-US" altLang="zh-CN" dirty="0" err="1"/>
              <a:t>lt</a:t>
            </a:r>
            <a:r>
              <a:rPr lang="en-US" altLang="zh-CN" dirty="0"/>
              <a:t> </a:t>
            </a:r>
            <a:r>
              <a:rPr lang="en-US" altLang="zh-CN" dirty="0" smtClean="0"/>
              <a:t>5 </a:t>
            </a:r>
            <a:r>
              <a:rPr lang="en-US" altLang="zh-CN" dirty="0"/>
              <a:t>]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do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    counter=$(($counter+1))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    echo $counter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done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4038600"/>
            <a:ext cx="6480000" cy="25763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330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while/</a:t>
            </a:r>
            <a:r>
              <a:rPr lang="en-US" altLang="zh-CN" dirty="0" err="1"/>
              <a:t>untill</a:t>
            </a:r>
            <a:r>
              <a:rPr lang="en-US" altLang="zh-CN" dirty="0"/>
              <a:t> </a:t>
            </a:r>
            <a:r>
              <a:rPr lang="zh-CN" altLang="en-US" dirty="0"/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 smtClean="0"/>
              <a:t>例 </a:t>
            </a:r>
            <a:r>
              <a:rPr lang="en-US" altLang="zh-CN" sz="2800" dirty="0" smtClean="0"/>
              <a:t>utlsum100.sh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 smtClean="0"/>
              <a:t>#! </a:t>
            </a:r>
            <a:r>
              <a:rPr lang="en-US" altLang="zh-CN" sz="2800" dirty="0"/>
              <a:t>/bin/bash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sum=0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 err="1"/>
              <a:t>i</a:t>
            </a:r>
            <a:r>
              <a:rPr lang="en-US" altLang="zh-CN" sz="2800" dirty="0"/>
              <a:t>=1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until test $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-</a:t>
            </a:r>
            <a:r>
              <a:rPr lang="en-US" altLang="zh-CN" sz="2800" dirty="0" err="1"/>
              <a:t>gt</a:t>
            </a:r>
            <a:r>
              <a:rPr lang="en-US" altLang="zh-CN" sz="2800" dirty="0"/>
              <a:t> 100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do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	sum=$[ $sum + $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]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	let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=i+1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done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echo "1+2+3+...+100=$sum" 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5181600"/>
            <a:ext cx="7920000" cy="13403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944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 </a:t>
            </a:r>
            <a:r>
              <a:rPr lang="zh-CN" altLang="en-US" dirty="0" smtClean="0"/>
              <a:t>跳出循环</a:t>
            </a:r>
            <a:endParaRPr lang="en-US" altLang="zh-CN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break</a:t>
            </a:r>
            <a:r>
              <a:rPr lang="zh-CN" altLang="en-US" smtClean="0"/>
              <a:t>命令</a:t>
            </a:r>
            <a:endParaRPr lang="en-US" altLang="zh-CN" smtClean="0"/>
          </a:p>
          <a:p>
            <a:pPr lvl="1"/>
            <a:r>
              <a:rPr lang="zh-CN" altLang="en-US" smtClean="0"/>
              <a:t>使用</a:t>
            </a:r>
            <a:r>
              <a:rPr lang="en-US" altLang="zh-CN" smtClean="0"/>
              <a:t>break</a:t>
            </a:r>
            <a:r>
              <a:rPr lang="zh-CN" altLang="en-US" smtClean="0"/>
              <a:t>命令跳出该命令所在的那个循环</a:t>
            </a:r>
            <a:endParaRPr lang="en-US" altLang="zh-CN" smtClean="0"/>
          </a:p>
          <a:p>
            <a:pPr lvl="1"/>
            <a:r>
              <a:rPr lang="zh-CN" altLang="en-US" smtClean="0"/>
              <a:t>使用</a:t>
            </a:r>
            <a:r>
              <a:rPr lang="en-US" altLang="zh-CN" smtClean="0"/>
              <a:t>break n</a:t>
            </a:r>
            <a:r>
              <a:rPr lang="zh-CN" altLang="en-US" smtClean="0"/>
              <a:t>命令指明跳出第</a:t>
            </a:r>
            <a:r>
              <a:rPr lang="en-US" altLang="zh-CN" smtClean="0"/>
              <a:t>n</a:t>
            </a:r>
            <a:r>
              <a:rPr lang="zh-CN" altLang="en-US" smtClean="0"/>
              <a:t>层循环。</a:t>
            </a:r>
            <a:r>
              <a:rPr lang="en-US" altLang="zh-CN" smtClean="0"/>
              <a:t>break</a:t>
            </a:r>
            <a:r>
              <a:rPr lang="zh-CN" altLang="en-US" smtClean="0"/>
              <a:t>指令所在的循环层级</a:t>
            </a:r>
            <a:r>
              <a:rPr lang="en-US" altLang="zh-CN" smtClean="0"/>
              <a:t>n</a:t>
            </a:r>
            <a:r>
              <a:rPr lang="zh-CN" altLang="en-US" smtClean="0"/>
              <a:t>为</a:t>
            </a:r>
            <a:r>
              <a:rPr lang="en-US" altLang="zh-CN" smtClean="0"/>
              <a:t>1</a:t>
            </a:r>
          </a:p>
          <a:p>
            <a:r>
              <a:rPr lang="en-US" altLang="zh-CN" smtClean="0"/>
              <a:t>continue</a:t>
            </a:r>
            <a:r>
              <a:rPr lang="zh-CN" altLang="en-US" smtClean="0"/>
              <a:t>命令</a:t>
            </a:r>
            <a:endParaRPr lang="en-US" altLang="zh-CN" smtClean="0"/>
          </a:p>
          <a:p>
            <a:pPr lvl="1"/>
            <a:r>
              <a:rPr lang="zh-CN" altLang="en-US" smtClean="0"/>
              <a:t>使用</a:t>
            </a:r>
            <a:r>
              <a:rPr lang="en-US" altLang="zh-CN" smtClean="0"/>
              <a:t>continue</a:t>
            </a:r>
            <a:r>
              <a:rPr lang="zh-CN" altLang="en-US" smtClean="0"/>
              <a:t>命令提早结束循环</a:t>
            </a:r>
            <a:endParaRPr lang="en-US" altLang="zh-CN" smtClean="0"/>
          </a:p>
          <a:p>
            <a:pPr lvl="1"/>
            <a:r>
              <a:rPr lang="zh-CN" altLang="en-US" smtClean="0"/>
              <a:t>使用</a:t>
            </a:r>
            <a:r>
              <a:rPr lang="en-US" altLang="zh-CN" smtClean="0"/>
              <a:t>continue n</a:t>
            </a:r>
            <a:r>
              <a:rPr lang="zh-CN" altLang="en-US" smtClean="0"/>
              <a:t>命令指明继续哪级循环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418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</a:t>
            </a:r>
            <a:r>
              <a:rPr lang="zh-CN" altLang="en-US" dirty="0"/>
              <a:t>跳出循环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 smtClean="0"/>
              <a:t>例 </a:t>
            </a:r>
            <a:r>
              <a:rPr lang="en-US" altLang="zh-CN" sz="2800" dirty="0" smtClean="0"/>
              <a:t>Multiplication.sh</a:t>
            </a:r>
          </a:p>
          <a:p>
            <a: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 smtClean="0"/>
              <a:t>#!/</a:t>
            </a:r>
            <a:r>
              <a:rPr lang="en-US" altLang="zh-CN" sz="2800" dirty="0"/>
              <a:t>bin/bash</a:t>
            </a:r>
          </a:p>
          <a:p>
            <a: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# continuing an outer loop</a:t>
            </a:r>
          </a:p>
          <a:p>
            <a: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 smtClean="0"/>
              <a:t>for </a:t>
            </a:r>
            <a:r>
              <a:rPr lang="en-US" altLang="zh-CN" sz="2800" dirty="0"/>
              <a:t>a in $(</a:t>
            </a:r>
            <a:r>
              <a:rPr lang="en-US" altLang="zh-CN" sz="2800" dirty="0" err="1"/>
              <a:t>seq</a:t>
            </a:r>
            <a:r>
              <a:rPr lang="en-US" altLang="zh-CN" sz="2800" dirty="0"/>
              <a:t> 9); do</a:t>
            </a:r>
          </a:p>
          <a:p>
            <a: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  echo </a:t>
            </a:r>
          </a:p>
          <a:p>
            <a: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  for b in $(</a:t>
            </a:r>
            <a:r>
              <a:rPr lang="en-US" altLang="zh-CN" sz="2800" dirty="0" err="1"/>
              <a:t>seq</a:t>
            </a:r>
            <a:r>
              <a:rPr lang="en-US" altLang="zh-CN" sz="2800" dirty="0"/>
              <a:t> 9); do</a:t>
            </a:r>
          </a:p>
          <a:p>
            <a: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   	if [ $b -</a:t>
            </a:r>
            <a:r>
              <a:rPr lang="en-US" altLang="zh-CN" sz="2800" dirty="0" err="1"/>
              <a:t>gt</a:t>
            </a:r>
            <a:r>
              <a:rPr lang="en-US" altLang="zh-CN" sz="2800" dirty="0"/>
              <a:t> $a ]; then</a:t>
            </a:r>
          </a:p>
          <a:p>
            <a: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		continue 2</a:t>
            </a:r>
          </a:p>
          <a:p>
            <a: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	fi</a:t>
            </a:r>
          </a:p>
          <a:p>
            <a: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    </a:t>
            </a:r>
            <a:r>
              <a:rPr lang="en-US" altLang="zh-CN" sz="2800" dirty="0" err="1"/>
              <a:t>var</a:t>
            </a:r>
            <a:r>
              <a:rPr lang="en-US" altLang="zh-CN" sz="2800" dirty="0"/>
              <a:t>=$[ $a * $b ]</a:t>
            </a:r>
          </a:p>
          <a:p>
            <a: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    echo -ne </a:t>
            </a:r>
            <a:r>
              <a:rPr lang="en-US" altLang="zh-CN" sz="2800" dirty="0" smtClean="0"/>
              <a:t>"$b*$a=$</a:t>
            </a:r>
            <a:r>
              <a:rPr lang="en-US" altLang="zh-CN" sz="2800" dirty="0" err="1"/>
              <a:t>var</a:t>
            </a:r>
            <a:r>
              <a:rPr lang="en-US" altLang="zh-CN" sz="2800" dirty="0"/>
              <a:t>\t"</a:t>
            </a:r>
          </a:p>
          <a:p>
            <a: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  done</a:t>
            </a:r>
          </a:p>
          <a:p>
            <a: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done</a:t>
            </a:r>
          </a:p>
          <a:p>
            <a: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echo 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304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</a:t>
            </a:r>
            <a:r>
              <a:rPr lang="zh-CN" altLang="en-US" dirty="0"/>
              <a:t>跳出循环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600200"/>
            <a:ext cx="8460000" cy="33585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028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 </a:t>
            </a:r>
            <a:r>
              <a:rPr lang="zh-CN" altLang="en-US" dirty="0" smtClean="0"/>
              <a:t>处理循环的输出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处理循环的输出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脚本里，可以管道转接或重定向循环的输出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方法是在</a:t>
            </a:r>
            <a:r>
              <a:rPr lang="en-US" altLang="zh-CN" dirty="0" smtClean="0"/>
              <a:t>done</a:t>
            </a:r>
            <a:r>
              <a:rPr lang="zh-CN" altLang="en-US" dirty="0" smtClean="0"/>
              <a:t>命令之后添加一个处理命令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627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 </a:t>
            </a:r>
            <a:r>
              <a:rPr lang="zh-CN" altLang="en-US" dirty="0"/>
              <a:t>处理循环的输出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/>
              <a:t>例 </a:t>
            </a:r>
            <a:r>
              <a:rPr lang="en-US" altLang="zh-CN" dirty="0" smtClean="0"/>
              <a:t>loopout.sh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/>
              <a:t>#!/bin/bash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/>
              <a:t>for a </a:t>
            </a:r>
            <a:r>
              <a:rPr lang="en-US" altLang="zh-CN" dirty="0" err="1" smtClean="0"/>
              <a:t>in</a:t>
            </a:r>
            <a:r>
              <a:rPr lang="en-US" altLang="zh-CN" dirty="0" smtClean="0"/>
              <a:t> ./*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/>
              <a:t>do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/>
              <a:t>  if [ -d "$a" ]; then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/>
              <a:t>    echo "$a is a directory"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elif</a:t>
            </a:r>
            <a:r>
              <a:rPr lang="en-US" altLang="zh-CN" dirty="0" smtClean="0"/>
              <a:t> [ -f "$a" ]; then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/>
              <a:t>    echo "$a is a file"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/>
              <a:t>  fi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/>
              <a:t>done &gt; </a:t>
            </a:r>
            <a:r>
              <a:rPr lang="en-US" altLang="zh-CN" dirty="0" err="1" smtClean="0"/>
              <a:t>loop.out</a:t>
            </a:r>
            <a:endParaRPr lang="en-US" altLang="zh-CN" dirty="0" smtClean="0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819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 </a:t>
            </a:r>
            <a:r>
              <a:rPr lang="zh-CN" altLang="en-US" dirty="0"/>
              <a:t>处理循环的输出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[20040022@oyct code]$ ./loopout.sh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[20040022@oyct code]$ cat loop.txt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./a is a file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./</a:t>
            </a:r>
            <a:r>
              <a:rPr lang="en-US" altLang="zh-CN" dirty="0" err="1"/>
              <a:t>a.bak</a:t>
            </a:r>
            <a:r>
              <a:rPr lang="en-US" altLang="zh-CN" dirty="0"/>
              <a:t> is a file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./addnum.sh is a file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./America is a file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./a.txt is a file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./</a:t>
            </a:r>
            <a:r>
              <a:rPr lang="en-US" altLang="zh-CN" dirty="0" err="1"/>
              <a:t>a.txt.bak</a:t>
            </a:r>
            <a:r>
              <a:rPr lang="en-US" altLang="zh-CN" dirty="0"/>
              <a:t> is a file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./back.tar.gz is a file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./</a:t>
            </a:r>
            <a:r>
              <a:rPr lang="en-US" altLang="zh-CN" dirty="0" err="1"/>
              <a:t>bak</a:t>
            </a:r>
            <a:r>
              <a:rPr lang="en-US" altLang="zh-CN" dirty="0"/>
              <a:t> is a </a:t>
            </a:r>
            <a:r>
              <a:rPr lang="en-US" altLang="zh-CN" dirty="0" smtClean="0"/>
              <a:t>directory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/>
              <a:t>……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135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for 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#</a:t>
            </a:r>
            <a:r>
              <a:rPr lang="zh-CN" altLang="en-US" dirty="0"/>
              <a:t>语法一  </a:t>
            </a:r>
          </a:p>
          <a:p>
            <a:pPr lvl="1"/>
            <a:r>
              <a:rPr lang="en-US" altLang="zh-CN" dirty="0"/>
              <a:t>for 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 </a:t>
            </a:r>
            <a:r>
              <a:rPr lang="en-US" altLang="zh-CN" dirty="0" smtClean="0"/>
              <a:t>[in list]  	#</a:t>
            </a:r>
            <a:r>
              <a:rPr lang="zh-CN" altLang="en-US" dirty="0" smtClean="0"/>
              <a:t>遍历列表值</a:t>
            </a:r>
            <a:r>
              <a:rPr lang="en-US" altLang="zh-CN" dirty="0" smtClean="0"/>
              <a:t>, </a:t>
            </a:r>
            <a:r>
              <a:rPr lang="zh-CN" altLang="en-US" dirty="0" smtClean="0"/>
              <a:t>默认</a:t>
            </a:r>
            <a:r>
              <a:rPr lang="en-US" altLang="zh-CN" dirty="0" smtClean="0"/>
              <a:t>$@</a:t>
            </a:r>
            <a:endParaRPr lang="en-US" altLang="zh-CN" dirty="0"/>
          </a:p>
          <a:p>
            <a:pPr lvl="1"/>
            <a:r>
              <a:rPr lang="en-US" altLang="zh-CN" dirty="0"/>
              <a:t>   do  </a:t>
            </a:r>
          </a:p>
          <a:p>
            <a:pPr lvl="1"/>
            <a:r>
              <a:rPr lang="en-US" altLang="zh-CN" dirty="0"/>
              <a:t>     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commands		#</a:t>
            </a:r>
            <a:r>
              <a:rPr lang="zh-CN" altLang="en-US" dirty="0" smtClean="0"/>
              <a:t>执行相关操作</a:t>
            </a:r>
            <a:endParaRPr lang="zh-CN" altLang="en-US" dirty="0"/>
          </a:p>
          <a:p>
            <a:pPr lvl="1"/>
            <a:r>
              <a:rPr lang="zh-CN" altLang="en-US" dirty="0"/>
              <a:t>   </a:t>
            </a:r>
            <a:r>
              <a:rPr lang="en-US" altLang="zh-CN" dirty="0"/>
              <a:t>done  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86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 </a:t>
            </a:r>
            <a:r>
              <a:rPr lang="zh-CN" altLang="en-US" dirty="0" smtClean="0"/>
              <a:t>循环实例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命令行参数处理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在第</a:t>
            </a:r>
            <a:r>
              <a:rPr lang="en-US" altLang="zh-CN" dirty="0" smtClean="0"/>
              <a:t>9</a:t>
            </a:r>
            <a:r>
              <a:rPr lang="zh-CN" altLang="en-US" dirty="0" smtClean="0"/>
              <a:t>个参数之后，用大括号。如，</a:t>
            </a:r>
            <a:r>
              <a:rPr lang="en-US" altLang="zh-CN" dirty="0" smtClean="0"/>
              <a:t>{10}</a:t>
            </a:r>
          </a:p>
          <a:p>
            <a:pPr lvl="1"/>
            <a:r>
              <a:rPr lang="en-US" altLang="zh-CN" dirty="0" smtClean="0"/>
              <a:t>$0</a:t>
            </a:r>
            <a:r>
              <a:rPr lang="zh-CN" altLang="en-US" dirty="0" smtClean="0"/>
              <a:t>参数获取程序的名字，包括路径。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如果只需要程序名，可以用命令</a:t>
            </a:r>
            <a:r>
              <a:rPr lang="en-US" altLang="zh-CN" dirty="0" err="1" smtClean="0"/>
              <a:t>basename</a:t>
            </a:r>
            <a:r>
              <a:rPr lang="zh-CN" altLang="en-US" dirty="0" smtClean="0"/>
              <a:t>取得</a:t>
            </a:r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6210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 </a:t>
            </a:r>
            <a:r>
              <a:rPr lang="zh-CN" altLang="en-US" dirty="0"/>
              <a:t>循环实例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例如 </a:t>
            </a:r>
            <a:r>
              <a:rPr lang="en-US" altLang="zh-CN" dirty="0" smtClean="0"/>
              <a:t>operation.sh</a:t>
            </a:r>
          </a:p>
          <a:p>
            <a:pPr lvl="1"/>
            <a:r>
              <a:rPr lang="en-US" altLang="zh-CN" dirty="0" smtClean="0"/>
              <a:t>#!/</a:t>
            </a:r>
            <a:r>
              <a:rPr lang="en-US" altLang="zh-CN" dirty="0"/>
              <a:t>bin/bash</a:t>
            </a:r>
          </a:p>
          <a:p>
            <a:pPr lvl="1"/>
            <a:r>
              <a:rPr lang="en-US" altLang="zh-CN" dirty="0"/>
              <a:t># testing a multi-function script</a:t>
            </a:r>
          </a:p>
          <a:p>
            <a:pPr lvl="1"/>
            <a:r>
              <a:rPr lang="en-US" altLang="zh-CN" dirty="0" smtClean="0"/>
              <a:t>name</a:t>
            </a:r>
            <a:r>
              <a:rPr lang="en-US" altLang="zh-CN" dirty="0"/>
              <a:t>=`</a:t>
            </a:r>
            <a:r>
              <a:rPr lang="en-US" altLang="zh-CN" dirty="0" err="1"/>
              <a:t>basename</a:t>
            </a:r>
            <a:r>
              <a:rPr lang="en-US" altLang="zh-CN" dirty="0"/>
              <a:t> $0`</a:t>
            </a:r>
          </a:p>
          <a:p>
            <a:pPr lvl="1"/>
            <a:r>
              <a:rPr lang="en-US" altLang="zh-CN" dirty="0" smtClean="0"/>
              <a:t>if </a:t>
            </a:r>
            <a:r>
              <a:rPr lang="en-US" altLang="zh-CN" dirty="0"/>
              <a:t>[ $name = "add" ]; then</a:t>
            </a:r>
          </a:p>
          <a:p>
            <a:pPr lvl="1"/>
            <a:r>
              <a:rPr lang="en-US" altLang="zh-CN" dirty="0"/>
              <a:t>	total=$[ $1 + $2 ]</a:t>
            </a:r>
          </a:p>
          <a:p>
            <a:pPr lvl="1"/>
            <a:r>
              <a:rPr lang="en-US" altLang="zh-CN" dirty="0"/>
              <a:t>	echo "$1+$2=$total"</a:t>
            </a:r>
          </a:p>
          <a:p>
            <a:pPr lvl="1"/>
            <a:r>
              <a:rPr lang="en-US" altLang="zh-CN" dirty="0" err="1"/>
              <a:t>elif</a:t>
            </a:r>
            <a:r>
              <a:rPr lang="en-US" altLang="zh-CN" dirty="0"/>
              <a:t> [ $name = "</a:t>
            </a:r>
            <a:r>
              <a:rPr lang="en-US" altLang="zh-CN" dirty="0" err="1"/>
              <a:t>mul</a:t>
            </a:r>
            <a:r>
              <a:rPr lang="en-US" altLang="zh-CN" dirty="0"/>
              <a:t>" ]; then</a:t>
            </a:r>
          </a:p>
          <a:p>
            <a:pPr lvl="1"/>
            <a:r>
              <a:rPr lang="en-US" altLang="zh-CN" dirty="0"/>
              <a:t>  	total=$[ $1 * $2 ]</a:t>
            </a:r>
          </a:p>
          <a:p>
            <a:pPr lvl="1"/>
            <a:r>
              <a:rPr lang="en-US" altLang="zh-CN" dirty="0"/>
              <a:t>	echo "$1*$2=$total"</a:t>
            </a:r>
          </a:p>
          <a:p>
            <a:pPr lvl="1"/>
            <a:r>
              <a:rPr lang="en-US" altLang="zh-CN" dirty="0"/>
              <a:t>fi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5410200" y="3581400"/>
            <a:ext cx="2667000" cy="13716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b="1" dirty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基于不同的脚本名称执行不同的代码段</a:t>
            </a:r>
            <a:endParaRPr lang="zh-CN" altLang="en-US" sz="2800" b="1" dirty="0" smtClean="0">
              <a:ln w="0"/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011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 </a:t>
            </a:r>
            <a:r>
              <a:rPr lang="zh-CN" altLang="en-US" dirty="0"/>
              <a:t>循环实例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[20040022@oyct code]$ </a:t>
            </a:r>
            <a:r>
              <a:rPr lang="en-US" altLang="zh-CN" dirty="0" err="1"/>
              <a:t>chmod</a:t>
            </a:r>
            <a:r>
              <a:rPr lang="en-US" altLang="zh-CN" dirty="0"/>
              <a:t> +x operation.sh</a:t>
            </a:r>
          </a:p>
          <a:p>
            <a:r>
              <a:rPr lang="en-US" altLang="zh-CN" dirty="0" smtClean="0"/>
              <a:t>[</a:t>
            </a:r>
            <a:r>
              <a:rPr lang="en-US" altLang="zh-CN" dirty="0"/>
              <a:t>20040022@oyct code]$ ln -s  operation.sh add</a:t>
            </a:r>
          </a:p>
          <a:p>
            <a:r>
              <a:rPr lang="en-US" altLang="zh-CN" dirty="0"/>
              <a:t>[20040022@oyct code]$ ln -s  operation.sh </a:t>
            </a:r>
            <a:r>
              <a:rPr lang="en-US" altLang="zh-CN" dirty="0" err="1"/>
              <a:t>mul</a:t>
            </a:r>
            <a:endParaRPr lang="en-US" altLang="zh-CN" dirty="0"/>
          </a:p>
          <a:p>
            <a:r>
              <a:rPr lang="en-US" altLang="zh-CN" dirty="0"/>
              <a:t>[20040022@oyct code]$ ./add 45 89</a:t>
            </a:r>
          </a:p>
          <a:p>
            <a:pPr lvl="1"/>
            <a:r>
              <a:rPr lang="en-US" altLang="zh-CN" dirty="0"/>
              <a:t>45+89=134</a:t>
            </a:r>
          </a:p>
          <a:p>
            <a:r>
              <a:rPr lang="en-US" altLang="zh-CN" dirty="0"/>
              <a:t>[20040022@oyct code]$ ./</a:t>
            </a:r>
            <a:r>
              <a:rPr lang="en-US" altLang="zh-CN" dirty="0" err="1"/>
              <a:t>mul</a:t>
            </a:r>
            <a:r>
              <a:rPr lang="en-US" altLang="zh-CN" dirty="0"/>
              <a:t> 34 89</a:t>
            </a:r>
          </a:p>
          <a:p>
            <a:pPr lvl="1"/>
            <a:r>
              <a:rPr lang="en-US" altLang="zh-CN" dirty="0"/>
              <a:t>34*89=3026</a:t>
            </a:r>
          </a:p>
          <a:p>
            <a:r>
              <a:rPr lang="en-US" altLang="zh-CN" dirty="0"/>
              <a:t>[20040022@oyct code]$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392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 </a:t>
            </a:r>
            <a:r>
              <a:rPr lang="zh-CN" altLang="en-US" dirty="0" smtClean="0"/>
              <a:t>循环实例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smtClean="0"/>
              <a:t>shift</a:t>
            </a:r>
            <a:r>
              <a:rPr lang="zh-CN" altLang="en-US" dirty="0" smtClean="0"/>
              <a:t>命令操作命令行参数</a:t>
            </a:r>
            <a:endParaRPr lang="en-US" altLang="zh-CN" dirty="0" smtClean="0"/>
          </a:p>
          <a:p>
            <a:pPr lvl="1"/>
            <a:r>
              <a:rPr lang="zh-CN" altLang="en-US" dirty="0"/>
              <a:t>位置参数可以用</a:t>
            </a:r>
            <a:r>
              <a:rPr lang="en-US" altLang="zh-CN" dirty="0"/>
              <a:t>shift</a:t>
            </a:r>
            <a:r>
              <a:rPr lang="zh-CN" altLang="en-US" dirty="0"/>
              <a:t>命令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左移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</a:t>
            </a:r>
            <a:r>
              <a:rPr lang="en-US" altLang="zh-CN" dirty="0"/>
              <a:t>shift 3</a:t>
            </a:r>
            <a:r>
              <a:rPr lang="zh-CN" altLang="en-US" dirty="0"/>
              <a:t>表示原来的</a:t>
            </a:r>
            <a:r>
              <a:rPr lang="en-US" altLang="zh-CN" dirty="0"/>
              <a:t>$4</a:t>
            </a:r>
            <a:r>
              <a:rPr lang="zh-CN" altLang="en-US" dirty="0"/>
              <a:t>现在变成</a:t>
            </a:r>
            <a:r>
              <a:rPr lang="en-US" altLang="zh-CN" dirty="0"/>
              <a:t>$1</a:t>
            </a:r>
            <a:r>
              <a:rPr lang="zh-CN" altLang="en-US" dirty="0"/>
              <a:t>，原来的</a:t>
            </a:r>
            <a:r>
              <a:rPr lang="en-US" altLang="zh-CN" dirty="0"/>
              <a:t>$5</a:t>
            </a:r>
            <a:r>
              <a:rPr lang="zh-CN" altLang="en-US" dirty="0"/>
              <a:t>现在变成</a:t>
            </a:r>
            <a:r>
              <a:rPr lang="en-US" altLang="zh-CN" dirty="0"/>
              <a:t>$2</a:t>
            </a:r>
            <a:r>
              <a:rPr lang="zh-CN" altLang="en-US" dirty="0"/>
              <a:t>等等，原来的</a:t>
            </a:r>
            <a:r>
              <a:rPr lang="en-US" altLang="zh-CN" dirty="0"/>
              <a:t>$1</a:t>
            </a:r>
            <a:r>
              <a:rPr lang="zh-CN" altLang="en-US" dirty="0"/>
              <a:t>、</a:t>
            </a:r>
            <a:r>
              <a:rPr lang="en-US" altLang="zh-CN" dirty="0"/>
              <a:t>$2</a:t>
            </a:r>
            <a:r>
              <a:rPr lang="zh-CN" altLang="en-US" dirty="0"/>
              <a:t>、</a:t>
            </a:r>
            <a:r>
              <a:rPr lang="en-US" altLang="zh-CN" dirty="0"/>
              <a:t>$3</a:t>
            </a:r>
            <a:r>
              <a:rPr lang="zh-CN" altLang="en-US" dirty="0"/>
              <a:t>丢弃，</a:t>
            </a:r>
            <a:r>
              <a:rPr lang="en-US" altLang="zh-CN" dirty="0"/>
              <a:t>$0</a:t>
            </a:r>
            <a:r>
              <a:rPr lang="zh-CN" altLang="en-US" dirty="0"/>
              <a:t>不移动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</a:t>
            </a:r>
            <a:r>
              <a:rPr lang="zh-CN" altLang="en-US" dirty="0"/>
              <a:t>带参数的</a:t>
            </a:r>
            <a:r>
              <a:rPr lang="en-US" altLang="zh-CN" dirty="0"/>
              <a:t>shift</a:t>
            </a:r>
            <a:r>
              <a:rPr lang="zh-CN" altLang="en-US" dirty="0"/>
              <a:t>命令相当于</a:t>
            </a:r>
            <a:r>
              <a:rPr lang="en-US" altLang="zh-CN" dirty="0"/>
              <a:t>shift 1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968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 </a:t>
            </a:r>
            <a:r>
              <a:rPr lang="zh-CN" altLang="en-US" dirty="0"/>
              <a:t>循环实例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/>
              <a:t>例 </a:t>
            </a:r>
            <a:r>
              <a:rPr lang="en-US" altLang="zh-CN" dirty="0" smtClean="0"/>
              <a:t>shift.sh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#!/bin/bash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# demonstrating the shift command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while [ -n "$1" ]; do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  	echo "remaining $# parameter(s):$*"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	echo "The first parameter is $1"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  shift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 smtClean="0"/>
              <a:t>done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3729038"/>
            <a:ext cx="6480000" cy="2724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04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 </a:t>
            </a:r>
            <a:r>
              <a:rPr lang="zh-CN" altLang="en-US" dirty="0"/>
              <a:t>循环实例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 smtClean="0"/>
              <a:t>例 </a:t>
            </a:r>
            <a:r>
              <a:rPr lang="en-US" altLang="zh-CN" sz="2800" dirty="0" smtClean="0"/>
              <a:t>calcu.sh  shift </a:t>
            </a:r>
            <a:r>
              <a:rPr lang="zh-CN" altLang="en-US" sz="2800" dirty="0" smtClean="0"/>
              <a:t>的应用</a:t>
            </a:r>
            <a:endParaRPr lang="en-US" altLang="zh-CN" sz="280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 smtClean="0"/>
              <a:t>#!/</a:t>
            </a:r>
            <a:r>
              <a:rPr lang="en-US" altLang="zh-CN" sz="2800" dirty="0"/>
              <a:t>bin/bash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# extracting options and parameters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 smtClean="0"/>
              <a:t>while </a:t>
            </a:r>
            <a:r>
              <a:rPr lang="en-US" altLang="zh-CN" sz="2800" dirty="0"/>
              <a:t>[ -n "$1" ]; do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  case "$1" in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  -a) c=$(( $2 + $3 )); echo "$2+$3=$</a:t>
            </a:r>
            <a:r>
              <a:rPr lang="en-US" altLang="zh-CN" sz="2800" dirty="0" err="1"/>
              <a:t>c";shift</a:t>
            </a:r>
            <a:r>
              <a:rPr lang="en-US" altLang="zh-CN" sz="2800" dirty="0"/>
              <a:t> 2;;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  -s) c=$(( $2 - $3 )); echo "$2-$3=$</a:t>
            </a:r>
            <a:r>
              <a:rPr lang="en-US" altLang="zh-CN" sz="2800" dirty="0" err="1"/>
              <a:t>c";shift</a:t>
            </a:r>
            <a:r>
              <a:rPr lang="en-US" altLang="zh-CN" sz="2800" dirty="0"/>
              <a:t> 2;;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  -m) c=$(( $2 * $3 )); echo "$2*$3=$</a:t>
            </a:r>
            <a:r>
              <a:rPr lang="en-US" altLang="zh-CN" sz="2800" dirty="0" err="1"/>
              <a:t>c";shift</a:t>
            </a:r>
            <a:r>
              <a:rPr lang="en-US" altLang="zh-CN" sz="2800" dirty="0"/>
              <a:t> 2;;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  -d) c=$(( $2 / $3 )); echo "$2/$3=$</a:t>
            </a:r>
            <a:r>
              <a:rPr lang="en-US" altLang="zh-CN" sz="2800" dirty="0" err="1"/>
              <a:t>c";shift</a:t>
            </a:r>
            <a:r>
              <a:rPr lang="en-US" altLang="zh-CN" sz="2800" dirty="0"/>
              <a:t> 2;;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  *) echo "$1 is not an operation!"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  </a:t>
            </a:r>
            <a:r>
              <a:rPr lang="en-US" altLang="zh-CN" sz="2800" dirty="0" err="1"/>
              <a:t>esac</a:t>
            </a:r>
            <a:endParaRPr lang="en-US" altLang="zh-CN" sz="280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  shift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done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570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 </a:t>
            </a:r>
            <a:r>
              <a:rPr lang="zh-CN" altLang="en-US" dirty="0"/>
              <a:t>循环实例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$ </a:t>
            </a:r>
            <a:r>
              <a:rPr lang="en-US" altLang="zh-CN" dirty="0">
                <a:solidFill>
                  <a:srgbClr val="C00000"/>
                </a:solidFill>
              </a:rPr>
              <a:t>./calcu.sh -a 12 23 -m 89 667 d 89 89 -d 89 55</a:t>
            </a:r>
          </a:p>
          <a:p>
            <a:pPr lvl="1"/>
            <a:r>
              <a:rPr lang="en-US" altLang="zh-CN" dirty="0"/>
              <a:t>12+23=35</a:t>
            </a:r>
          </a:p>
          <a:p>
            <a:pPr lvl="1"/>
            <a:r>
              <a:rPr lang="en-US" altLang="zh-CN" dirty="0"/>
              <a:t>89*667=59363</a:t>
            </a:r>
          </a:p>
          <a:p>
            <a:pPr lvl="1"/>
            <a:r>
              <a:rPr lang="en-US" altLang="zh-CN" dirty="0"/>
              <a:t>d is not an operation!</a:t>
            </a:r>
          </a:p>
          <a:p>
            <a:pPr lvl="1"/>
            <a:r>
              <a:rPr lang="en-US" altLang="zh-CN" dirty="0"/>
              <a:t>89 is not an operation!</a:t>
            </a:r>
          </a:p>
          <a:p>
            <a:pPr lvl="1"/>
            <a:r>
              <a:rPr lang="en-US" altLang="zh-CN" dirty="0"/>
              <a:t>89 is not an operation!</a:t>
            </a:r>
          </a:p>
          <a:p>
            <a:pPr lvl="1"/>
            <a:r>
              <a:rPr lang="en-US" altLang="zh-CN" dirty="0"/>
              <a:t>89/55=1</a:t>
            </a:r>
          </a:p>
          <a:p>
            <a:r>
              <a:rPr lang="en-US" altLang="zh-CN" dirty="0"/>
              <a:t>[20040022@oyct code]$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951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 </a:t>
            </a:r>
            <a:r>
              <a:rPr lang="zh-CN" altLang="en-US" dirty="0"/>
              <a:t>循环实例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 err="1" smtClean="0"/>
              <a:t>getopts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/>
              <a:t>是一个处理命令行选项和参数的工具</a:t>
            </a:r>
            <a:endParaRPr lang="en-US" altLang="zh-CN" dirty="0" smtClean="0"/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/>
              <a:t>命令格式：</a:t>
            </a:r>
            <a:r>
              <a:rPr lang="en-US" altLang="zh-CN" dirty="0" err="1" smtClean="0"/>
              <a:t>getopts</a:t>
            </a:r>
            <a:r>
              <a:rPr lang="en-US" altLang="zh-CN" dirty="0" smtClean="0"/>
              <a:t> OPTSTRING name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/>
              <a:t>OPTSTRING </a:t>
            </a:r>
            <a:r>
              <a:rPr lang="zh-CN" altLang="en-US" dirty="0" smtClean="0"/>
              <a:t>包含有选项字母；如果字母紧跟一个冒号，则该选项就要有跟一个参数（一般用空格隔开）</a:t>
            </a:r>
            <a:endParaRPr lang="en-US" altLang="zh-CN" dirty="0" smtClean="0"/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/>
              <a:t>每次调用中，</a:t>
            </a:r>
            <a:r>
              <a:rPr lang="en-US" altLang="zh-CN" dirty="0" err="1" smtClean="0"/>
              <a:t>getopts</a:t>
            </a:r>
            <a:r>
              <a:rPr lang="zh-CN" altLang="en-US" dirty="0" smtClean="0"/>
              <a:t>将把下一个选项存入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变量</a:t>
            </a:r>
            <a:r>
              <a:rPr lang="en-US" altLang="zh-CN" dirty="0" smtClean="0"/>
              <a:t>$name</a:t>
            </a:r>
            <a:r>
              <a:rPr lang="zh-CN" altLang="en-US" dirty="0" smtClean="0"/>
              <a:t>里、该选项的索引存入</a:t>
            </a:r>
            <a:r>
              <a:rPr lang="en-US" altLang="zh-CN" dirty="0" smtClean="0"/>
              <a:t>OPTIND.  </a:t>
            </a:r>
            <a:r>
              <a:rPr lang="zh-CN" altLang="en-US" dirty="0" smtClean="0"/>
              <a:t>当一个选项带有参数时，该参数将存入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变量</a:t>
            </a:r>
            <a:r>
              <a:rPr lang="en-US" altLang="zh-CN" dirty="0" smtClean="0"/>
              <a:t>OPTARG.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606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 </a:t>
            </a:r>
            <a:r>
              <a:rPr lang="zh-CN" altLang="en-US" dirty="0"/>
              <a:t>循环实例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828676"/>
            <a:ext cx="8393113" cy="4810124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 smtClean="0"/>
              <a:t>例 </a:t>
            </a:r>
            <a:r>
              <a:rPr lang="en-US" altLang="zh-CN" sz="2800" dirty="0" smtClean="0"/>
              <a:t>getoptions.sh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#!/bin/bash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author=""; list=false; file=""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 smtClean="0"/>
              <a:t>while </a:t>
            </a:r>
            <a:r>
              <a:rPr lang="en-US" altLang="zh-CN" sz="2800" dirty="0" err="1"/>
              <a:t>getopts</a:t>
            </a:r>
            <a:r>
              <a:rPr lang="en-US" altLang="zh-CN" sz="2800" dirty="0"/>
              <a:t> "f:a:l" opt 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do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case $opt in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 f) file=$OPTARG;;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 l) list=true;;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 a) author=$OPTARG;;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 err="1"/>
              <a:t>esac</a:t>
            </a:r>
            <a:endParaRPr lang="en-US" altLang="zh-CN" sz="280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done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 smtClean="0"/>
              <a:t>echo </a:t>
            </a:r>
            <a:r>
              <a:rPr lang="en-US" altLang="zh-CN" sz="2800" dirty="0"/>
              <a:t>"file=$</a:t>
            </a:r>
            <a:r>
              <a:rPr lang="en-US" altLang="zh-CN" sz="2800" dirty="0" err="1"/>
              <a:t>file,list</a:t>
            </a:r>
            <a:r>
              <a:rPr lang="en-US" altLang="zh-CN" sz="2800" dirty="0"/>
              <a:t>=$</a:t>
            </a:r>
            <a:r>
              <a:rPr lang="en-US" altLang="zh-CN" sz="2800" dirty="0" err="1"/>
              <a:t>list,author</a:t>
            </a:r>
            <a:r>
              <a:rPr lang="en-US" altLang="zh-CN" sz="2800" dirty="0"/>
              <a:t>=$author"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8" y="5546207"/>
            <a:ext cx="8640000" cy="8995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3760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Problem 405</a:t>
            </a:r>
          </a:p>
          <a:p>
            <a:pPr lvl="1"/>
            <a:r>
              <a:rPr lang="zh-CN" altLang="en-US" dirty="0" smtClean="0"/>
              <a:t>写</a:t>
            </a:r>
            <a:r>
              <a:rPr lang="zh-CN" altLang="en-US" dirty="0"/>
              <a:t>一个脚本</a:t>
            </a:r>
          </a:p>
          <a:p>
            <a:pPr lvl="1"/>
            <a:r>
              <a:rPr lang="en-US" altLang="zh-CN" dirty="0" smtClean="0"/>
              <a:t>1</a:t>
            </a:r>
            <a:r>
              <a:rPr lang="en-US" altLang="zh-CN" dirty="0"/>
              <a:t>.</a:t>
            </a:r>
            <a:r>
              <a:rPr lang="zh-CN" altLang="en-US" dirty="0"/>
              <a:t>切换工作目录至</a:t>
            </a:r>
            <a:r>
              <a:rPr lang="en-US" altLang="zh-CN" dirty="0"/>
              <a:t>/</a:t>
            </a:r>
            <a:r>
              <a:rPr lang="en-US" altLang="zh-CN" dirty="0" err="1"/>
              <a:t>var</a:t>
            </a:r>
            <a:endParaRPr lang="en-US" altLang="zh-CN" dirty="0"/>
          </a:p>
          <a:p>
            <a:pPr lvl="1"/>
            <a:r>
              <a:rPr lang="en-US" altLang="zh-CN" dirty="0" smtClean="0"/>
              <a:t>2</a:t>
            </a:r>
            <a:r>
              <a:rPr lang="en-US" altLang="zh-CN" dirty="0"/>
              <a:t>.</a:t>
            </a:r>
            <a:r>
              <a:rPr lang="zh-CN" altLang="en-US" dirty="0"/>
              <a:t>依次向</a:t>
            </a:r>
            <a:r>
              <a:rPr lang="en-US" altLang="zh-CN" dirty="0"/>
              <a:t>/</a:t>
            </a:r>
            <a:r>
              <a:rPr lang="en-US" altLang="zh-CN" dirty="0" err="1"/>
              <a:t>var</a:t>
            </a:r>
            <a:r>
              <a:rPr lang="zh-CN" altLang="en-US" dirty="0"/>
              <a:t>目录中的每个文件或子目录问好，形如</a:t>
            </a:r>
            <a:r>
              <a:rPr lang="zh-CN" altLang="en-US" dirty="0" smtClean="0"/>
              <a:t>：</a:t>
            </a:r>
            <a:r>
              <a:rPr lang="en-US" altLang="zh-CN" dirty="0" smtClean="0"/>
              <a:t>Hello, log</a:t>
            </a:r>
            <a:endParaRPr lang="en-US" altLang="zh-CN" dirty="0"/>
          </a:p>
          <a:p>
            <a:pPr lvl="1"/>
            <a:r>
              <a:rPr lang="en-US" altLang="zh-CN" dirty="0" smtClean="0"/>
              <a:t>3</a:t>
            </a:r>
            <a:r>
              <a:rPr lang="en-US" altLang="zh-CN" dirty="0"/>
              <a:t>.</a:t>
            </a:r>
            <a:r>
              <a:rPr lang="zh-CN" altLang="en-US" dirty="0"/>
              <a:t>统计</a:t>
            </a:r>
            <a:r>
              <a:rPr lang="en-US" altLang="zh-CN" dirty="0"/>
              <a:t>/</a:t>
            </a:r>
            <a:r>
              <a:rPr lang="en-US" altLang="zh-CN" dirty="0" err="1"/>
              <a:t>var</a:t>
            </a:r>
            <a:r>
              <a:rPr lang="zh-CN" altLang="en-US" dirty="0"/>
              <a:t>目录下共有多个文件，并显示出来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1157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for </a:t>
            </a:r>
            <a:r>
              <a:rPr lang="zh-CN" altLang="en-US" dirty="0"/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 smtClean="0"/>
              <a:t>例 </a:t>
            </a:r>
            <a:r>
              <a:rPr lang="en-US" altLang="zh-CN" sz="2800" dirty="0" smtClean="0"/>
              <a:t>sum10.sh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 smtClean="0"/>
              <a:t>#! </a:t>
            </a:r>
            <a:r>
              <a:rPr lang="en-US" altLang="zh-CN" sz="2800" dirty="0"/>
              <a:t>/bin/bash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sum=0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for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in 1 2 3 4 5 6 7 8 9 10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do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	sum=$(( $sum + $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))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done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echo "1+2+3+...+10=$sum" 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36" y="4668825"/>
            <a:ext cx="7200000" cy="13816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4162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Problem406 </a:t>
            </a:r>
          </a:p>
          <a:p>
            <a:pPr lvl="1"/>
            <a:r>
              <a:rPr lang="zh-CN" altLang="en-US" dirty="0" smtClean="0"/>
              <a:t>写</a:t>
            </a:r>
            <a:r>
              <a:rPr lang="zh-CN" altLang="en-US" dirty="0"/>
              <a:t>一个脚本</a:t>
            </a:r>
          </a:p>
          <a:p>
            <a:pPr lvl="1"/>
            <a:r>
              <a:rPr lang="zh-CN" altLang="en-US" dirty="0" smtClean="0"/>
              <a:t>添加</a:t>
            </a:r>
            <a:r>
              <a:rPr lang="en-US" altLang="zh-CN" dirty="0"/>
              <a:t>10</a:t>
            </a:r>
            <a:r>
              <a:rPr lang="zh-CN" altLang="en-US" dirty="0"/>
              <a:t>个用户</a:t>
            </a:r>
            <a:r>
              <a:rPr lang="en-US" altLang="zh-CN" dirty="0"/>
              <a:t>user1</a:t>
            </a:r>
            <a:r>
              <a:rPr lang="zh-CN" altLang="en-US" dirty="0"/>
              <a:t>到</a:t>
            </a:r>
            <a:r>
              <a:rPr lang="en-US" altLang="zh-CN" dirty="0"/>
              <a:t>user10</a:t>
            </a:r>
            <a:r>
              <a:rPr lang="zh-CN" altLang="en-US" dirty="0"/>
              <a:t>，但要求只有用户不存在的情况下才能</a:t>
            </a:r>
            <a:r>
              <a:rPr lang="zh-CN" altLang="en-US" dirty="0" smtClean="0"/>
              <a:t>添加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23698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Problem407</a:t>
            </a:r>
            <a:endParaRPr lang="en-US" altLang="zh-CN" dirty="0"/>
          </a:p>
          <a:p>
            <a:pPr lvl="1"/>
            <a:r>
              <a:rPr lang="zh-CN" altLang="en-US" dirty="0" smtClean="0"/>
              <a:t>通过</a:t>
            </a:r>
            <a:r>
              <a:rPr lang="en-US" altLang="zh-CN" dirty="0"/>
              <a:t>ping</a:t>
            </a:r>
            <a:r>
              <a:rPr lang="zh-CN" altLang="en-US" dirty="0"/>
              <a:t>命令</a:t>
            </a:r>
            <a:r>
              <a:rPr lang="zh-CN" altLang="en-US" dirty="0" smtClean="0"/>
              <a:t>测试</a:t>
            </a:r>
            <a:r>
              <a:rPr lang="en-US" altLang="zh-CN" dirty="0" smtClean="0"/>
              <a:t>218.87.136.140</a:t>
            </a:r>
            <a:r>
              <a:rPr lang="zh-CN" altLang="en-US" dirty="0" smtClean="0"/>
              <a:t>到</a:t>
            </a:r>
            <a:r>
              <a:rPr lang="en-US" altLang="zh-CN" dirty="0" smtClean="0"/>
              <a:t>218.87.136.250</a:t>
            </a:r>
            <a:r>
              <a:rPr lang="zh-CN" altLang="en-US" dirty="0" smtClean="0"/>
              <a:t>之间</a:t>
            </a:r>
            <a:r>
              <a:rPr lang="zh-CN" altLang="en-US" dirty="0"/>
              <a:t>的所有主机是否在线</a:t>
            </a:r>
          </a:p>
          <a:p>
            <a:pPr lvl="1"/>
            <a:r>
              <a:rPr lang="zh-CN" altLang="en-US" dirty="0" smtClean="0"/>
              <a:t>如果</a:t>
            </a:r>
            <a:r>
              <a:rPr lang="zh-CN" altLang="en-US" dirty="0"/>
              <a:t>在线，就</a:t>
            </a:r>
            <a:r>
              <a:rPr lang="zh-CN" altLang="en-US" dirty="0" smtClean="0"/>
              <a:t>显示 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 </a:t>
            </a:r>
            <a:r>
              <a:rPr lang="en-US" altLang="zh-CN" dirty="0"/>
              <a:t>is </a:t>
            </a:r>
            <a:r>
              <a:rPr lang="en-US" altLang="zh-CN" dirty="0" smtClean="0"/>
              <a:t>up </a:t>
            </a:r>
            <a:endParaRPr lang="en-US" altLang="zh-CN" dirty="0"/>
          </a:p>
          <a:p>
            <a:pPr lvl="1"/>
            <a:r>
              <a:rPr lang="zh-CN" altLang="en-US" dirty="0" smtClean="0"/>
              <a:t>如果</a:t>
            </a:r>
            <a:r>
              <a:rPr lang="zh-CN" altLang="en-US" dirty="0"/>
              <a:t>不在线，就</a:t>
            </a:r>
            <a:r>
              <a:rPr lang="zh-CN" altLang="en-US" dirty="0" smtClean="0"/>
              <a:t>显示 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 </a:t>
            </a:r>
            <a:r>
              <a:rPr lang="en-US" altLang="zh-CN" dirty="0"/>
              <a:t>is </a:t>
            </a:r>
            <a:r>
              <a:rPr lang="en-US" altLang="zh-CN" dirty="0" smtClean="0"/>
              <a:t>down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39205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2 shell</a:t>
            </a:r>
            <a:r>
              <a:rPr lang="zh-CN" altLang="en-US" smtClean="0"/>
              <a:t>结构化程序设计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/>
              <a:t>实验目的</a:t>
            </a:r>
            <a:endParaRPr lang="en-US" altLang="zh-CN" dirty="0" smtClean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 smtClean="0"/>
              <a:t>1</a:t>
            </a:r>
            <a:r>
              <a:rPr lang="zh-CN" altLang="en-US" sz="2800" dirty="0"/>
              <a:t>、掌握</a:t>
            </a:r>
            <a:r>
              <a:rPr lang="en-US" altLang="zh-CN" sz="2800" dirty="0" smtClean="0"/>
              <a:t>shell</a:t>
            </a:r>
            <a:r>
              <a:rPr lang="zh-CN" altLang="en-US" sz="2800" dirty="0" smtClean="0"/>
              <a:t>分支结构程序的设计方法</a:t>
            </a:r>
            <a:endParaRPr lang="zh-CN" altLang="en-US" sz="280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2</a:t>
            </a:r>
            <a:r>
              <a:rPr lang="zh-CN" altLang="en-US" sz="2800" dirty="0"/>
              <a:t>、掌握</a:t>
            </a:r>
            <a:r>
              <a:rPr lang="en-US" altLang="zh-CN" sz="2800" dirty="0" smtClean="0"/>
              <a:t>shell</a:t>
            </a:r>
            <a:r>
              <a:rPr lang="zh-CN" altLang="en-US" sz="2800" dirty="0"/>
              <a:t>循环</a:t>
            </a:r>
            <a:r>
              <a:rPr lang="zh-CN" altLang="en-US" sz="2800" dirty="0" smtClean="0"/>
              <a:t>结构</a:t>
            </a:r>
            <a:r>
              <a:rPr lang="zh-CN" altLang="en-US" sz="2800" dirty="0"/>
              <a:t>程序的</a:t>
            </a:r>
            <a:r>
              <a:rPr lang="zh-CN" altLang="en-US" sz="2800" dirty="0" smtClean="0"/>
              <a:t>的</a:t>
            </a:r>
            <a:r>
              <a:rPr lang="zh-CN" altLang="en-US" sz="2800" dirty="0"/>
              <a:t>设计方法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 smtClean="0"/>
              <a:t>3</a:t>
            </a:r>
            <a:r>
              <a:rPr lang="zh-CN" altLang="en-US" sz="2800" dirty="0"/>
              <a:t>、</a:t>
            </a:r>
            <a:r>
              <a:rPr lang="zh-CN" altLang="en-US" sz="2800" dirty="0" smtClean="0"/>
              <a:t>熟悉函数的定义，和使用方法</a:t>
            </a:r>
            <a:endParaRPr lang="en-US" altLang="zh-CN" sz="2800" dirty="0" smtClean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 smtClean="0"/>
              <a:t>4</a:t>
            </a:r>
            <a:r>
              <a:rPr lang="zh-CN" altLang="en-US" sz="2800" dirty="0" smtClean="0"/>
              <a:t>、熟悉程序和函数的参数处理方法</a:t>
            </a:r>
            <a:endParaRPr lang="en-US" altLang="zh-CN" sz="28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/>
              <a:t>实验内容</a:t>
            </a:r>
            <a:endParaRPr lang="en-US" altLang="zh-CN" dirty="0" smtClean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 smtClean="0"/>
              <a:t>完成 </a:t>
            </a:r>
            <a:r>
              <a:rPr lang="en-US" altLang="zh-CN" sz="2800" dirty="0" smtClean="0"/>
              <a:t>Problem401~407 </a:t>
            </a:r>
            <a:r>
              <a:rPr lang="zh-CN" altLang="en-US" sz="2800" dirty="0" smtClean="0"/>
              <a:t>的程序</a:t>
            </a:r>
            <a:r>
              <a:rPr lang="zh-CN" altLang="en-US" sz="2800" dirty="0" smtClean="0"/>
              <a:t>编写</a:t>
            </a:r>
            <a:r>
              <a:rPr lang="en-US" altLang="zh-CN" sz="2800" dirty="0" smtClean="0"/>
              <a:t>;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 smtClean="0"/>
              <a:t> r = </a:t>
            </a:r>
            <a:r>
              <a:rPr lang="zh-CN" altLang="en-US" sz="2800" dirty="0" smtClean="0"/>
              <a:t>一</a:t>
            </a:r>
            <a:r>
              <a:rPr lang="zh-CN" altLang="en-US" sz="2800" dirty="0"/>
              <a:t>卡通号</a:t>
            </a:r>
            <a:r>
              <a:rPr lang="en-US" altLang="zh-CN" sz="2800" dirty="0" smtClean="0"/>
              <a:t>%7;</a:t>
            </a:r>
            <a:endParaRPr lang="en-US" altLang="zh-CN" sz="2800" dirty="0" smtClean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 smtClean="0"/>
              <a:t>r==</a:t>
            </a:r>
            <a:r>
              <a:rPr lang="en-US" altLang="zh-CN" sz="2800" dirty="0" smtClean="0"/>
              <a:t>0  </a:t>
            </a:r>
            <a:r>
              <a:rPr lang="zh-CN" altLang="en-US" sz="2800" dirty="0" smtClean="0"/>
              <a:t>把</a:t>
            </a:r>
            <a:r>
              <a:rPr lang="en-US" altLang="zh-CN" sz="2800" dirty="0" smtClean="0"/>
              <a:t>401,402</a:t>
            </a:r>
            <a:r>
              <a:rPr lang="zh-CN" altLang="en-US" sz="2800" dirty="0" smtClean="0"/>
              <a:t>写报告</a:t>
            </a:r>
            <a:r>
              <a:rPr lang="en-US" altLang="zh-CN" sz="2800" dirty="0" smtClean="0"/>
              <a:t>;  r==</a:t>
            </a:r>
            <a:r>
              <a:rPr lang="en-US" altLang="zh-CN" sz="2800" dirty="0" smtClean="0"/>
              <a:t>1  </a:t>
            </a:r>
            <a:r>
              <a:rPr lang="zh-CN" altLang="en-US" sz="2800" dirty="0" smtClean="0"/>
              <a:t>把</a:t>
            </a:r>
            <a:r>
              <a:rPr lang="en-US" altLang="zh-CN" sz="2800" dirty="0" smtClean="0"/>
              <a:t>402,403</a:t>
            </a:r>
            <a:r>
              <a:rPr lang="zh-CN" altLang="en-US" sz="2800" dirty="0" smtClean="0"/>
              <a:t>写报告</a:t>
            </a:r>
            <a:endParaRPr lang="en-US" altLang="zh-CN" sz="280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 smtClean="0"/>
              <a:t>r==</a:t>
            </a:r>
            <a:r>
              <a:rPr lang="en-US" altLang="zh-CN" sz="2800" dirty="0" smtClean="0"/>
              <a:t>2  </a:t>
            </a:r>
            <a:r>
              <a:rPr lang="zh-CN" altLang="en-US" sz="2800" dirty="0" smtClean="0"/>
              <a:t>把</a:t>
            </a:r>
            <a:r>
              <a:rPr lang="en-US" altLang="zh-CN" sz="2800" dirty="0" smtClean="0"/>
              <a:t>403,404</a:t>
            </a:r>
            <a:r>
              <a:rPr lang="zh-CN" altLang="en-US" sz="2800" dirty="0" smtClean="0"/>
              <a:t>写报告</a:t>
            </a:r>
            <a:r>
              <a:rPr lang="en-US" altLang="zh-CN" sz="2800" dirty="0" smtClean="0"/>
              <a:t>;  r==</a:t>
            </a:r>
            <a:r>
              <a:rPr lang="en-US" altLang="zh-CN" sz="2800" dirty="0" smtClean="0"/>
              <a:t>3  </a:t>
            </a:r>
            <a:r>
              <a:rPr lang="zh-CN" altLang="en-US" sz="2800" dirty="0" smtClean="0"/>
              <a:t>把</a:t>
            </a:r>
            <a:r>
              <a:rPr lang="en-US" altLang="zh-CN" sz="2800" dirty="0" smtClean="0"/>
              <a:t>404,405</a:t>
            </a:r>
            <a:r>
              <a:rPr lang="zh-CN" altLang="en-US" sz="2800" dirty="0" smtClean="0"/>
              <a:t>写报告</a:t>
            </a:r>
            <a:endParaRPr lang="en-US" altLang="zh-CN" sz="280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 smtClean="0"/>
              <a:t>r==</a:t>
            </a:r>
            <a:r>
              <a:rPr lang="en-US" altLang="zh-CN" sz="2800" dirty="0" smtClean="0"/>
              <a:t>4  </a:t>
            </a:r>
            <a:r>
              <a:rPr lang="zh-CN" altLang="en-US" sz="2800" dirty="0" smtClean="0"/>
              <a:t>把</a:t>
            </a:r>
            <a:r>
              <a:rPr lang="en-US" altLang="zh-CN" sz="2800" dirty="0" smtClean="0"/>
              <a:t>405,406</a:t>
            </a:r>
            <a:r>
              <a:rPr lang="zh-CN" altLang="en-US" sz="2800" dirty="0" smtClean="0"/>
              <a:t>写报告</a:t>
            </a:r>
            <a:r>
              <a:rPr lang="en-US" altLang="zh-CN" sz="2800" dirty="0" smtClean="0"/>
              <a:t>;</a:t>
            </a:r>
            <a:r>
              <a:rPr lang="zh-CN" altLang="en-US" sz="2800" dirty="0" smtClean="0"/>
              <a:t>  </a:t>
            </a:r>
            <a:r>
              <a:rPr lang="en-US" altLang="zh-CN" sz="2800" dirty="0" smtClean="0"/>
              <a:t>r==5  </a:t>
            </a:r>
            <a:r>
              <a:rPr lang="zh-CN" altLang="en-US" sz="2800" dirty="0"/>
              <a:t>把</a:t>
            </a:r>
            <a:r>
              <a:rPr lang="en-US" altLang="zh-CN" sz="2800" dirty="0" smtClean="0"/>
              <a:t>406,407</a:t>
            </a:r>
            <a:r>
              <a:rPr lang="zh-CN" altLang="en-US" sz="2800" dirty="0" smtClean="0"/>
              <a:t>写报告</a:t>
            </a:r>
            <a:endParaRPr lang="zh-CN" altLang="en-US" sz="280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 smtClean="0"/>
              <a:t>r==6  </a:t>
            </a:r>
            <a:r>
              <a:rPr lang="zh-CN" altLang="en-US" sz="2800" dirty="0"/>
              <a:t>把</a:t>
            </a:r>
            <a:r>
              <a:rPr lang="en-US" altLang="zh-CN" sz="2800" dirty="0" smtClean="0"/>
              <a:t>407,401</a:t>
            </a:r>
            <a:r>
              <a:rPr lang="zh-CN" altLang="en-US" sz="2800" dirty="0" smtClean="0"/>
              <a:t>写</a:t>
            </a:r>
            <a:r>
              <a:rPr lang="zh-CN" altLang="en-US" sz="2800" dirty="0"/>
              <a:t>实验报告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754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for </a:t>
            </a:r>
            <a:r>
              <a:rPr lang="zh-CN" altLang="en-US" dirty="0"/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/>
              <a:t>例如 </a:t>
            </a:r>
            <a:r>
              <a:rPr lang="en-US" altLang="zh-CN" dirty="0" smtClean="0"/>
              <a:t>sumdef.sh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/>
              <a:t>#! </a:t>
            </a:r>
            <a:r>
              <a:rPr lang="en-US" altLang="zh-CN" dirty="0"/>
              <a:t>/bin/bash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sum=0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do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	sum=$(( $sum + $</a:t>
            </a:r>
            <a:r>
              <a:rPr lang="en-US" altLang="zh-CN" dirty="0" err="1"/>
              <a:t>i</a:t>
            </a:r>
            <a:r>
              <a:rPr lang="en-US" altLang="zh-CN" dirty="0"/>
              <a:t> ))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done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echo "sum$#=$sum"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981200" y="22098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in $@</a:t>
            </a:r>
            <a:endParaRPr lang="zh-CN" altLang="en-US" sz="2800" b="1" dirty="0">
              <a:ln w="0"/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56" y="4774440"/>
            <a:ext cx="7920000" cy="10458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273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for </a:t>
            </a:r>
            <a:r>
              <a:rPr lang="zh-CN" altLang="en-US" dirty="0"/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#</a:t>
            </a:r>
            <a:r>
              <a:rPr lang="zh-CN" altLang="en-US" dirty="0"/>
              <a:t>语法二  </a:t>
            </a:r>
          </a:p>
          <a:p>
            <a:pPr lvl="1"/>
            <a:r>
              <a:rPr lang="en-US" altLang="zh-CN" dirty="0"/>
              <a:t>for 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 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`</a:t>
            </a:r>
            <a:r>
              <a:rPr lang="en-US" altLang="zh-CN" dirty="0" err="1" smtClean="0"/>
              <a:t>comand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`</a:t>
            </a:r>
            <a:r>
              <a:rPr lang="en-US" altLang="zh-CN" dirty="0" smtClean="0"/>
              <a:t>  </a:t>
            </a:r>
            <a:endParaRPr lang="en-US" altLang="zh-CN" dirty="0"/>
          </a:p>
          <a:p>
            <a:pPr lvl="1"/>
            <a:r>
              <a:rPr lang="en-US" altLang="zh-CN" dirty="0"/>
              <a:t>   do  </a:t>
            </a:r>
          </a:p>
          <a:p>
            <a:pPr lvl="1"/>
            <a:r>
              <a:rPr lang="en-US" altLang="zh-CN" dirty="0"/>
              <a:t>     </a:t>
            </a:r>
            <a:r>
              <a:rPr lang="zh-CN" altLang="en-US" dirty="0" smtClean="0"/>
              <a:t>  </a:t>
            </a:r>
            <a:r>
              <a:rPr lang="en-US" altLang="zh-CN" dirty="0" smtClean="0"/>
              <a:t>commands</a:t>
            </a:r>
            <a:endParaRPr lang="zh-CN" altLang="en-US" dirty="0"/>
          </a:p>
          <a:p>
            <a:pPr lvl="1"/>
            <a:r>
              <a:rPr lang="zh-CN" altLang="en-US" dirty="0"/>
              <a:t>   </a:t>
            </a:r>
            <a:r>
              <a:rPr lang="en-US" altLang="zh-CN" dirty="0"/>
              <a:t>done  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511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for </a:t>
            </a:r>
            <a:r>
              <a:rPr lang="zh-CN" altLang="en-US" dirty="0"/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 smtClean="0"/>
              <a:t>例 </a:t>
            </a:r>
            <a:r>
              <a:rPr lang="en-US" altLang="zh-CN" sz="2800" dirty="0" smtClean="0"/>
              <a:t>sum100.sh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 smtClean="0"/>
              <a:t>#! </a:t>
            </a:r>
            <a:r>
              <a:rPr lang="en-US" altLang="zh-CN" sz="2800" dirty="0"/>
              <a:t>/bin/bash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sum=0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for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in `</a:t>
            </a:r>
            <a:r>
              <a:rPr lang="en-US" altLang="zh-CN" sz="2800" dirty="0" err="1"/>
              <a:t>seq</a:t>
            </a:r>
            <a:r>
              <a:rPr lang="en-US" altLang="zh-CN" sz="2800" dirty="0"/>
              <a:t> 100`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do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	sum=$(( $sum + $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))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done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echo "1+2+3+...+100=$sum" 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495800"/>
            <a:ext cx="7200000" cy="12705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2723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for </a:t>
            </a:r>
            <a:r>
              <a:rPr lang="zh-CN" altLang="en-US" dirty="0"/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/>
              <a:t>例 </a:t>
            </a:r>
            <a:r>
              <a:rPr lang="en-US" altLang="zh-CN" dirty="0" smtClean="0"/>
              <a:t>tarsh.sh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/>
              <a:t>#! </a:t>
            </a:r>
            <a:r>
              <a:rPr lang="en-US" altLang="zh-CN" dirty="0"/>
              <a:t>/bin/bash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 err="1" smtClean="0"/>
              <a:t>mkdir</a:t>
            </a:r>
            <a:r>
              <a:rPr lang="en-US" altLang="zh-CN" dirty="0" smtClean="0"/>
              <a:t> </a:t>
            </a:r>
            <a:r>
              <a:rPr lang="en-US" altLang="zh-CN" dirty="0"/>
              <a:t>./</a:t>
            </a:r>
            <a:r>
              <a:rPr lang="en-US" altLang="zh-CN" dirty="0" err="1"/>
              <a:t>bak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for file in `find -</a:t>
            </a:r>
            <a:r>
              <a:rPr lang="en-US" altLang="zh-CN" dirty="0" err="1"/>
              <a:t>iname</a:t>
            </a:r>
            <a:r>
              <a:rPr lang="en-US" altLang="zh-CN" dirty="0"/>
              <a:t> "*.</a:t>
            </a:r>
            <a:r>
              <a:rPr lang="en-US" altLang="zh-CN" dirty="0" err="1"/>
              <a:t>sh</a:t>
            </a:r>
            <a:r>
              <a:rPr lang="en-US" altLang="zh-CN" dirty="0"/>
              <a:t>"`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do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	</a:t>
            </a:r>
            <a:r>
              <a:rPr lang="en-US" altLang="zh-CN" dirty="0" err="1"/>
              <a:t>cp</a:t>
            </a:r>
            <a:r>
              <a:rPr lang="en-US" altLang="zh-CN" dirty="0"/>
              <a:t> -v $file </a:t>
            </a:r>
            <a:r>
              <a:rPr lang="en-US" altLang="zh-CN" dirty="0" err="1"/>
              <a:t>bak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done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tar -</a:t>
            </a:r>
            <a:r>
              <a:rPr lang="en-US" altLang="zh-CN" dirty="0" err="1"/>
              <a:t>czvf</a:t>
            </a:r>
            <a:r>
              <a:rPr lang="en-US" altLang="zh-CN" dirty="0"/>
              <a:t> back.tar.gz </a:t>
            </a:r>
            <a:r>
              <a:rPr lang="en-US" altLang="zh-CN" dirty="0" err="1"/>
              <a:t>bak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4724400"/>
            <a:ext cx="3600000" cy="17935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6780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for </a:t>
            </a:r>
            <a:r>
              <a:rPr lang="zh-CN" altLang="en-US" dirty="0"/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#</a:t>
            </a:r>
            <a:r>
              <a:rPr lang="zh-CN" altLang="en-US" dirty="0" smtClean="0"/>
              <a:t>语法三  </a:t>
            </a:r>
          </a:p>
          <a:p>
            <a:pPr lvl="1"/>
            <a:r>
              <a:rPr lang="en-US" altLang="zh-CN" dirty="0" smtClean="0"/>
              <a:t>for ((</a:t>
            </a:r>
            <a:r>
              <a:rPr lang="zh-CN" altLang="en-US" dirty="0" smtClean="0"/>
              <a:t>初始值</a:t>
            </a:r>
            <a:r>
              <a:rPr lang="en-US" altLang="zh-CN" dirty="0" smtClean="0"/>
              <a:t>; </a:t>
            </a:r>
            <a:r>
              <a:rPr lang="zh-CN" altLang="en-US" dirty="0" smtClean="0"/>
              <a:t>循环控制</a:t>
            </a:r>
            <a:r>
              <a:rPr lang="en-US" altLang="zh-CN" dirty="0" smtClean="0"/>
              <a:t>; </a:t>
            </a:r>
            <a:r>
              <a:rPr lang="zh-CN" altLang="en-US" dirty="0" smtClean="0"/>
              <a:t>变量变化</a:t>
            </a:r>
            <a:r>
              <a:rPr lang="en-US" altLang="zh-CN" dirty="0" smtClean="0"/>
              <a:t>))  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  </a:t>
            </a:r>
            <a:r>
              <a:rPr lang="en-US" altLang="zh-CN" dirty="0" smtClean="0"/>
              <a:t>do  </a:t>
            </a:r>
          </a:p>
          <a:p>
            <a:pPr lvl="1"/>
            <a:r>
              <a:rPr lang="en-US" altLang="zh-CN" dirty="0" smtClean="0"/>
              <a:t>    </a:t>
            </a:r>
            <a:r>
              <a:rPr lang="zh-CN" altLang="en-US" dirty="0" smtClean="0"/>
              <a:t>程序块儿  </a:t>
            </a:r>
          </a:p>
          <a:p>
            <a:pPr lvl="1"/>
            <a:r>
              <a:rPr lang="zh-CN" altLang="en-US" dirty="0" smtClean="0"/>
              <a:t>  </a:t>
            </a:r>
            <a:r>
              <a:rPr lang="en-US" altLang="zh-CN" dirty="0" smtClean="0"/>
              <a:t>done  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71DA79-129D-497A-A6D8-8D7AFB59B4CE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425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for </a:t>
            </a:r>
            <a:r>
              <a:rPr lang="zh-CN" altLang="en-US" dirty="0"/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/>
              <a:t>例 </a:t>
            </a:r>
            <a:r>
              <a:rPr lang="en-US" altLang="zh-CN" dirty="0" smtClean="0"/>
              <a:t>sumn.sh</a:t>
            </a:r>
            <a:endParaRPr lang="pt-BR" altLang="zh-CN" dirty="0" smtClean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pt-BR" altLang="zh-CN" dirty="0" smtClean="0"/>
              <a:t>#!/</a:t>
            </a:r>
            <a:r>
              <a:rPr lang="pt-BR" altLang="zh-CN" dirty="0"/>
              <a:t>bin/bash 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pt-BR" altLang="zh-CN" dirty="0"/>
              <a:t>read n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pt-BR" altLang="zh-CN" dirty="0"/>
              <a:t>sum=0 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pt-BR" altLang="zh-CN" dirty="0"/>
              <a:t>for (( i=1; i&lt;=n; i++ )) 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pt-BR" altLang="zh-CN" dirty="0"/>
              <a:t>  do   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pt-BR" altLang="zh-CN" dirty="0"/>
              <a:t>   sum=$(( $sum + $i )) 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pt-BR" altLang="zh-CN" dirty="0"/>
              <a:t>  done 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pt-BR" altLang="zh-CN" dirty="0"/>
              <a:t>  </a:t>
            </a:r>
            <a:r>
              <a:rPr lang="pt-BR" altLang="zh-CN" dirty="0" smtClean="0"/>
              <a:t>echo </a:t>
            </a:r>
            <a:r>
              <a:rPr lang="pt-BR" altLang="zh-CN" dirty="0"/>
              <a:t>"1+2+3+...+$n=$sum"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5181600"/>
            <a:ext cx="7560000" cy="14653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818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江西理工大学计算机教研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主题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C00000"/>
            </a:solidFill>
          </a:defRPr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  <a:lnDef>
      <a:spPr>
        <a:ln w="19050">
          <a:solidFill>
            <a:srgbClr val="C0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第7-1讲 一维数组" id="{BFC73218-EFAF-4BE6-ABD6-098710524646}" vid="{2F23E583-9D58-4F04-B9FC-A5D9A17E828C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第7-1讲 一维数组</Template>
  <TotalTime>11804</TotalTime>
  <Words>1345</Words>
  <Application>Microsoft Office PowerPoint</Application>
  <PresentationFormat>全屏显示(4:3)</PresentationFormat>
  <Paragraphs>292</Paragraphs>
  <Slides>32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2" baseType="lpstr">
      <vt:lpstr>华文新魏</vt:lpstr>
      <vt:lpstr>华文中宋</vt:lpstr>
      <vt:lpstr>宋体</vt:lpstr>
      <vt:lpstr>微软雅黑</vt:lpstr>
      <vt:lpstr>Arial</vt:lpstr>
      <vt:lpstr>Calibri</vt:lpstr>
      <vt:lpstr>Times New Roman</vt:lpstr>
      <vt:lpstr>Wide Latin</vt:lpstr>
      <vt:lpstr>Wingdings</vt:lpstr>
      <vt:lpstr>1_江西理工大学计算机教研室</vt:lpstr>
      <vt:lpstr>第04章 编程的基本元素</vt:lpstr>
      <vt:lpstr>1. for 语句</vt:lpstr>
      <vt:lpstr>1. for 语句</vt:lpstr>
      <vt:lpstr>1. for 语句</vt:lpstr>
      <vt:lpstr>1. for 语句</vt:lpstr>
      <vt:lpstr>1. for 语句</vt:lpstr>
      <vt:lpstr>1. for 语句</vt:lpstr>
      <vt:lpstr>1. for 语句</vt:lpstr>
      <vt:lpstr>1. for 语句</vt:lpstr>
      <vt:lpstr>2 while/untill 语句</vt:lpstr>
      <vt:lpstr>2 while/untill 语句</vt:lpstr>
      <vt:lpstr>2 while/untill 语句</vt:lpstr>
      <vt:lpstr>2 while/untill 语句</vt:lpstr>
      <vt:lpstr>3 跳出循环</vt:lpstr>
      <vt:lpstr>3 跳出循环</vt:lpstr>
      <vt:lpstr>3 跳出循环</vt:lpstr>
      <vt:lpstr>4 处理循环的输出</vt:lpstr>
      <vt:lpstr>4 处理循环的输出</vt:lpstr>
      <vt:lpstr>4 处理循环的输出</vt:lpstr>
      <vt:lpstr>5 循环实例</vt:lpstr>
      <vt:lpstr>5 循环实例</vt:lpstr>
      <vt:lpstr>5 循环实例</vt:lpstr>
      <vt:lpstr>5 循环实例</vt:lpstr>
      <vt:lpstr>5 循环实例</vt:lpstr>
      <vt:lpstr>5 循环实例</vt:lpstr>
      <vt:lpstr>5 循环实例</vt:lpstr>
      <vt:lpstr>5 循环实例</vt:lpstr>
      <vt:lpstr>5 循环实例</vt:lpstr>
      <vt:lpstr>作业</vt:lpstr>
      <vt:lpstr>作业</vt:lpstr>
      <vt:lpstr>作业</vt:lpstr>
      <vt:lpstr>实验2 shell结构化程序设计</vt:lpstr>
    </vt:vector>
  </TitlesOfParts>
  <Company>AUT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Linux</dc:title>
  <dc:creator>Bahador</dc:creator>
  <cp:lastModifiedBy>欧阳城添</cp:lastModifiedBy>
  <cp:revision>723</cp:revision>
  <dcterms:created xsi:type="dcterms:W3CDTF">2008-10-02T10:07:13Z</dcterms:created>
  <dcterms:modified xsi:type="dcterms:W3CDTF">2018-03-30T06:57:43Z</dcterms:modified>
</cp:coreProperties>
</file>