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8000"/>
    <a:srgbClr val="FF9900"/>
    <a:srgbClr val="003300"/>
    <a:srgbClr val="000066"/>
    <a:srgbClr val="800000"/>
    <a:srgbClr val="969696"/>
    <a:srgbClr val="FFFFFF"/>
    <a:srgbClr val="FFFFE5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179" autoAdjust="0"/>
  </p:normalViewPr>
  <p:slideViewPr>
    <p:cSldViewPr>
      <p:cViewPr varScale="1">
        <p:scale>
          <a:sx n="60" d="100"/>
          <a:sy n="60" d="100"/>
        </p:scale>
        <p:origin x="162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284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59C29FC-568E-48BA-953F-6EE0855BC0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11D50BC-EF1C-40DA-9507-627C12CEFA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FE1EDD8-E9D3-44B5-84D2-B19420FB1A5D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1383" y="2367839"/>
            <a:ext cx="6021867" cy="824423"/>
          </a:xfrm>
        </p:spPr>
        <p:txBody>
          <a:bodyPr anchor="b"/>
          <a:lstStyle>
            <a:lvl1pPr>
              <a:defRPr sz="3600" b="1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14164" y="3376311"/>
            <a:ext cx="4782035" cy="662289"/>
          </a:xfrm>
        </p:spPr>
        <p:txBody>
          <a:bodyPr/>
          <a:lstStyle>
            <a:lvl1pPr marL="0" indent="0" algn="just">
              <a:buNone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C0504D"/>
              </a:buClr>
              <a:defRPr/>
            </a:pPr>
            <a:fld id="{FB0B212E-6121-4F76-8E57-EE33588D9BA4}" type="slidenum">
              <a:rPr lang="en-US" altLang="zh-CN" smtClean="0">
                <a:solidFill>
                  <a:prstClr val="black"/>
                </a:solidFill>
              </a:rPr>
              <a:pPr>
                <a:buClr>
                  <a:srgbClr val="C0504D"/>
                </a:buCl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90508" y="4506007"/>
            <a:ext cx="4700774" cy="4847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700" b="1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Linux</a:t>
            </a:r>
            <a:r>
              <a:rPr lang="en-US" altLang="zh-CN" sz="2700" b="1" baseline="0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System</a:t>
            </a:r>
            <a:r>
              <a:rPr lang="en-US" altLang="zh-CN" sz="2700" b="1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&amp; Programming</a:t>
            </a:r>
            <a:endParaRPr lang="en-US" altLang="zh-CN" sz="2700" b="1">
              <a:ln w="0"/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Subtitle 4"/>
          <p:cNvSpPr txBox="1">
            <a:spLocks/>
          </p:cNvSpPr>
          <p:nvPr/>
        </p:nvSpPr>
        <p:spPr bwMode="auto">
          <a:xfrm>
            <a:off x="3181471" y="4961861"/>
            <a:ext cx="4091779" cy="105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0" indent="0" algn="just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1pPr>
            <a:lvl2pPr marL="45720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Times New Roman" panose="02020603050405020304" pitchFamily="18" charset="0"/>
              <a:buNone/>
              <a:defRPr sz="3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2pPr>
            <a:lvl3pPr marL="91440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3pPr>
            <a:lvl4pPr marL="1371600" indent="0" algn="ct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4pPr>
            <a:lvl5pPr marL="1828800" indent="0" algn="ct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35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C</a:t>
            </a:r>
            <a:r>
              <a:rPr lang="en-US" altLang="zh-CN" sz="15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h</a:t>
            </a:r>
            <a:r>
              <a:rPr lang="en-US" altLang="zh-CN" sz="18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e</a:t>
            </a:r>
            <a:r>
              <a:rPr lang="en-US" altLang="zh-CN" sz="21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24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r>
              <a:rPr lang="en-US" altLang="zh-CN" sz="27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</a:t>
            </a:r>
            <a:r>
              <a:rPr lang="en-US" altLang="zh-CN" sz="30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i</a:t>
            </a:r>
            <a:r>
              <a:rPr lang="en-US" altLang="zh-CN" sz="36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en-US" altLang="zh-CN" sz="54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495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Ou</a:t>
            </a:r>
            <a:r>
              <a:rPr lang="en-US" altLang="zh-CN" sz="36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y</a:t>
            </a:r>
            <a:r>
              <a:rPr lang="en-US" altLang="zh-CN" sz="30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en-US" altLang="zh-CN" sz="21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18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endParaRPr lang="zh-CN" altLang="en-US" sz="1350">
              <a:ln w="0"/>
              <a:solidFill>
                <a:srgbClr val="0066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05600" y="1290637"/>
            <a:ext cx="2266950" cy="19907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4096" y="3540797"/>
            <a:ext cx="2133600" cy="21145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5458" y="379475"/>
            <a:ext cx="1781606" cy="2008133"/>
          </a:xfrm>
          <a:prstGeom prst="rect">
            <a:avLst/>
          </a:prstGeom>
        </p:spPr>
      </p:pic>
      <p:sp>
        <p:nvSpPr>
          <p:cNvPr id="20" name="文本框 19"/>
          <p:cNvSpPr txBox="1"/>
          <p:nvPr userDrawn="1"/>
        </p:nvSpPr>
        <p:spPr>
          <a:xfrm>
            <a:off x="2017064" y="228600"/>
            <a:ext cx="4383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cap="none" spc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Linux</a:t>
            </a:r>
            <a:r>
              <a:rPr lang="en-US" altLang="zh-CN" sz="2800" b="1" cap="none" spc="0" baseline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 </a:t>
            </a:r>
            <a:r>
              <a:rPr lang="zh-CN" altLang="en-US" sz="2800" b="1" cap="none" spc="0" baseline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系统与编程</a:t>
            </a:r>
            <a:endParaRPr lang="zh-CN" altLang="en-US" sz="2800" b="1" cap="none" spc="0">
              <a:ln w="0"/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Wide Latin" panose="020A0A07050505020404" pitchFamily="18" charset="0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231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2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Tx/>
              <a:buBlip>
                <a:blip r:embed="rId2"/>
              </a:buBlip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965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终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630" y="762000"/>
            <a:ext cx="8640000" cy="5689756"/>
          </a:xfrm>
          <a:prstGeom prst="rect">
            <a:avLst/>
          </a:prstGeom>
          <a:ln w="22225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7412" y="1524000"/>
            <a:ext cx="8393113" cy="4927756"/>
          </a:xfrm>
        </p:spPr>
        <p:txBody>
          <a:bodyPr/>
          <a:lstStyle>
            <a:lvl1pPr marL="272654" indent="-272654">
              <a:buFontTx/>
              <a:buBlip>
                <a:blip r:embed="rId3"/>
              </a:buBlip>
              <a:defRPr sz="2800" b="1" cap="none" spc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2800" b="0" cap="none" spc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863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3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Tx/>
              <a:buBlip>
                <a:blip r:embed="rId2"/>
              </a:buBlip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429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C4A22-6975-4695-9E90-A879D51C34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0912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-27384"/>
            <a:ext cx="822960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614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828676"/>
            <a:ext cx="8229600" cy="5912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57666" y="6548288"/>
            <a:ext cx="971550" cy="332656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350" b="1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0985ADC-2F1A-4F16-99F7-4A126B5C17C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8" name="直接连接符 8"/>
          <p:cNvCxnSpPr/>
          <p:nvPr/>
        </p:nvCxnSpPr>
        <p:spPr>
          <a:xfrm>
            <a:off x="285752" y="76470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15"/>
          <p:cNvSpPr/>
          <p:nvPr/>
        </p:nvSpPr>
        <p:spPr>
          <a:xfrm>
            <a:off x="285752" y="44628"/>
            <a:ext cx="142875" cy="642937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0504D"/>
              </a:buClr>
              <a:buFont typeface="Wingdings" panose="05000000000000000000" pitchFamily="2" charset="2"/>
              <a:buNone/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pic>
        <p:nvPicPr>
          <p:cNvPr id="1034" name="图片 17" descr="20101016174155631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-968"/>
            <a:ext cx="765672" cy="765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91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91" r:id="rId3"/>
    <p:sldLayoutId id="2147483688" r:id="rId4"/>
    <p:sldLayoutId id="214748369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9pPr>
    </p:titleStyle>
    <p:bodyStyle>
      <a:lvl1pPr marL="201216" indent="-201216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C00000"/>
        </a:buClr>
        <a:buFont typeface="Wingdings" panose="05000000000000000000" pitchFamily="2" charset="2"/>
        <a:buChar char="Ø"/>
        <a:defRPr sz="27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1pPr>
      <a:lvl2pPr marL="473869" indent="-130969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339933"/>
        </a:buClr>
        <a:buFont typeface="Times New Roman" panose="02020603050405020304" pitchFamily="18" charset="0"/>
        <a:buChar char="─"/>
        <a:defRPr sz="25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2pPr>
      <a:lvl3pPr marL="807244" indent="-121444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0000CC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3pPr>
      <a:lvl4pPr marL="12430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4pPr>
      <a:lvl5pPr marL="15859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000"/>
              <a:t>第</a:t>
            </a:r>
            <a:r>
              <a:rPr lang="en-US" altLang="zh-CN" sz="4000" smtClean="0"/>
              <a:t>04</a:t>
            </a:r>
            <a:r>
              <a:rPr lang="zh-CN" altLang="en-US" sz="4000" smtClean="0"/>
              <a:t>章 编程的基本元素</a:t>
            </a:r>
            <a:endParaRPr lang="zh-CN" altLang="en-US" sz="400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14164" y="3376311"/>
            <a:ext cx="5086836" cy="662289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407 </a:t>
            </a:r>
            <a:r>
              <a:rPr lang="zh-CN" altLang="en-US"/>
              <a:t>正则表达式应用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验证罗马数字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例 编写程序</a:t>
            </a:r>
            <a:r>
              <a:rPr lang="en-US" altLang="zh-CN" dirty="0" smtClean="0"/>
              <a:t>RomanNum.sh</a:t>
            </a:r>
            <a:r>
              <a:rPr lang="zh-CN" altLang="en-US" dirty="0" smtClean="0"/>
              <a:t>验证罗马数字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#!/</a:t>
            </a:r>
            <a:r>
              <a:rPr lang="en-US" altLang="zh-CN" dirty="0"/>
              <a:t>bin/bash</a:t>
            </a:r>
          </a:p>
          <a:p>
            <a:pPr lvl="1"/>
            <a:r>
              <a:rPr lang="en-US" altLang="zh-CN" dirty="0"/>
              <a:t>echo "Please input your Roman numeral"</a:t>
            </a:r>
          </a:p>
          <a:p>
            <a:pPr lvl="1"/>
            <a:r>
              <a:rPr lang="en-US" altLang="zh-CN" dirty="0"/>
              <a:t>read roman</a:t>
            </a:r>
          </a:p>
          <a:p>
            <a:pPr lvl="1"/>
            <a:r>
              <a:rPr lang="en-US" altLang="zh-CN" dirty="0" err="1"/>
              <a:t>RegExp</a:t>
            </a:r>
            <a:r>
              <a:rPr lang="en-US" altLang="zh-CN" dirty="0"/>
              <a:t>="^M{0,3}(CD|CM|D?C{0,3})(XL|XC|L?X{0,3})(IV|IX|V?I{0,3})$"</a:t>
            </a:r>
          </a:p>
          <a:p>
            <a:pPr lvl="1"/>
            <a:r>
              <a:rPr lang="en-US" altLang="zh-CN" dirty="0"/>
              <a:t>n=`echo "$roman" | </a:t>
            </a:r>
            <a:r>
              <a:rPr lang="en-US" altLang="zh-CN" dirty="0" err="1" smtClean="0"/>
              <a:t>grep</a:t>
            </a:r>
            <a:r>
              <a:rPr lang="en-US" altLang="zh-CN" dirty="0" smtClean="0"/>
              <a:t> </a:t>
            </a:r>
            <a:r>
              <a:rPr lang="en-US" altLang="zh-CN" dirty="0"/>
              <a:t>-E  $</a:t>
            </a:r>
            <a:r>
              <a:rPr lang="en-US" altLang="zh-CN" dirty="0" err="1"/>
              <a:t>RegExp</a:t>
            </a:r>
            <a:r>
              <a:rPr lang="en-US" altLang="zh-CN" dirty="0"/>
              <a:t> | </a:t>
            </a:r>
            <a:r>
              <a:rPr lang="en-US" altLang="zh-CN" dirty="0" err="1"/>
              <a:t>wc</a:t>
            </a:r>
            <a:r>
              <a:rPr lang="en-US" altLang="zh-CN" dirty="0"/>
              <a:t> -w`</a:t>
            </a:r>
          </a:p>
          <a:p>
            <a:pPr lvl="1"/>
            <a:r>
              <a:rPr lang="en-US" altLang="zh-CN" dirty="0"/>
              <a:t>if [ $n -</a:t>
            </a:r>
            <a:r>
              <a:rPr lang="en-US" altLang="zh-CN" dirty="0" err="1"/>
              <a:t>eq</a:t>
            </a:r>
            <a:r>
              <a:rPr lang="en-US" altLang="zh-CN" dirty="0"/>
              <a:t> 0 ];then</a:t>
            </a:r>
          </a:p>
          <a:p>
            <a:pPr lvl="1"/>
            <a:r>
              <a:rPr lang="en-US" altLang="zh-CN" dirty="0"/>
              <a:t>       echo "Roman numeral: $roman is rejected!"</a:t>
            </a:r>
          </a:p>
          <a:p>
            <a:pPr lvl="1"/>
            <a:r>
              <a:rPr lang="en-US" altLang="zh-CN" dirty="0"/>
              <a:t>else</a:t>
            </a:r>
          </a:p>
          <a:p>
            <a:pPr lvl="1"/>
            <a:r>
              <a:rPr lang="en-US" altLang="zh-CN" dirty="0"/>
              <a:t>       echo "Roman numeral: $roman is accepted!"</a:t>
            </a:r>
          </a:p>
          <a:p>
            <a:pPr lvl="1"/>
            <a:r>
              <a:rPr lang="en-US" altLang="zh-CN" dirty="0"/>
              <a:t>fi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验证罗马数字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$./RomanNum.sh </a:t>
            </a:r>
          </a:p>
          <a:p>
            <a: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Please input your Roman numeral</a:t>
            </a:r>
          </a:p>
          <a:p>
            <a: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MCMLX</a:t>
            </a:r>
          </a:p>
          <a:p>
            <a: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Roman numeral: MCMLX is accepted!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$./RomanNum.sh </a:t>
            </a:r>
          </a:p>
          <a:p>
            <a: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Please input your Roman numeral</a:t>
            </a:r>
          </a:p>
          <a:p>
            <a: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MCMXLVI</a:t>
            </a:r>
          </a:p>
          <a:p>
            <a: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Roman numeral: MCMXLVI is accepted!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$./RomanNum.sh </a:t>
            </a:r>
          </a:p>
          <a:p>
            <a: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Please input your Roman numeral</a:t>
            </a:r>
          </a:p>
          <a:p>
            <a: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MCMLXM</a:t>
            </a:r>
          </a:p>
          <a:p>
            <a: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Roman numeral: MCMLXM is rejected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42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 </a:t>
            </a:r>
            <a:r>
              <a:rPr lang="zh-CN" altLang="en-US" dirty="0" smtClean="0"/>
              <a:t>解析电话号码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国内固定电话格式：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区号</a:t>
            </a:r>
            <a:r>
              <a:rPr lang="en-US" altLang="zh-CN" dirty="0"/>
              <a:t>+</a:t>
            </a:r>
            <a:r>
              <a:rPr lang="zh-CN" altLang="en-US" dirty="0" smtClean="0"/>
              <a:t>电话号码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格式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xxx-</a:t>
            </a:r>
            <a:r>
              <a:rPr lang="en-US" altLang="zh-CN" dirty="0" err="1" smtClean="0"/>
              <a:t>xxxx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xxxx</a:t>
            </a:r>
            <a:r>
              <a:rPr lang="en-US" altLang="zh-CN" dirty="0" smtClean="0"/>
              <a:t> </a:t>
            </a:r>
            <a:r>
              <a:rPr lang="zh-CN" altLang="en-US" dirty="0" smtClean="0"/>
              <a:t>如：</a:t>
            </a:r>
            <a:r>
              <a:rPr lang="en-US" altLang="zh-CN" dirty="0" smtClean="0"/>
              <a:t>010-8402-5890</a:t>
            </a:r>
          </a:p>
          <a:p>
            <a:pPr lvl="1"/>
            <a:r>
              <a:rPr lang="zh-CN" altLang="en-US" dirty="0" smtClean="0"/>
              <a:t>格式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xxxx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xxxx</a:t>
            </a:r>
            <a:r>
              <a:rPr lang="en-US" altLang="zh-CN" dirty="0" smtClean="0"/>
              <a:t>-xxx </a:t>
            </a:r>
            <a:r>
              <a:rPr lang="zh-CN" altLang="en-US" dirty="0"/>
              <a:t>如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0797-8312-249</a:t>
            </a:r>
          </a:p>
          <a:p>
            <a:pPr lvl="1"/>
            <a:r>
              <a:rPr lang="zh-CN" altLang="en-US" dirty="0" smtClean="0"/>
              <a:t>分隔符： </a:t>
            </a:r>
            <a:r>
              <a:rPr lang="en-US" altLang="zh-CN" dirty="0" smtClean="0"/>
              <a:t>-</a:t>
            </a:r>
            <a:r>
              <a:rPr lang="zh-CN" altLang="en-US" dirty="0" smtClean="0"/>
              <a:t>  空格 或没有分隔符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</a:t>
            </a:r>
            <a:r>
              <a:rPr lang="en-US" altLang="zh-CN" dirty="0" smtClean="0"/>
              <a:t>:</a:t>
            </a:r>
          </a:p>
          <a:p>
            <a:pPr lvl="2"/>
            <a:r>
              <a:rPr lang="en-US" altLang="zh-CN" dirty="0" smtClean="0"/>
              <a:t> </a:t>
            </a:r>
            <a:r>
              <a:rPr lang="en-US" altLang="zh-CN" dirty="0"/>
              <a:t>0797 </a:t>
            </a:r>
            <a:r>
              <a:rPr lang="en-US" altLang="zh-CN" dirty="0" smtClean="0"/>
              <a:t>8312249 </a:t>
            </a:r>
            <a:r>
              <a:rPr lang="en-US" altLang="zh-CN" dirty="0"/>
              <a:t>0797-8312249 </a:t>
            </a:r>
            <a:endParaRPr lang="en-US" altLang="zh-CN" dirty="0" smtClean="0"/>
          </a:p>
          <a:p>
            <a:pPr lvl="2"/>
            <a:r>
              <a:rPr lang="en-US" altLang="zh-CN" dirty="0"/>
              <a:t>	</a:t>
            </a:r>
            <a:r>
              <a:rPr lang="en-US" altLang="zh-CN" dirty="0" smtClean="0"/>
              <a:t>0797 </a:t>
            </a:r>
            <a:r>
              <a:rPr lang="en-US" altLang="zh-CN" dirty="0"/>
              <a:t>8312249  </a:t>
            </a:r>
            <a:r>
              <a:rPr lang="en-US" altLang="zh-CN" dirty="0" smtClean="0"/>
              <a:t>07978312249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994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解析电话号码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8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 smtClean="0"/>
              <a:t>例 </a:t>
            </a:r>
            <a:r>
              <a:rPr lang="en-US" altLang="zh-CN" sz="2800" dirty="0" smtClean="0"/>
              <a:t>telephone.sh</a:t>
            </a:r>
          </a:p>
          <a:p>
            <a:pPr lvl="1">
              <a:lnSpc>
                <a:spcPct val="98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#!/</a:t>
            </a:r>
            <a:r>
              <a:rPr lang="en-US" altLang="zh-CN" sz="2800" dirty="0"/>
              <a:t>bin/bash</a:t>
            </a:r>
          </a:p>
          <a:p>
            <a:pPr lvl="1">
              <a:lnSpc>
                <a:spcPct val="98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echo "Please input your telephone:"</a:t>
            </a:r>
          </a:p>
          <a:p>
            <a:pPr lvl="1">
              <a:lnSpc>
                <a:spcPct val="98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read </a:t>
            </a:r>
            <a:r>
              <a:rPr lang="en-US" altLang="zh-CN" sz="2800" dirty="0" err="1"/>
              <a:t>telpone</a:t>
            </a:r>
            <a:endParaRPr lang="en-US" altLang="zh-CN" sz="2800" dirty="0"/>
          </a:p>
          <a:p>
            <a:pPr lvl="1">
              <a:lnSpc>
                <a:spcPct val="98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space="([[:space:]]*[-]?[[:space:]]*)"</a:t>
            </a:r>
          </a:p>
          <a:p>
            <a:pPr lvl="1">
              <a:lnSpc>
                <a:spcPct val="98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RegExp1="[0-9]{4}$space[0-9]{4}$space[0-9]{3}"</a:t>
            </a:r>
          </a:p>
          <a:p>
            <a:pPr lvl="1">
              <a:lnSpc>
                <a:spcPct val="98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RegExp2="[0-9]{3}$space[0-9]{4}$space[0-9]{4}"</a:t>
            </a:r>
          </a:p>
          <a:p>
            <a:pPr lvl="1">
              <a:lnSpc>
                <a:spcPct val="98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err="1"/>
              <a:t>RegExp</a:t>
            </a:r>
            <a:r>
              <a:rPr lang="en-US" altLang="zh-CN" sz="2800" dirty="0"/>
              <a:t>="^($RegExp1|$RegExp1)$"</a:t>
            </a:r>
          </a:p>
          <a:p>
            <a:pPr lvl="1">
              <a:lnSpc>
                <a:spcPct val="98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n</a:t>
            </a:r>
            <a:r>
              <a:rPr lang="en-US" altLang="zh-CN" sz="2800" dirty="0"/>
              <a:t>=`echo "$</a:t>
            </a:r>
            <a:r>
              <a:rPr lang="en-US" altLang="zh-CN" sz="2800" dirty="0" err="1"/>
              <a:t>telpone</a:t>
            </a:r>
            <a:r>
              <a:rPr lang="en-US" altLang="zh-CN" sz="2800" dirty="0"/>
              <a:t>" | </a:t>
            </a:r>
            <a:r>
              <a:rPr lang="en-US" altLang="zh-CN" sz="2800" dirty="0" err="1"/>
              <a:t>egrep</a:t>
            </a:r>
            <a:r>
              <a:rPr lang="en-US" altLang="zh-CN" sz="2800" dirty="0"/>
              <a:t> -E  $</a:t>
            </a:r>
            <a:r>
              <a:rPr lang="en-US" altLang="zh-CN" sz="2800" dirty="0" err="1"/>
              <a:t>RegExp</a:t>
            </a:r>
            <a:r>
              <a:rPr lang="en-US" altLang="zh-CN" sz="2800" dirty="0"/>
              <a:t> | </a:t>
            </a:r>
            <a:r>
              <a:rPr lang="en-US" altLang="zh-CN" sz="2800" dirty="0" err="1"/>
              <a:t>wc</a:t>
            </a:r>
            <a:r>
              <a:rPr lang="en-US" altLang="zh-CN" sz="2800" dirty="0"/>
              <a:t> -w`</a:t>
            </a:r>
          </a:p>
          <a:p>
            <a:pPr lvl="1">
              <a:lnSpc>
                <a:spcPct val="98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if [ $n -</a:t>
            </a:r>
            <a:r>
              <a:rPr lang="en-US" altLang="zh-CN" sz="2800" dirty="0" err="1"/>
              <a:t>eq</a:t>
            </a:r>
            <a:r>
              <a:rPr lang="en-US" altLang="zh-CN" sz="2800" dirty="0"/>
              <a:t> 0 ];then</a:t>
            </a:r>
          </a:p>
          <a:p>
            <a:pPr lvl="1">
              <a:lnSpc>
                <a:spcPct val="98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       echo "The telephone: $</a:t>
            </a:r>
            <a:r>
              <a:rPr lang="en-US" altLang="zh-CN" sz="2800" dirty="0" err="1"/>
              <a:t>telpone</a:t>
            </a:r>
            <a:r>
              <a:rPr lang="en-US" altLang="zh-CN" sz="2800" dirty="0"/>
              <a:t> is rejected!"</a:t>
            </a:r>
          </a:p>
          <a:p>
            <a:pPr lvl="1">
              <a:lnSpc>
                <a:spcPct val="98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else</a:t>
            </a:r>
          </a:p>
          <a:p>
            <a:pPr lvl="1">
              <a:lnSpc>
                <a:spcPct val="98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       echo "The telephone: $</a:t>
            </a:r>
            <a:r>
              <a:rPr lang="en-US" altLang="zh-CN" sz="2800" dirty="0" err="1"/>
              <a:t>telpone</a:t>
            </a:r>
            <a:r>
              <a:rPr lang="en-US" altLang="zh-CN" sz="2800" dirty="0"/>
              <a:t> is accepted!"</a:t>
            </a:r>
          </a:p>
          <a:p>
            <a:pPr lvl="1">
              <a:lnSpc>
                <a:spcPct val="98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fi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521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解析电话号码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0"/>
            <a:ext cx="8280000" cy="3277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932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Problem 408 </a:t>
            </a:r>
          </a:p>
          <a:p>
            <a:pPr lvl="1"/>
            <a:r>
              <a:rPr lang="zh-CN" altLang="en-US" dirty="0" smtClean="0"/>
              <a:t>解析邮箱地址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标准</a:t>
            </a:r>
            <a:r>
              <a:rPr lang="zh-CN" altLang="en-US" dirty="0"/>
              <a:t>格式：用户名</a:t>
            </a:r>
            <a:r>
              <a:rPr lang="en-US" altLang="zh-CN" dirty="0"/>
              <a:t>@</a:t>
            </a:r>
            <a:r>
              <a:rPr lang="zh-CN" altLang="en-US" dirty="0"/>
              <a:t>服务器域名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857250" lvl="1" indent="-514350">
              <a:buFont typeface="+mj-lt"/>
              <a:buAutoNum type="arabicPeriod"/>
            </a:pPr>
            <a:r>
              <a:rPr lang="zh-CN" altLang="en-US" dirty="0" smtClean="0"/>
              <a:t>用户名，</a:t>
            </a:r>
            <a:r>
              <a:rPr lang="zh-CN" altLang="en-US" dirty="0"/>
              <a:t>只能</a:t>
            </a:r>
            <a:r>
              <a:rPr lang="zh-CN" altLang="en-US" dirty="0" smtClean="0"/>
              <a:t>由</a:t>
            </a:r>
            <a:r>
              <a:rPr lang="zh-CN" altLang="en-US" dirty="0"/>
              <a:t>英文</a:t>
            </a:r>
            <a:r>
              <a:rPr lang="zh-CN" altLang="en-US" dirty="0" smtClean="0"/>
              <a:t>字母、</a:t>
            </a:r>
            <a:r>
              <a:rPr lang="zh-CN" altLang="en-US" dirty="0"/>
              <a:t>数字</a:t>
            </a:r>
            <a:r>
              <a:rPr lang="en-US" altLang="zh-CN" dirty="0"/>
              <a:t>0</a:t>
            </a:r>
            <a:r>
              <a:rPr lang="zh-CN" altLang="en-US" dirty="0"/>
              <a:t>～</a:t>
            </a:r>
            <a:r>
              <a:rPr lang="en-US" altLang="zh-CN" dirty="0"/>
              <a:t>9</a:t>
            </a:r>
            <a:r>
              <a:rPr lang="zh-CN" altLang="en-US" dirty="0"/>
              <a:t>、点、减号或下划线组成；只能以数字或字母开头和</a:t>
            </a:r>
            <a:r>
              <a:rPr lang="zh-CN" altLang="en-US" dirty="0" smtClean="0"/>
              <a:t>结尾；</a:t>
            </a:r>
            <a:endParaRPr lang="en-US" altLang="zh-CN" dirty="0" smtClean="0"/>
          </a:p>
          <a:p>
            <a:pPr marL="857250" lvl="1" indent="-514350">
              <a:buFont typeface="+mj-lt"/>
              <a:buAutoNum type="arabicPeriod"/>
            </a:pPr>
            <a:r>
              <a:rPr lang="zh-CN" altLang="en-US" dirty="0"/>
              <a:t>服务器域名</a:t>
            </a:r>
            <a:r>
              <a:rPr lang="zh-CN" altLang="en-US" dirty="0" smtClean="0"/>
              <a:t>只能由英文</a:t>
            </a:r>
            <a:r>
              <a:rPr lang="zh-CN" altLang="en-US" dirty="0"/>
              <a:t>字母</a:t>
            </a:r>
            <a:r>
              <a:rPr lang="zh-CN" altLang="en-US" dirty="0" smtClean="0"/>
              <a:t>、数字和</a:t>
            </a:r>
            <a:r>
              <a:rPr lang="en-US" altLang="zh-CN" dirty="0" smtClean="0"/>
              <a:t>"-."</a:t>
            </a:r>
            <a:r>
              <a:rPr lang="zh-CN" altLang="en-US" dirty="0" smtClean="0"/>
              <a:t>的连接号</a:t>
            </a:r>
            <a:r>
              <a:rPr lang="zh-CN" altLang="en-US" dirty="0"/>
              <a:t>组成，只能以数字或字母开头和结尾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857250" lvl="1" indent="-514350">
              <a:buFont typeface="+mj-lt"/>
              <a:buAutoNum type="arabicPeriod"/>
            </a:pPr>
            <a:r>
              <a:rPr lang="zh-CN" altLang="en-US" dirty="0"/>
              <a:t>域名</a:t>
            </a:r>
            <a:r>
              <a:rPr lang="zh-CN" altLang="en-US" dirty="0" smtClean="0"/>
              <a:t>结尾</a:t>
            </a:r>
            <a:r>
              <a:rPr lang="zh-CN" altLang="en-US" dirty="0"/>
              <a:t>部分</a:t>
            </a:r>
            <a:r>
              <a:rPr lang="zh-CN" altLang="en-US" dirty="0" smtClean="0"/>
              <a:t>不能</a:t>
            </a:r>
            <a:r>
              <a:rPr lang="zh-CN" altLang="en-US" dirty="0"/>
              <a:t>少于两</a:t>
            </a:r>
            <a:r>
              <a:rPr lang="zh-CN" altLang="en-US" dirty="0" smtClean="0"/>
              <a:t>个或者多于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个的</a:t>
            </a:r>
            <a:r>
              <a:rPr lang="zh-CN" altLang="en-US" dirty="0"/>
              <a:t>数字或</a:t>
            </a:r>
            <a:r>
              <a:rPr lang="zh-CN" altLang="en-US" dirty="0" smtClean="0"/>
              <a:t>字母。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编写程序验证输入的邮箱地址是否合法？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699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</a:t>
            </a:r>
            <a:r>
              <a:rPr lang="zh-CN" altLang="en-US" dirty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 </a:t>
            </a:r>
            <a:r>
              <a:rPr lang="en-US" altLang="zh-CN" dirty="0" smtClean="0"/>
              <a:t>409</a:t>
            </a:r>
            <a:endParaRPr lang="en-US" altLang="zh-CN" dirty="0"/>
          </a:p>
          <a:p>
            <a:pPr lvl="1"/>
            <a:r>
              <a:rPr lang="zh-CN" altLang="en-US" dirty="0" smtClean="0"/>
              <a:t>编写</a:t>
            </a:r>
            <a:r>
              <a:rPr lang="zh-CN" altLang="en-US" dirty="0"/>
              <a:t>程序验证输入的用户名是否为合法，设用户名由字母或下划线开头后跟任意个数字、字母或下划线组成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Problem </a:t>
            </a:r>
            <a:r>
              <a:rPr lang="en-US" altLang="zh-CN" dirty="0" smtClean="0"/>
              <a:t>410</a:t>
            </a:r>
            <a:endParaRPr lang="en-US" altLang="zh-CN" dirty="0"/>
          </a:p>
          <a:p>
            <a:pPr lvl="1"/>
            <a:r>
              <a:rPr lang="zh-CN" altLang="en-US" dirty="0" smtClean="0"/>
              <a:t>解析</a:t>
            </a:r>
            <a:r>
              <a:rPr lang="en-US" altLang="zh-CN" dirty="0"/>
              <a:t>IP</a:t>
            </a:r>
            <a:r>
              <a:rPr lang="zh-CN" altLang="en-US" dirty="0"/>
              <a:t>地址，编写程序验证输入的</a:t>
            </a:r>
            <a:r>
              <a:rPr lang="en-US" altLang="zh-CN" dirty="0"/>
              <a:t>IP</a:t>
            </a:r>
            <a:r>
              <a:rPr lang="zh-CN" altLang="en-US" dirty="0"/>
              <a:t>地址是否合法？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6440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3 shell</a:t>
            </a:r>
            <a:r>
              <a:rPr lang="zh-CN" altLang="en-US" dirty="0" smtClean="0"/>
              <a:t>编程与正则表达式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/>
              <a:t>实验目的</a:t>
            </a:r>
            <a:endParaRPr lang="en-US" altLang="zh-CN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、</a:t>
            </a:r>
            <a:r>
              <a:rPr lang="zh-CN" altLang="en-US" sz="2800" dirty="0"/>
              <a:t>熟悉</a:t>
            </a:r>
            <a:r>
              <a:rPr lang="zh-CN" altLang="en-US" sz="2800" dirty="0" smtClean="0"/>
              <a:t>正则表达式</a:t>
            </a:r>
            <a:endParaRPr lang="zh-CN" altLang="en-US" sz="28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2</a:t>
            </a:r>
            <a:r>
              <a:rPr lang="zh-CN" altLang="en-US" sz="2800" dirty="0"/>
              <a:t>、</a:t>
            </a:r>
            <a:r>
              <a:rPr lang="zh-CN" altLang="en-US" sz="2800" dirty="0" smtClean="0"/>
              <a:t>掌握利用正则表达式编写程序</a:t>
            </a:r>
            <a:endParaRPr lang="zh-CN" altLang="en-US" sz="28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/>
              <a:t>实验</a:t>
            </a:r>
            <a:r>
              <a:rPr lang="zh-CN" altLang="en-US" dirty="0" smtClean="0"/>
              <a:t>内容</a:t>
            </a:r>
            <a:endParaRPr lang="en-US" altLang="zh-CN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 smtClean="0"/>
              <a:t>完成 </a:t>
            </a:r>
            <a:r>
              <a:rPr lang="en-US" altLang="zh-CN" sz="2800" dirty="0" smtClean="0"/>
              <a:t>Problem408~410 </a:t>
            </a:r>
            <a:r>
              <a:rPr lang="zh-CN" altLang="en-US" sz="2800" dirty="0" smtClean="0"/>
              <a:t>的程序</a:t>
            </a:r>
            <a:r>
              <a:rPr lang="zh-CN" altLang="en-US" sz="2800" dirty="0" smtClean="0"/>
              <a:t>编写</a:t>
            </a:r>
            <a:r>
              <a:rPr lang="en-US" altLang="zh-CN" sz="2800" dirty="0" smtClean="0"/>
              <a:t>;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r = </a:t>
            </a:r>
            <a:r>
              <a:rPr lang="zh-CN" altLang="en-US" sz="2800" dirty="0" smtClean="0"/>
              <a:t>一</a:t>
            </a:r>
            <a:r>
              <a:rPr lang="zh-CN" altLang="en-US" sz="2800" dirty="0"/>
              <a:t>卡通号</a:t>
            </a:r>
            <a:r>
              <a:rPr lang="en-US" altLang="zh-CN" sz="2800" dirty="0" smtClean="0"/>
              <a:t>%3;</a:t>
            </a:r>
            <a:endParaRPr lang="en-US" altLang="zh-CN" sz="2800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r==</a:t>
            </a:r>
            <a:r>
              <a:rPr lang="en-US" altLang="zh-CN" sz="2800" dirty="0" smtClean="0"/>
              <a:t>0  </a:t>
            </a:r>
            <a:r>
              <a:rPr lang="zh-CN" altLang="en-US" sz="2800" dirty="0" smtClean="0"/>
              <a:t>把</a:t>
            </a:r>
            <a:r>
              <a:rPr lang="en-US" altLang="zh-CN" sz="2800" dirty="0" smtClean="0"/>
              <a:t>408, 409</a:t>
            </a:r>
            <a:r>
              <a:rPr lang="zh-CN" altLang="en-US" sz="2800" dirty="0" smtClean="0"/>
              <a:t>写报告</a:t>
            </a:r>
            <a:r>
              <a:rPr lang="en-US" altLang="zh-CN" sz="2800" dirty="0" smtClean="0"/>
              <a:t>;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r==</a:t>
            </a:r>
            <a:r>
              <a:rPr lang="en-US" altLang="zh-CN" sz="2800" dirty="0" smtClean="0"/>
              <a:t>1  </a:t>
            </a:r>
            <a:r>
              <a:rPr lang="zh-CN" altLang="en-US" sz="2800" dirty="0" smtClean="0"/>
              <a:t>把</a:t>
            </a:r>
            <a:r>
              <a:rPr lang="en-US" altLang="zh-CN" sz="2800" dirty="0" smtClean="0"/>
              <a:t>408, 410</a:t>
            </a:r>
            <a:r>
              <a:rPr lang="zh-CN" altLang="en-US" sz="2800" dirty="0" smtClean="0"/>
              <a:t>写报告</a:t>
            </a:r>
            <a:r>
              <a:rPr lang="en-US" altLang="zh-CN" sz="2800" dirty="0" smtClean="0"/>
              <a:t>;</a:t>
            </a:r>
            <a:endParaRPr lang="en-US" altLang="zh-CN" sz="28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r==</a:t>
            </a:r>
            <a:r>
              <a:rPr lang="en-US" altLang="zh-CN" sz="2800" dirty="0" smtClean="0"/>
              <a:t>2  </a:t>
            </a:r>
            <a:r>
              <a:rPr lang="zh-CN" altLang="en-US" sz="2800" dirty="0" smtClean="0"/>
              <a:t>把</a:t>
            </a:r>
            <a:r>
              <a:rPr lang="en-US" altLang="zh-CN" sz="2800" dirty="0" smtClean="0"/>
              <a:t>409, 410</a:t>
            </a:r>
            <a:r>
              <a:rPr lang="zh-CN" altLang="en-US" sz="2800" dirty="0" smtClean="0"/>
              <a:t>写报告</a:t>
            </a:r>
            <a:r>
              <a:rPr lang="en-US" altLang="zh-CN" sz="2800" dirty="0" smtClean="0"/>
              <a:t>;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620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验证罗马数字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罗马数字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</a:t>
            </a:r>
            <a:r>
              <a:rPr lang="zh-CN" altLang="en-US" dirty="0"/>
              <a:t>最早的数字表示方式，比阿拉伯数字早</a:t>
            </a:r>
            <a:r>
              <a:rPr lang="en-US" altLang="zh-CN" dirty="0"/>
              <a:t>2000</a:t>
            </a:r>
            <a:r>
              <a:rPr lang="zh-CN" altLang="en-US" dirty="0"/>
              <a:t>多年，起源于罗马。</a:t>
            </a:r>
          </a:p>
          <a:p>
            <a:pPr lvl="1"/>
            <a:r>
              <a:rPr lang="zh-CN" altLang="en-US" dirty="0" smtClean="0"/>
              <a:t>如：</a:t>
            </a:r>
            <a:r>
              <a:rPr lang="en-US" altLang="zh-CN" dirty="0" smtClean="0"/>
              <a:t>Ⅰ,</a:t>
            </a:r>
            <a:r>
              <a:rPr lang="zh-CN" altLang="en-US" dirty="0" smtClean="0"/>
              <a:t> </a:t>
            </a:r>
            <a:r>
              <a:rPr lang="en-US" altLang="zh-CN" dirty="0"/>
              <a:t>Ⅱ </a:t>
            </a:r>
            <a:r>
              <a:rPr lang="en-US" altLang="zh-CN" dirty="0" smtClean="0"/>
              <a:t>, Ⅲ, Ⅳ, Ⅴ, Ⅵ, Ⅶ, Ⅷ, Ⅸ, 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348076"/>
              </p:ext>
            </p:extLst>
          </p:nvPr>
        </p:nvGraphicFramePr>
        <p:xfrm>
          <a:off x="477253" y="3429000"/>
          <a:ext cx="8077200" cy="1515010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1434794229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14255731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68619141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120385908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28439662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677739407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800626123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3426471443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罗马符号</a:t>
                      </a:r>
                      <a:endParaRPr lang="zh-CN" altLang="en-US" sz="28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cap="none" spc="0" dirty="0">
                          <a:ln w="0"/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cap="none" spc="0" dirty="0">
                          <a:ln w="0"/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cap="none" spc="0" dirty="0">
                          <a:ln w="0"/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cap="none" spc="0" dirty="0">
                          <a:ln w="0"/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cap="none" spc="0" dirty="0">
                          <a:ln w="0"/>
                          <a:solidFill>
                            <a:srgbClr val="008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cap="none" spc="0" dirty="0">
                          <a:ln w="0"/>
                          <a:solidFill>
                            <a:srgbClr val="008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cap="none" spc="0" dirty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079543"/>
                  </a:ext>
                </a:extLst>
              </a:tr>
              <a:tr h="6006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数字</a:t>
                      </a:r>
                      <a:endParaRPr lang="zh-CN" altLang="en-US" sz="28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>
                          <a:ln w="0"/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 dirty="0">
                          <a:ln w="0"/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>
                          <a:ln w="0"/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 dirty="0">
                          <a:ln w="0"/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>
                          <a:ln w="0"/>
                          <a:solidFill>
                            <a:srgbClr val="008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 dirty="0">
                          <a:ln w="0"/>
                          <a:solidFill>
                            <a:srgbClr val="008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500</a:t>
                      </a: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 dirty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1000</a:t>
                      </a: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135981"/>
                  </a:ext>
                </a:extLst>
              </a:tr>
            </a:tbl>
          </a:graphicData>
        </a:graphic>
      </p:graphicFrame>
      <p:sp>
        <p:nvSpPr>
          <p:cNvPr id="8" name="线形标注 1 7"/>
          <p:cNvSpPr/>
          <p:nvPr/>
        </p:nvSpPr>
        <p:spPr>
          <a:xfrm>
            <a:off x="2514600" y="5152407"/>
            <a:ext cx="1828800" cy="920182"/>
          </a:xfrm>
          <a:prstGeom prst="borderCallout1">
            <a:avLst>
              <a:gd name="adj1" fmla="val -14203"/>
              <a:gd name="adj2" fmla="val -33204"/>
              <a:gd name="adj3" fmla="val 25017"/>
              <a:gd name="adj4" fmla="val -2011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800" b="1" dirty="0" smtClean="0">
                <a:ln w="0"/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CM</a:t>
            </a:r>
            <a:r>
              <a:rPr lang="en-US" altLang="zh-CN" sz="2800" b="1" dirty="0" smtClean="0">
                <a:ln w="0"/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LX</a:t>
            </a:r>
          </a:p>
          <a:p>
            <a:pPr algn="ctr"/>
            <a:r>
              <a:rPr lang="zh-CN" altLang="en-US" sz="2800" dirty="0" smtClean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表示</a:t>
            </a:r>
            <a:r>
              <a:rPr lang="en-US" altLang="zh-CN" sz="2800" dirty="0" smtClean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1960</a:t>
            </a:r>
            <a:endParaRPr lang="zh-CN" altLang="en-US" sz="2800" dirty="0" smtClean="0">
              <a:ln w="0"/>
              <a:solidFill>
                <a:schemeClr val="tx1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线形标注 1 8"/>
          <p:cNvSpPr/>
          <p:nvPr/>
        </p:nvSpPr>
        <p:spPr>
          <a:xfrm>
            <a:off x="5334000" y="5120958"/>
            <a:ext cx="2438400" cy="920182"/>
          </a:xfrm>
          <a:prstGeom prst="borderCallout1">
            <a:avLst>
              <a:gd name="adj1" fmla="val -14203"/>
              <a:gd name="adj2" fmla="val -33204"/>
              <a:gd name="adj3" fmla="val 25017"/>
              <a:gd name="adj4" fmla="val -2011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800" b="1" dirty="0" smtClean="0">
                <a:ln w="0"/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CM</a:t>
            </a:r>
            <a:r>
              <a:rPr lang="en-US" altLang="zh-CN" sz="2800" b="1" dirty="0" smtClean="0">
                <a:ln w="0"/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XL</a:t>
            </a:r>
            <a:r>
              <a:rPr lang="en-US" altLang="zh-CN" sz="2800" b="1" dirty="0" smtClean="0">
                <a:ln w="0"/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VI</a:t>
            </a:r>
          </a:p>
          <a:p>
            <a:pPr algn="ctr"/>
            <a:r>
              <a:rPr lang="zh-CN" altLang="en-US" sz="2800" dirty="0" smtClean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表示</a:t>
            </a:r>
            <a:r>
              <a:rPr lang="en-US" altLang="zh-CN" sz="2800" dirty="0" smtClean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1946</a:t>
            </a:r>
            <a:endParaRPr lang="zh-CN" altLang="en-US" sz="2800" dirty="0" smtClean="0">
              <a:ln w="0"/>
              <a:solidFill>
                <a:schemeClr val="tx1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72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验证罗马数字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组数</a:t>
            </a:r>
            <a:r>
              <a:rPr lang="zh-CN" altLang="en-US" dirty="0" smtClean="0"/>
              <a:t>规则</a:t>
            </a:r>
            <a:endParaRPr lang="en-US" altLang="zh-CN" dirty="0" smtClean="0"/>
          </a:p>
          <a:p>
            <a:pPr lvl="1"/>
            <a:r>
              <a:rPr lang="zh-CN" altLang="en-US" dirty="0"/>
              <a:t>相同的数字连写，所表示的数等于这些数字相加得到的数，如：</a:t>
            </a:r>
            <a:r>
              <a:rPr lang="en-US" altLang="zh-CN" dirty="0"/>
              <a:t>Ⅲ = 3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小的数字在大的数字的右边，所表示的数等于这些数字相加得到的数， 如：</a:t>
            </a:r>
            <a:r>
              <a:rPr lang="en-US" altLang="zh-CN" dirty="0"/>
              <a:t>Ⅷ = 8</a:t>
            </a:r>
            <a:r>
              <a:rPr lang="zh-CN" altLang="en-US" dirty="0"/>
              <a:t>；</a:t>
            </a:r>
            <a:r>
              <a:rPr lang="en-US" altLang="zh-CN" dirty="0"/>
              <a:t>Ⅻ = 12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小的数字，（限于</a:t>
            </a:r>
            <a:r>
              <a:rPr lang="en-US" altLang="zh-CN" dirty="0"/>
              <a:t>Ⅰ</a:t>
            </a:r>
            <a:r>
              <a:rPr lang="zh-CN" altLang="en-US" dirty="0"/>
              <a:t>、</a:t>
            </a:r>
            <a:r>
              <a:rPr lang="en-US" altLang="zh-CN" dirty="0"/>
              <a:t>X </a:t>
            </a:r>
            <a:r>
              <a:rPr lang="zh-CN" altLang="en-US" dirty="0"/>
              <a:t>和</a:t>
            </a:r>
            <a:r>
              <a:rPr lang="en-US" altLang="zh-CN" dirty="0"/>
              <a:t>C</a:t>
            </a:r>
            <a:r>
              <a:rPr lang="zh-CN" altLang="en-US" dirty="0"/>
              <a:t>）在大的数字的左边，所表示的数等于大数减小数得到的数，如：</a:t>
            </a:r>
            <a:r>
              <a:rPr lang="en-US" altLang="zh-CN" dirty="0"/>
              <a:t>Ⅳ= 4</a:t>
            </a:r>
            <a:r>
              <a:rPr lang="zh-CN" altLang="en-US" dirty="0"/>
              <a:t>；</a:t>
            </a:r>
            <a:r>
              <a:rPr lang="en-US" altLang="zh-CN" dirty="0"/>
              <a:t>Ⅸ= 9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正常使用时，连写的数字重复不得超过三次。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52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验证罗马数字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 smtClean="0"/>
              <a:t>验证千位数数</a:t>
            </a:r>
            <a:endParaRPr lang="en-US" altLang="zh-CN" dirty="0" smtClean="0"/>
          </a:p>
          <a:p>
            <a:pPr lvl="1"/>
            <a:r>
              <a:rPr lang="zh-CN" altLang="en-US" dirty="0"/>
              <a:t>千位</a:t>
            </a:r>
            <a:r>
              <a:rPr lang="zh-CN" altLang="en-US" dirty="0" smtClean="0"/>
              <a:t>数，只有一个数码</a:t>
            </a:r>
            <a:r>
              <a:rPr lang="en-US" altLang="zh-CN" dirty="0" smtClean="0"/>
              <a:t>M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； 按规则只能最多连写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因此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只能表示：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  1000</a:t>
            </a:r>
          </a:p>
          <a:p>
            <a:pPr lvl="2"/>
            <a:r>
              <a:rPr lang="en-US" altLang="zh-CN" dirty="0" smtClean="0"/>
              <a:t>MM 2000</a:t>
            </a:r>
          </a:p>
          <a:p>
            <a:pPr lvl="2"/>
            <a:r>
              <a:rPr lang="en-US" altLang="zh-CN" dirty="0" smtClean="0"/>
              <a:t>MMM 3000</a:t>
            </a:r>
          </a:p>
          <a:p>
            <a:pPr lvl="1"/>
            <a:r>
              <a:rPr lang="zh-CN" altLang="en-US" dirty="0" smtClean="0"/>
              <a:t>可以用正则表达式表示：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"^M?M?M?$"    </a:t>
            </a:r>
            <a:r>
              <a:rPr lang="zh-CN" altLang="en-US" dirty="0" smtClean="0"/>
              <a:t>或   </a:t>
            </a:r>
            <a:r>
              <a:rPr lang="en-US" altLang="zh-CN" dirty="0" smtClean="0"/>
              <a:t>"^M{0,3}$"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862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验证罗马数字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28676"/>
            <a:ext cx="8280000" cy="58007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线形标注 1 5"/>
          <p:cNvSpPr/>
          <p:nvPr/>
        </p:nvSpPr>
        <p:spPr>
          <a:xfrm>
            <a:off x="6705600" y="831747"/>
            <a:ext cx="1981200" cy="912529"/>
          </a:xfrm>
          <a:prstGeom prst="borderCallout1">
            <a:avLst>
              <a:gd name="adj1" fmla="val 156442"/>
              <a:gd name="adj2" fmla="val 7429"/>
              <a:gd name="adj3" fmla="val 122646"/>
              <a:gd name="adj4" fmla="val 12491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b="1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为什么要用</a:t>
            </a:r>
            <a:endParaRPr lang="en-US" altLang="zh-CN" sz="2800" b="1" dirty="0" smtClean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2800" b="1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^ $</a:t>
            </a:r>
            <a:endParaRPr lang="zh-CN" altLang="en-US" sz="2800" dirty="0" smtClean="0">
              <a:ln w="0"/>
              <a:solidFill>
                <a:schemeClr val="tx1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95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验证罗马数字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 </a:t>
            </a:r>
            <a:r>
              <a:rPr lang="zh-CN" altLang="en-US" dirty="0" smtClean="0"/>
              <a:t>验证百位数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142250"/>
              </p:ext>
            </p:extLst>
          </p:nvPr>
        </p:nvGraphicFramePr>
        <p:xfrm>
          <a:off x="685800" y="1447800"/>
          <a:ext cx="3002965" cy="4648200"/>
        </p:xfrm>
        <a:graphic>
          <a:graphicData uri="http://schemas.openxmlformats.org/drawingml/2006/table">
            <a:tbl>
              <a:tblPr/>
              <a:tblGrid>
                <a:gridCol w="1642058">
                  <a:extLst>
                    <a:ext uri="{9D8B030D-6E8A-4147-A177-3AD203B41FA5}">
                      <a16:colId xmlns:a16="http://schemas.microsoft.com/office/drawing/2014/main" val="1434794229"/>
                    </a:ext>
                  </a:extLst>
                </a:gridCol>
                <a:gridCol w="1360907">
                  <a:extLst>
                    <a:ext uri="{9D8B030D-6E8A-4147-A177-3AD203B41FA5}">
                      <a16:colId xmlns:a16="http://schemas.microsoft.com/office/drawing/2014/main" val="114255731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符号</a:t>
                      </a:r>
                      <a:endParaRPr lang="zh-CN" altLang="en-US" sz="28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数字</a:t>
                      </a:r>
                      <a:endParaRPr lang="zh-CN" altLang="en-US" sz="28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07954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cap="none" spc="0" dirty="0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800" b="1" cap="none" spc="0" dirty="0">
                        <a:ln w="0"/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 dirty="0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100</a:t>
                      </a:r>
                      <a:endParaRPr lang="en-US" altLang="zh-CN" sz="2800" b="1" cap="none" spc="0" dirty="0">
                        <a:ln w="0"/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13598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cap="none" spc="0" dirty="0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CC</a:t>
                      </a:r>
                      <a:endParaRPr lang="zh-CN" altLang="en-US" sz="2800" b="1" cap="none" spc="0" dirty="0">
                        <a:ln w="0"/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 dirty="0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200</a:t>
                      </a:r>
                      <a:endParaRPr lang="en-US" altLang="zh-CN" sz="2800" b="1" cap="none" spc="0" dirty="0">
                        <a:ln w="0"/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45804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cap="none" spc="0" dirty="0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CCC</a:t>
                      </a:r>
                      <a:endParaRPr lang="zh-CN" altLang="en-US" sz="2800" b="1" cap="none" spc="0" dirty="0">
                        <a:ln w="0"/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 dirty="0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300</a:t>
                      </a:r>
                      <a:endParaRPr lang="en-US" altLang="zh-CN" sz="2800" b="1" cap="none" spc="0" dirty="0">
                        <a:ln w="0"/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8526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CD</a:t>
                      </a:r>
                      <a:endParaRPr lang="zh-CN" altLang="en-US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400</a:t>
                      </a:r>
                      <a:endParaRPr lang="en-US" altLang="zh-CN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7025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cap="none" spc="0" dirty="0" smtClean="0">
                          <a:ln w="0"/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2800" b="1" cap="none" spc="0" dirty="0">
                        <a:ln w="0"/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 dirty="0" smtClean="0">
                          <a:ln w="0"/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500</a:t>
                      </a:r>
                      <a:endParaRPr lang="en-US" altLang="zh-CN" sz="2800" b="1" cap="none" spc="0" dirty="0">
                        <a:ln w="0"/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6728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cap="none" spc="0" dirty="0" smtClean="0">
                          <a:ln w="0"/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DC</a:t>
                      </a:r>
                      <a:endParaRPr lang="en-US" altLang="zh-CN" sz="2800" b="1" cap="none" spc="0" dirty="0">
                        <a:ln w="0"/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 dirty="0" smtClean="0">
                          <a:ln w="0"/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600</a:t>
                      </a:r>
                      <a:endParaRPr lang="en-US" altLang="zh-CN" sz="2800" b="1" cap="none" spc="0" dirty="0">
                        <a:ln w="0"/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74526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cap="none" spc="0" dirty="0" smtClean="0">
                          <a:ln w="0"/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DCC</a:t>
                      </a:r>
                      <a:endParaRPr lang="en-US" altLang="zh-CN" sz="2800" b="1" cap="none" spc="0" dirty="0">
                        <a:ln w="0"/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 dirty="0" smtClean="0">
                          <a:ln w="0"/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700</a:t>
                      </a:r>
                      <a:endParaRPr lang="en-US" altLang="zh-CN" sz="2800" b="1" cap="none" spc="0" dirty="0">
                        <a:ln w="0"/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4669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cap="none" spc="0" dirty="0" smtClean="0">
                          <a:ln w="0"/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DCCC</a:t>
                      </a:r>
                      <a:endParaRPr lang="en-US" altLang="zh-CN" sz="2800" b="1" cap="none" spc="0" dirty="0">
                        <a:ln w="0"/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 dirty="0" smtClean="0">
                          <a:ln w="0"/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800</a:t>
                      </a:r>
                      <a:endParaRPr lang="en-US" altLang="zh-CN" sz="2800" b="1" cap="none" spc="0" dirty="0">
                        <a:ln w="0"/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90976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CM</a:t>
                      </a:r>
                      <a:endParaRPr lang="en-US" altLang="zh-CN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900</a:t>
                      </a:r>
                      <a:endParaRPr lang="en-US" altLang="zh-CN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272701"/>
                  </a:ext>
                </a:extLst>
              </a:tr>
            </a:tbl>
          </a:graphicData>
        </a:graphic>
      </p:graphicFrame>
      <p:sp>
        <p:nvSpPr>
          <p:cNvPr id="6" name="线形标注 1 5"/>
          <p:cNvSpPr/>
          <p:nvPr/>
        </p:nvSpPr>
        <p:spPr>
          <a:xfrm>
            <a:off x="3875087" y="2720665"/>
            <a:ext cx="4680000" cy="731553"/>
          </a:xfrm>
          <a:prstGeom prst="borderCallout1">
            <a:avLst>
              <a:gd name="adj1" fmla="val -10217"/>
              <a:gd name="adj2" fmla="val 832"/>
              <a:gd name="adj3" fmla="val -44013"/>
              <a:gd name="adj4" fmla="val -158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^ (</a:t>
            </a:r>
            <a:r>
              <a:rPr lang="en-US" altLang="zh-CN" sz="2800" b="1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C{0,3}</a:t>
            </a:r>
            <a:r>
              <a:rPr lang="en-US" altLang="zh-CN" sz="2800" b="1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| CD | </a:t>
            </a:r>
            <a:r>
              <a:rPr lang="en-US" altLang="zh-CN" sz="2800" b="1" dirty="0" smtClean="0">
                <a:ln w="0"/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DC{0,3}</a:t>
            </a:r>
            <a:r>
              <a:rPr lang="en-US" altLang="zh-CN" sz="2800" b="1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|CM)$</a:t>
            </a:r>
            <a:endParaRPr lang="zh-CN" altLang="en-US" sz="2800" dirty="0" smtClean="0">
              <a:ln w="0"/>
              <a:solidFill>
                <a:schemeClr val="tx1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线形标注 1 6"/>
          <p:cNvSpPr/>
          <p:nvPr/>
        </p:nvSpPr>
        <p:spPr>
          <a:xfrm>
            <a:off x="3895140" y="3931502"/>
            <a:ext cx="4500000" cy="731553"/>
          </a:xfrm>
          <a:prstGeom prst="borderCallout1">
            <a:avLst>
              <a:gd name="adj1" fmla="val 42412"/>
              <a:gd name="adj2" fmla="val -5620"/>
              <a:gd name="adj3" fmla="val -8927"/>
              <a:gd name="adj4" fmla="val -121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b="1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简：</a:t>
            </a:r>
            <a:r>
              <a:rPr lang="en-US" altLang="zh-CN" sz="2800" b="1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^ (CD|CM|D?C{0,3})$</a:t>
            </a:r>
            <a:endParaRPr lang="zh-CN" altLang="en-US" sz="2800" dirty="0" smtClean="0">
              <a:ln w="0"/>
              <a:solidFill>
                <a:schemeClr val="tx1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49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验证罗马数字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89" y="1476741"/>
            <a:ext cx="8280000" cy="36589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444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验证罗马数字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同理验证十位数和个位数的正则表达式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208182"/>
              </p:ext>
            </p:extLst>
          </p:nvPr>
        </p:nvGraphicFramePr>
        <p:xfrm>
          <a:off x="838200" y="1399520"/>
          <a:ext cx="3002965" cy="4648200"/>
        </p:xfrm>
        <a:graphic>
          <a:graphicData uri="http://schemas.openxmlformats.org/drawingml/2006/table">
            <a:tbl>
              <a:tblPr/>
              <a:tblGrid>
                <a:gridCol w="1642058">
                  <a:extLst>
                    <a:ext uri="{9D8B030D-6E8A-4147-A177-3AD203B41FA5}">
                      <a16:colId xmlns:a16="http://schemas.microsoft.com/office/drawing/2014/main" val="1434794229"/>
                    </a:ext>
                  </a:extLst>
                </a:gridCol>
                <a:gridCol w="1360907">
                  <a:extLst>
                    <a:ext uri="{9D8B030D-6E8A-4147-A177-3AD203B41FA5}">
                      <a16:colId xmlns:a16="http://schemas.microsoft.com/office/drawing/2014/main" val="114255731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符号</a:t>
                      </a:r>
                      <a:endParaRPr lang="zh-CN" altLang="en-US" sz="28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数字</a:t>
                      </a:r>
                      <a:endParaRPr lang="zh-CN" altLang="en-US" sz="28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07954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cap="none" spc="0" dirty="0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2800" b="1" cap="none" spc="0" dirty="0">
                        <a:ln w="0"/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 dirty="0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en-US" altLang="zh-CN" sz="2800" b="1" cap="none" spc="0" dirty="0">
                        <a:ln w="0"/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13598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cap="none" spc="0" dirty="0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XX</a:t>
                      </a:r>
                      <a:endParaRPr lang="zh-CN" altLang="en-US" sz="2800" b="1" cap="none" spc="0" dirty="0">
                        <a:ln w="0"/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 dirty="0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  <a:endParaRPr lang="en-US" altLang="zh-CN" sz="2800" b="1" cap="none" spc="0" dirty="0">
                        <a:ln w="0"/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45804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cap="none" spc="0" dirty="0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XXX</a:t>
                      </a:r>
                      <a:endParaRPr lang="zh-CN" altLang="en-US" sz="2800" b="1" cap="none" spc="0" dirty="0">
                        <a:ln w="0"/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 dirty="0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30</a:t>
                      </a:r>
                      <a:endParaRPr lang="en-US" altLang="zh-CN" sz="2800" b="1" cap="none" spc="0" dirty="0">
                        <a:ln w="0"/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8526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XL</a:t>
                      </a:r>
                      <a:endParaRPr lang="zh-CN" altLang="en-US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40</a:t>
                      </a:r>
                      <a:endParaRPr lang="en-US" altLang="zh-CN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7025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cap="none" spc="0" dirty="0" smtClean="0">
                          <a:ln w="0"/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L</a:t>
                      </a:r>
                      <a:endParaRPr lang="zh-CN" altLang="en-US" sz="2800" b="1" cap="none" spc="0" dirty="0">
                        <a:ln w="0"/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 dirty="0" smtClean="0">
                          <a:ln w="0"/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50</a:t>
                      </a:r>
                      <a:endParaRPr lang="en-US" altLang="zh-CN" sz="2800" b="1" cap="none" spc="0" dirty="0">
                        <a:ln w="0"/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6728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cap="none" spc="0" dirty="0" smtClean="0">
                          <a:ln w="0"/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LX</a:t>
                      </a:r>
                      <a:endParaRPr lang="en-US" altLang="zh-CN" sz="2800" b="1" cap="none" spc="0" dirty="0">
                        <a:ln w="0"/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 dirty="0" smtClean="0">
                          <a:ln w="0"/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60</a:t>
                      </a:r>
                      <a:endParaRPr lang="en-US" altLang="zh-CN" sz="2800" b="1" cap="none" spc="0" dirty="0">
                        <a:ln w="0"/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74526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cap="none" spc="0" dirty="0" smtClean="0">
                          <a:ln w="0"/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LXX</a:t>
                      </a:r>
                      <a:endParaRPr lang="en-US" altLang="zh-CN" sz="2800" b="1" cap="none" spc="0" dirty="0">
                        <a:ln w="0"/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 dirty="0" smtClean="0">
                          <a:ln w="0"/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70</a:t>
                      </a:r>
                      <a:endParaRPr lang="en-US" altLang="zh-CN" sz="2800" b="1" cap="none" spc="0" dirty="0">
                        <a:ln w="0"/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4669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cap="none" spc="0" dirty="0" smtClean="0">
                          <a:ln w="0"/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LXXX</a:t>
                      </a:r>
                      <a:endParaRPr lang="en-US" altLang="zh-CN" sz="2800" b="1" cap="none" spc="0" dirty="0">
                        <a:ln w="0"/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 dirty="0" smtClean="0">
                          <a:ln w="0"/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80</a:t>
                      </a:r>
                      <a:endParaRPr lang="en-US" altLang="zh-CN" sz="2800" b="1" cap="none" spc="0" dirty="0">
                        <a:ln w="0"/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90976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XC</a:t>
                      </a:r>
                      <a:endParaRPr lang="en-US" altLang="zh-CN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90</a:t>
                      </a:r>
                      <a:endParaRPr lang="en-US" altLang="zh-CN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272701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627948" y="6076950"/>
            <a:ext cx="34868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28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^ (XL|XC|L?X{0,3})$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372627"/>
              </p:ext>
            </p:extLst>
          </p:nvPr>
        </p:nvGraphicFramePr>
        <p:xfrm>
          <a:off x="4346491" y="1399520"/>
          <a:ext cx="3002965" cy="4648200"/>
        </p:xfrm>
        <a:graphic>
          <a:graphicData uri="http://schemas.openxmlformats.org/drawingml/2006/table">
            <a:tbl>
              <a:tblPr/>
              <a:tblGrid>
                <a:gridCol w="1642058">
                  <a:extLst>
                    <a:ext uri="{9D8B030D-6E8A-4147-A177-3AD203B41FA5}">
                      <a16:colId xmlns:a16="http://schemas.microsoft.com/office/drawing/2014/main" val="1434794229"/>
                    </a:ext>
                  </a:extLst>
                </a:gridCol>
                <a:gridCol w="1360907">
                  <a:extLst>
                    <a:ext uri="{9D8B030D-6E8A-4147-A177-3AD203B41FA5}">
                      <a16:colId xmlns:a16="http://schemas.microsoft.com/office/drawing/2014/main" val="114255731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符号</a:t>
                      </a:r>
                      <a:endParaRPr lang="zh-CN" altLang="en-US" sz="28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数字</a:t>
                      </a:r>
                      <a:endParaRPr lang="zh-CN" altLang="en-US" sz="28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07954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cap="none" spc="0" dirty="0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800" b="1" cap="none" spc="0" dirty="0">
                        <a:ln w="0"/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 dirty="0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800" b="1" cap="none" spc="0" dirty="0">
                        <a:ln w="0"/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13598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cap="none" spc="0" dirty="0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II</a:t>
                      </a:r>
                      <a:endParaRPr lang="zh-CN" altLang="en-US" sz="2800" b="1" cap="none" spc="0" dirty="0">
                        <a:ln w="0"/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 dirty="0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800" b="1" cap="none" spc="0" dirty="0">
                        <a:ln w="0"/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45804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cap="none" spc="0" dirty="0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III</a:t>
                      </a:r>
                      <a:endParaRPr lang="zh-CN" altLang="en-US" sz="2800" b="1" cap="none" spc="0" dirty="0">
                        <a:ln w="0"/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 dirty="0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800" b="1" cap="none" spc="0" dirty="0">
                        <a:ln w="0"/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8526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IV</a:t>
                      </a:r>
                      <a:endParaRPr lang="zh-CN" altLang="en-US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7025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cap="none" spc="0" dirty="0" smtClean="0">
                          <a:ln w="0"/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V</a:t>
                      </a:r>
                      <a:endParaRPr lang="zh-CN" altLang="en-US" sz="2800" b="1" cap="none" spc="0" dirty="0">
                        <a:ln w="0"/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 dirty="0" smtClean="0">
                          <a:ln w="0"/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zh-CN" sz="2800" b="1" cap="none" spc="0" dirty="0">
                        <a:ln w="0"/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6728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cap="none" spc="0" dirty="0" smtClean="0">
                          <a:ln w="0"/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VI</a:t>
                      </a:r>
                      <a:endParaRPr lang="en-US" altLang="zh-CN" sz="2800" b="1" cap="none" spc="0" dirty="0">
                        <a:ln w="0"/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 dirty="0" smtClean="0">
                          <a:ln w="0"/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 sz="2800" b="1" cap="none" spc="0" dirty="0">
                        <a:ln w="0"/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74526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cap="none" spc="0" dirty="0" smtClean="0">
                          <a:ln w="0"/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VII</a:t>
                      </a:r>
                      <a:endParaRPr lang="en-US" altLang="zh-CN" sz="2800" b="1" cap="none" spc="0" dirty="0">
                        <a:ln w="0"/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 dirty="0" smtClean="0">
                          <a:ln w="0"/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en-US" altLang="zh-CN" sz="2800" b="1" cap="none" spc="0" dirty="0">
                        <a:ln w="0"/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4669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cap="none" spc="0" dirty="0" smtClean="0">
                          <a:ln w="0"/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VIII</a:t>
                      </a:r>
                      <a:endParaRPr lang="en-US" altLang="zh-CN" sz="2800" b="1" cap="none" spc="0" dirty="0">
                        <a:ln w="0"/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cap="none" spc="0" dirty="0" smtClean="0">
                          <a:ln w="0"/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en-US" altLang="zh-CN" sz="2800" b="1" cap="none" spc="0" dirty="0">
                        <a:ln w="0"/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90976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IX</a:t>
                      </a:r>
                      <a:endParaRPr lang="en-US" altLang="zh-CN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000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en-US" altLang="zh-CN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272701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4299745" y="6100922"/>
            <a:ext cx="31678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28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^ </a:t>
            </a:r>
            <a:r>
              <a:rPr lang="en-US" altLang="zh-CN" sz="2800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(IV|IX|V?I{0,3</a:t>
            </a:r>
            <a:r>
              <a:rPr lang="en-US" altLang="zh-CN" sz="28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})$</a:t>
            </a:r>
          </a:p>
        </p:txBody>
      </p:sp>
    </p:spTree>
    <p:extLst>
      <p:ext uri="{BB962C8B-B14F-4D97-AF65-F5344CB8AC3E}">
        <p14:creationId xmlns:p14="http://schemas.microsoft.com/office/powerpoint/2010/main" val="84661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验证罗马数字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验证四位数的罗马数字的正则表达式：</a:t>
            </a:r>
            <a:endParaRPr lang="en-US" altLang="zh-CN" dirty="0" smtClean="0"/>
          </a:p>
          <a:p>
            <a:pPr lvl="1"/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^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M{0,3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CD|CM|D?C{0,3</a:t>
            </a:r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})</a:t>
            </a:r>
            <a:r>
              <a:rPr lang="en-US" altLang="zh-CN" dirty="0" smtClean="0"/>
              <a:t>(</a:t>
            </a:r>
            <a:r>
              <a:rPr lang="en-US" altLang="zh-CN" dirty="0"/>
              <a:t>XL|XC|L?X{0,3})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(IV|IX|V?I{0,3})</a:t>
            </a:r>
            <a:r>
              <a:rPr lang="en-US" altLang="zh-CN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</a:t>
            </a:r>
            <a:endParaRPr lang="en-US" altLang="zh-CN" b="1" dirty="0" smtClean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517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江西理工大学计算机教研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C00000"/>
            </a:solidFill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lnDef>
      <a:spPr>
        <a:ln w="19050">
          <a:solidFill>
            <a:srgbClr val="C0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第7-1讲 一维数组" id="{BFC73218-EFAF-4BE6-ABD6-098710524646}" vid="{2F23E583-9D58-4F04-B9FC-A5D9A17E828C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第7-1讲 一维数组</Template>
  <TotalTime>12781</TotalTime>
  <Words>865</Words>
  <Application>Microsoft Office PowerPoint</Application>
  <PresentationFormat>全屏显示(4:3)</PresentationFormat>
  <Paragraphs>210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华文新魏</vt:lpstr>
      <vt:lpstr>华文中宋</vt:lpstr>
      <vt:lpstr>宋体</vt:lpstr>
      <vt:lpstr>微软雅黑</vt:lpstr>
      <vt:lpstr>Arial</vt:lpstr>
      <vt:lpstr>Calibri</vt:lpstr>
      <vt:lpstr>Times New Roman</vt:lpstr>
      <vt:lpstr>Wide Latin</vt:lpstr>
      <vt:lpstr>Wingdings</vt:lpstr>
      <vt:lpstr>1_江西理工大学计算机教研室</vt:lpstr>
      <vt:lpstr>第04章 编程的基本元素</vt:lpstr>
      <vt:lpstr>1 验证罗马数字</vt:lpstr>
      <vt:lpstr>1 验证罗马数字</vt:lpstr>
      <vt:lpstr>1 验证罗马数字</vt:lpstr>
      <vt:lpstr>1 验证罗马数字</vt:lpstr>
      <vt:lpstr>1 验证罗马数字</vt:lpstr>
      <vt:lpstr>1 验证罗马数字</vt:lpstr>
      <vt:lpstr>1 验证罗马数字</vt:lpstr>
      <vt:lpstr>1 验证罗马数字</vt:lpstr>
      <vt:lpstr>1 验证罗马数字</vt:lpstr>
      <vt:lpstr>1 验证罗马数字</vt:lpstr>
      <vt:lpstr>2 解析电话号码</vt:lpstr>
      <vt:lpstr>2 解析电话号码</vt:lpstr>
      <vt:lpstr>2 解析电话号码</vt:lpstr>
      <vt:lpstr>3 作业</vt:lpstr>
      <vt:lpstr>3 作业</vt:lpstr>
      <vt:lpstr>实验3 shell编程与正则表达式</vt:lpstr>
    </vt:vector>
  </TitlesOfParts>
  <Company>AUT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Linux</dc:title>
  <dc:creator>Bahador</dc:creator>
  <cp:lastModifiedBy>欧阳城添</cp:lastModifiedBy>
  <cp:revision>785</cp:revision>
  <dcterms:created xsi:type="dcterms:W3CDTF">2008-10-02T10:07:13Z</dcterms:created>
  <dcterms:modified xsi:type="dcterms:W3CDTF">2018-03-30T07:03:55Z</dcterms:modified>
</cp:coreProperties>
</file>