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1" r:id="rId5"/>
    <p:sldId id="263" r:id="rId6"/>
    <p:sldId id="264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65" r:id="rId15"/>
    <p:sldId id="266" r:id="rId16"/>
    <p:sldId id="267" r:id="rId17"/>
    <p:sldId id="278" r:id="rId18"/>
    <p:sldId id="27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0099"/>
    <a:srgbClr val="000066"/>
    <a:srgbClr val="008000"/>
    <a:srgbClr val="800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04</a:t>
            </a:r>
            <a:r>
              <a:rPr lang="zh-CN" altLang="en-US" sz="4000" dirty="0" smtClean="0"/>
              <a:t>章 编程的基本元素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401</a:t>
            </a:r>
            <a:r>
              <a:rPr lang="zh-CN" altLang="en-US" dirty="0" smtClean="0"/>
              <a:t>讲 再</a:t>
            </a:r>
            <a:r>
              <a:rPr lang="zh-CN" altLang="en-US" dirty="0"/>
              <a:t>识变量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命令计算表达式的值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它完成表达式的求值操作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expr EXPRESSION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52800"/>
            <a:ext cx="7200000" cy="1853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线形标注 1 6"/>
          <p:cNvSpPr/>
          <p:nvPr/>
        </p:nvSpPr>
        <p:spPr>
          <a:xfrm>
            <a:off x="5355326" y="5378112"/>
            <a:ext cx="2606674" cy="1197386"/>
          </a:xfrm>
          <a:prstGeom prst="borderCallout1">
            <a:avLst>
              <a:gd name="adj1" fmla="val -10425"/>
              <a:gd name="adj2" fmla="val -8353"/>
              <a:gd name="adj3" fmla="val -46062"/>
              <a:gd name="adj4" fmla="val -7918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Expr</a:t>
            </a:r>
            <a:r>
              <a:rPr lang="zh-CN" altLang="en-US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计算后会把结果输出</a:t>
            </a:r>
            <a:endParaRPr lang="zh-CN" altLang="en-US" sz="2800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((   ))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求表达式的值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sz="2800" dirty="0"/>
              <a:t>((   ))</a:t>
            </a:r>
            <a:r>
              <a:rPr lang="zh-CN" altLang="en-US" sz="2800" dirty="0" smtClean="0"/>
              <a:t>表示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应该对其中的表达式求值；</a:t>
            </a:r>
            <a:endParaRPr lang="en-US" altLang="zh-CN" sz="2800" dirty="0" smtClean="0"/>
          </a:p>
          <a:p>
            <a:r>
              <a:rPr lang="zh-CN" altLang="en-US" sz="2800" dirty="0" smtClean="0"/>
              <a:t>例如</a:t>
            </a:r>
            <a:r>
              <a:rPr lang="en-US" altLang="zh-CN" sz="2800" dirty="0" smtClean="0"/>
              <a:t>: exp3.sh</a:t>
            </a:r>
          </a:p>
          <a:p>
            <a:pPr lvl="1"/>
            <a:r>
              <a:rPr lang="en-US" altLang="zh-CN" sz="2800" dirty="0"/>
              <a:t>#! /bin/bash</a:t>
            </a:r>
          </a:p>
          <a:p>
            <a:pPr lvl="1"/>
            <a:r>
              <a:rPr lang="en-US" altLang="zh-CN" sz="2800" dirty="0"/>
              <a:t>a=2334</a:t>
            </a:r>
          </a:p>
          <a:p>
            <a:pPr lvl="1"/>
            <a:r>
              <a:rPr lang="en-US" altLang="zh-CN" sz="2800" dirty="0"/>
              <a:t>echo "a=$a+1"</a:t>
            </a:r>
          </a:p>
          <a:p>
            <a:pPr lvl="1"/>
            <a:r>
              <a:rPr lang="en-US" altLang="zh-CN" sz="2800" dirty="0"/>
              <a:t>let "a=$(($a+1))"</a:t>
            </a:r>
          </a:p>
          <a:p>
            <a:pPr lvl="1"/>
            <a:r>
              <a:rPr lang="en-US" altLang="zh-CN" sz="2800" dirty="0"/>
              <a:t>echo $a</a:t>
            </a:r>
          </a:p>
          <a:p>
            <a:pPr lvl="1"/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4740203"/>
            <a:ext cx="5760000" cy="1838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5334000" y="2280745"/>
            <a:ext cx="2928938" cy="1197386"/>
          </a:xfrm>
          <a:prstGeom prst="borderCallout1">
            <a:avLst>
              <a:gd name="adj1" fmla="val 30072"/>
              <a:gd name="adj2" fmla="val -13556"/>
              <a:gd name="adj3" fmla="val 87000"/>
              <a:gd name="adj4" fmla="val -5717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也可以用</a:t>
            </a:r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$[  ] </a:t>
            </a:r>
            <a:r>
              <a:rPr lang="zh-CN" altLang="en-US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计算表达式的值</a:t>
            </a:r>
            <a:endParaRPr lang="zh-CN" altLang="en-US" sz="2800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强引用和弱引用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强引用</a:t>
            </a:r>
            <a:r>
              <a:rPr lang="zh-CN" altLang="en-US" dirty="0" smtClean="0"/>
              <a:t>）单引号 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'</a:t>
            </a:r>
            <a:endParaRPr lang="zh-CN" alt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dirty="0" smtClean="0"/>
              <a:t>关闭了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中所有特殊符号使用和解释。全部以普通字符显示；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（弱引用）双引号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""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dirty="0" smtClean="0"/>
              <a:t>它关闭了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中大部分特殊符号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zh-CN" altLang="en-US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单引号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，但保留了某些，比如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zh-CN" altLang="en-US" dirty="0" smtClean="0"/>
              <a:t>，转义符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 </a:t>
            </a:r>
            <a:r>
              <a:rPr lang="zh-CN" altLang="en-US" dirty="0" smtClean="0"/>
              <a:t>反引号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``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命令替换</a:t>
            </a:r>
            <a:r>
              <a:rPr lang="en-US" altLang="zh-CN" dirty="0" smtClean="0"/>
              <a:t>) </a:t>
            </a:r>
            <a:r>
              <a:rPr lang="zh-CN" altLang="en-US" dirty="0" smtClean="0"/>
              <a:t>反引号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``</a:t>
            </a:r>
            <a:r>
              <a:rPr lang="en-US" altLang="zh-CN" dirty="0" smtClean="0"/>
              <a:t> 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ESC</a:t>
            </a:r>
            <a:r>
              <a:rPr lang="zh-CN" altLang="en-US" dirty="0" smtClean="0"/>
              <a:t>键下方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反引里面的命令会执行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并返回命令的执行结果；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$(</a:t>
            </a:r>
            <a:r>
              <a:rPr lang="en-US" altLang="zh-CN" smtClean="0"/>
              <a:t>cmd) </a:t>
            </a:r>
            <a:r>
              <a:rPr lang="zh-CN" altLang="en-US" dirty="0" smtClean="0"/>
              <a:t>相当于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  <a:r>
              <a:rPr lang="en-US" altLang="zh-CN" dirty="0"/>
              <a:t>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 </a:t>
            </a:r>
            <a:r>
              <a:rPr lang="en-US" altLang="zh-CN" dirty="0" smtClean="0"/>
              <a:t>today.sh</a:t>
            </a:r>
          </a:p>
          <a:p>
            <a:pPr lvl="1"/>
            <a:r>
              <a:rPr lang="en-US" altLang="zh-CN" dirty="0"/>
              <a:t>#! /bin/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/>
              <a:t>log="Monday"</a:t>
            </a:r>
          </a:p>
          <a:p>
            <a:pPr lvl="1"/>
            <a:r>
              <a:rPr lang="en-US" altLang="zh-CN" dirty="0"/>
              <a:t>echo 'Today is $log'</a:t>
            </a:r>
          </a:p>
          <a:p>
            <a:pPr lvl="1"/>
            <a:r>
              <a:rPr lang="en-US" altLang="zh-CN" dirty="0"/>
              <a:t>echo "Today is $log"</a:t>
            </a:r>
          </a:p>
          <a:p>
            <a:pPr lvl="1"/>
            <a:r>
              <a:rPr lang="en-US" altLang="zh-CN" dirty="0"/>
              <a:t>echo "Today is `date`"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462269"/>
            <a:ext cx="8280000" cy="1801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4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位置变量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位置参数</a:t>
            </a:r>
            <a:r>
              <a:rPr lang="zh-CN" altLang="en-US" dirty="0"/>
              <a:t>变量</a:t>
            </a:r>
          </a:p>
          <a:p>
            <a:pPr lvl="1"/>
            <a:r>
              <a:rPr lang="en-US" altLang="zh-CN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$</a:t>
            </a:r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为数字，</a:t>
            </a:r>
            <a:r>
              <a:rPr lang="en-US" altLang="zh-CN" dirty="0"/>
              <a:t>$0</a:t>
            </a:r>
            <a:r>
              <a:rPr lang="zh-CN" altLang="en-US" dirty="0"/>
              <a:t>代表命令本身，</a:t>
            </a:r>
            <a:r>
              <a:rPr lang="en-US" altLang="zh-CN" dirty="0"/>
              <a:t>$1-$9</a:t>
            </a:r>
            <a:r>
              <a:rPr lang="zh-CN" altLang="en-US" dirty="0"/>
              <a:t>代表带一个到第九个参数，十以上的参数需要使用大括号表示，比如</a:t>
            </a:r>
            <a:r>
              <a:rPr lang="en-US" altLang="zh-CN" dirty="0"/>
              <a:t>${10}</a:t>
            </a:r>
          </a:p>
          <a:p>
            <a:pPr lvl="1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$*</a:t>
            </a:r>
            <a:r>
              <a:rPr lang="zh-CN" altLang="en-US" dirty="0"/>
              <a:t>：这个变量代表命令行中所有的参数，</a:t>
            </a:r>
            <a:r>
              <a:rPr lang="en-US" altLang="zh-CN" dirty="0"/>
              <a:t>$*</a:t>
            </a:r>
            <a:r>
              <a:rPr lang="zh-CN" altLang="en-US" dirty="0"/>
              <a:t>把所有的参数看成一个整体</a:t>
            </a:r>
          </a:p>
          <a:p>
            <a:pPr lvl="1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$@</a:t>
            </a:r>
            <a:r>
              <a:rPr lang="zh-CN" altLang="en-US" dirty="0"/>
              <a:t>：这个变量也代表命令行中所有的参数，是把每个参数却分对待</a:t>
            </a:r>
          </a:p>
          <a:p>
            <a:pPr lvl="1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$#</a:t>
            </a:r>
            <a:r>
              <a:rPr lang="zh-CN" altLang="en-US" dirty="0"/>
              <a:t>：这个变量代表命令行中所有参数的个数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1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位置变量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例如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altLang="zh-CN" sz="2800" dirty="0"/>
              <a:t>#! /bin/bahs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altLang="zh-CN" sz="2800" dirty="0"/>
              <a:t>echo "\$0 = *$0*"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altLang="zh-CN" sz="2800" dirty="0"/>
              <a:t>echo "\$1 = *$1*"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altLang="zh-CN" sz="2800" dirty="0"/>
              <a:t>echo "\$2 = *$2*"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altLang="zh-CN" sz="2800" dirty="0" smtClean="0"/>
              <a:t>echo </a:t>
            </a:r>
            <a:r>
              <a:rPr lang="es-ES" altLang="zh-CN" sz="2800" dirty="0"/>
              <a:t>"\${10} = *${10}*"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29038"/>
            <a:ext cx="7200000" cy="2285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线形标注 1 6"/>
          <p:cNvSpPr/>
          <p:nvPr/>
        </p:nvSpPr>
        <p:spPr>
          <a:xfrm>
            <a:off x="4878643" y="1752600"/>
            <a:ext cx="2944812" cy="1447800"/>
          </a:xfrm>
          <a:prstGeom prst="borderCallout1">
            <a:avLst>
              <a:gd name="adj1" fmla="val 127266"/>
              <a:gd name="adj2" fmla="val 9187"/>
              <a:gd name="adj3" fmla="val 105514"/>
              <a:gd name="adj4" fmla="val -882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zh-CN" altLang="en-US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符号用于解析变量，如要显示</a:t>
            </a:r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zh-CN" altLang="en-US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符号，则要用</a:t>
            </a:r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\$</a:t>
            </a:r>
            <a:endParaRPr lang="zh-CN" altLang="en-US" sz="2800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位置变量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例如 </a:t>
            </a:r>
            <a:r>
              <a:rPr lang="en-US" altLang="zh-CN" sz="2800" dirty="0" smtClean="0"/>
              <a:t>list.sh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 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"$# file(s) to list"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for file in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$@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ls -l $file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63510"/>
            <a:ext cx="8280000" cy="1581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5334000" y="2280745"/>
            <a:ext cx="2606674" cy="1197386"/>
          </a:xfrm>
          <a:prstGeom prst="borderCallout1">
            <a:avLst>
              <a:gd name="adj1" fmla="val -10425"/>
              <a:gd name="adj2" fmla="val -8353"/>
              <a:gd name="adj3" fmla="val 9477"/>
              <a:gd name="adj4" fmla="val -8981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$@ </a:t>
            </a:r>
            <a:r>
              <a:rPr lang="zh-CN" altLang="en-US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将参数逐个负值给变量</a:t>
            </a:r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file</a:t>
            </a:r>
            <a:endParaRPr lang="zh-CN" altLang="en-US" sz="2800" b="1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Linux </a:t>
            </a:r>
            <a:r>
              <a:rPr lang="zh-CN" altLang="en-US" dirty="0" smtClean="0"/>
              <a:t>中的特殊符号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/>
              <a:t>中的特殊符号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610560"/>
              </p:ext>
            </p:extLst>
          </p:nvPr>
        </p:nvGraphicFramePr>
        <p:xfrm>
          <a:off x="460415" y="1470747"/>
          <a:ext cx="8237498" cy="52920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596985">
                  <a:extLst>
                    <a:ext uri="{9D8B030D-6E8A-4147-A177-3AD203B41FA5}">
                      <a16:colId xmlns:a16="http://schemas.microsoft.com/office/drawing/2014/main" val="2898310816"/>
                    </a:ext>
                  </a:extLst>
                </a:gridCol>
                <a:gridCol w="6640513">
                  <a:extLst>
                    <a:ext uri="{9D8B030D-6E8A-4147-A177-3AD203B41FA5}">
                      <a16:colId xmlns:a16="http://schemas.microsoft.com/office/drawing/2014/main" val="3820624597"/>
                    </a:ext>
                  </a:extLst>
                </a:gridCol>
              </a:tblGrid>
              <a:tr h="31347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特殊符号</a:t>
                      </a:r>
                    </a:p>
                  </a:txBody>
                  <a:tcPr marL="45720" marR="4572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2903220583"/>
                  </a:ext>
                </a:extLst>
              </a:tr>
              <a:tr h="3907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#</a:t>
                      </a:r>
                      <a:endParaRPr lang="zh-CN" altLang="en-US" sz="3200" dirty="0"/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注释符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8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但 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！ 指明解释器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551986187"/>
                  </a:ext>
                </a:extLst>
              </a:tr>
              <a:tr h="2130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~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帐户的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home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目录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相当于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$HOME</a:t>
                      </a:r>
                      <a:endParaRPr lang="zh-CN" altLang="en-US" sz="28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2259790244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;</a:t>
                      </a:r>
                      <a:endParaRPr lang="en-US" sz="3000" b="1" kern="12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连续指令的分隔符，如 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cd ~; </a:t>
                      </a:r>
                      <a:r>
                        <a:rPr lang="en-US" altLang="zh-CN" sz="28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mkdir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oyct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884591444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;;</a:t>
                      </a:r>
                      <a:endParaRPr lang="en-US" sz="3000" b="1" kern="1200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专用在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case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的选项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担任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Terminator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的角色。</a:t>
                      </a: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4018892804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**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幂运算</a:t>
                      </a: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2390581682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${}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变量的正规表达式</a:t>
                      </a: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1969581342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((  ))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let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指令相似，用于计算表达式的值</a:t>
                      </a: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330309661"/>
                  </a:ext>
                </a:extLst>
              </a:tr>
              <a:tr h="3301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[  ]</a:t>
                      </a:r>
                    </a:p>
                  </a:txBody>
                  <a:tcPr marL="45720" marR="45720" marT="36000" marB="360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流程控制中，测试表达式的值</a:t>
                      </a: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1000850458"/>
                  </a:ext>
                </a:extLst>
              </a:tr>
              <a:tr h="33011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zh-CN" alt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更详细的说明参加书</a:t>
                      </a:r>
                      <a:r>
                        <a:rPr lang="en-US" altLang="zh-CN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P42~43</a:t>
                      </a:r>
                      <a:r>
                        <a:rPr lang="zh-CN" altLang="en-US" sz="3000" b="1" kern="120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页</a:t>
                      </a:r>
                      <a:endParaRPr lang="en-US" sz="3000" b="1" kern="1200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45720" marR="45720" marT="36000" marB="36000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zh-CN" altLang="en-US" sz="28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marT="36000" marB="36000"/>
                </a:tc>
                <a:extLst>
                  <a:ext uri="{0D108BD9-81ED-4DB2-BD59-A6C34878D82A}">
                    <a16:rowId xmlns:a16="http://schemas.microsoft.com/office/drawing/2014/main" val="1708179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0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401 </a:t>
            </a:r>
          </a:p>
          <a:p>
            <a:pPr lvl="1"/>
            <a:r>
              <a:rPr lang="zh-CN" altLang="en-US" dirty="0" smtClean="0"/>
              <a:t>写</a:t>
            </a:r>
            <a:r>
              <a:rPr lang="zh-CN" altLang="en-US" dirty="0"/>
              <a:t>一个脚本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设定变量</a:t>
            </a:r>
            <a:r>
              <a:rPr lang="en-US" altLang="zh-CN" dirty="0"/>
              <a:t>file</a:t>
            </a:r>
            <a:r>
              <a:rPr lang="zh-CN" altLang="en-US" dirty="0"/>
              <a:t>的值为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传递参数</a:t>
            </a:r>
            <a:r>
              <a:rPr lang="en-US" altLang="zh-CN" dirty="0" smtClean="0"/>
              <a:t>n, </a:t>
            </a:r>
            <a:r>
              <a:rPr lang="zh-CN" altLang="en-US" dirty="0" smtClean="0"/>
              <a:t>可以读取文件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中的第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</a:t>
            </a:r>
            <a:r>
              <a:rPr lang="zh-CN" altLang="en-US" dirty="0"/>
              <a:t>并显示其内容</a:t>
            </a:r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把</a:t>
            </a:r>
            <a:r>
              <a:rPr lang="zh-CN" altLang="en-US" dirty="0" smtClean="0"/>
              <a:t>这行</a:t>
            </a:r>
            <a:r>
              <a:rPr lang="zh-CN" altLang="en-US" dirty="0"/>
              <a:t>追加</a:t>
            </a:r>
            <a:r>
              <a:rPr lang="zh-CN" altLang="en-US" dirty="0" smtClean="0"/>
              <a:t>至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mypasswd</a:t>
            </a:r>
            <a:r>
              <a:rPr lang="zh-CN" altLang="en-US" dirty="0"/>
              <a:t>文件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7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</a:t>
            </a:r>
            <a:r>
              <a:rPr lang="zh-CN" altLang="en-US" dirty="0"/>
              <a:t>语言类型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按变量类型区分语言</a:t>
            </a:r>
            <a:r>
              <a:rPr lang="zh-CN" altLang="en-US" dirty="0" smtClean="0"/>
              <a:t>类型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dirty="0" smtClean="0"/>
              <a:t>静态类型语言</a:t>
            </a:r>
          </a:p>
          <a:p>
            <a:pPr lvl="2"/>
            <a:r>
              <a:rPr lang="zh-CN" altLang="en-US" dirty="0" smtClean="0"/>
              <a:t>概念：意思就是类型判断是在运行前做的（如编译阶段）</a:t>
            </a:r>
          </a:p>
          <a:p>
            <a:pPr lvl="2"/>
            <a:r>
              <a:rPr lang="zh-CN" altLang="en-US" dirty="0" smtClean="0"/>
              <a:t>表现：使用变量前需要声明变量</a:t>
            </a:r>
          </a:p>
          <a:p>
            <a:pPr lvl="2"/>
            <a:r>
              <a:rPr lang="zh-CN" altLang="en-US" dirty="0" smtClean="0"/>
              <a:t>举例：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这些都属于静态类型语言</a:t>
            </a:r>
            <a:endParaRPr lang="en-US" altLang="zh-CN" dirty="0" smtClean="0"/>
          </a:p>
          <a:p>
            <a:pPr marL="857250" lvl="1" indent="-514350" algn="l"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4F4F4F"/>
                </a:solidFill>
                <a:latin typeface="PingFang SC"/>
              </a:rPr>
              <a:t>动态类型语言</a:t>
            </a:r>
          </a:p>
          <a:p>
            <a:pPr lvl="2"/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概念：意思就是类型的检查是在运行时做的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表现：使用变量前不需要声明变量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举例：</a:t>
            </a:r>
            <a:r>
              <a:rPr lang="en-US" altLang="zh-CN" dirty="0" smtClean="0">
                <a:solidFill>
                  <a:srgbClr val="454545"/>
                </a:solidFill>
                <a:latin typeface="PingFang SC"/>
              </a:rPr>
              <a:t>JavaScript</a:t>
            </a: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、</a:t>
            </a:r>
            <a:r>
              <a:rPr lang="en-US" altLang="zh-CN" dirty="0" smtClean="0">
                <a:solidFill>
                  <a:srgbClr val="454545"/>
                </a:solidFill>
                <a:latin typeface="PingFang SC"/>
              </a:rPr>
              <a:t>Ruby</a:t>
            </a: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、</a:t>
            </a:r>
            <a:r>
              <a:rPr lang="en-US" altLang="zh-CN" dirty="0" smtClean="0">
                <a:solidFill>
                  <a:srgbClr val="454545"/>
                </a:solidFill>
                <a:latin typeface="PingFang SC"/>
              </a:rPr>
              <a:t>Python</a:t>
            </a:r>
            <a:r>
              <a:rPr lang="zh-CN" altLang="en-US" dirty="0" smtClean="0">
                <a:solidFill>
                  <a:srgbClr val="454545"/>
                </a:solidFill>
                <a:latin typeface="PingFang SC"/>
              </a:rPr>
              <a:t>这些都属于动态类型语言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</a:t>
            </a:r>
            <a:r>
              <a:rPr lang="zh-CN" altLang="en-US" dirty="0"/>
              <a:t>语言类型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按变量类型区分语言类型</a:t>
            </a:r>
          </a:p>
          <a:p>
            <a:pPr marL="857250" lvl="1" indent="-514350">
              <a:buFont typeface="+mj-ea"/>
              <a:buAutoNum type="circleNumDbPlain" startAt="3"/>
            </a:pPr>
            <a:r>
              <a:rPr lang="zh-CN" altLang="en-US" dirty="0" smtClean="0"/>
              <a:t>强类型语言。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数据类型有严格的定义和限制，一旦一</a:t>
            </a:r>
            <a:r>
              <a:rPr lang="zh-CN" altLang="en-US" dirty="0"/>
              <a:t>个变量被指定了某个数据类型，如果不经过强制类型转换，那么它就永远是这个数据类型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Object-C</a:t>
            </a:r>
            <a:r>
              <a:rPr lang="zh-CN" altLang="en-US" dirty="0"/>
              <a:t>、</a:t>
            </a:r>
            <a:r>
              <a:rPr lang="en-US" altLang="zh-CN" dirty="0" smtClean="0"/>
              <a:t>Ruby</a:t>
            </a:r>
          </a:p>
          <a:p>
            <a:pPr marL="857250" lvl="1" indent="-514350">
              <a:buFont typeface="+mj-ea"/>
              <a:buAutoNum type="circleNumDbPlain" startAt="4"/>
            </a:pPr>
            <a:r>
              <a:rPr lang="zh-CN" altLang="en-US" dirty="0">
                <a:solidFill>
                  <a:prstClr val="black"/>
                </a:solidFill>
              </a:rPr>
              <a:t>弱类型语言：</a:t>
            </a:r>
          </a:p>
          <a:p>
            <a:pPr lvl="2"/>
            <a:r>
              <a:rPr lang="zh-CN" altLang="en-US" dirty="0">
                <a:solidFill>
                  <a:prstClr val="black"/>
                </a:solidFill>
              </a:rPr>
              <a:t>数据类型可以被忽略，一个变量可以赋不同数据类型的值</a:t>
            </a:r>
            <a:r>
              <a:rPr lang="zh-CN" altLang="en-US" dirty="0" smtClean="0">
                <a:solidFill>
                  <a:prstClr val="black"/>
                </a:solidFill>
              </a:rPr>
              <a:t>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例如：</a:t>
            </a:r>
            <a:r>
              <a:rPr lang="en-US" altLang="zh-CN" dirty="0">
                <a:solidFill>
                  <a:prstClr val="black"/>
                </a:solidFill>
              </a:rPr>
              <a:t>JavaScript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PHP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zh-CN" altLang="en-US" dirty="0">
                <a:solidFill>
                  <a:prstClr val="black"/>
                </a:solidFill>
              </a:rPr>
              <a:t>有争议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</a:rPr>
              <a:t>;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</a:t>
            </a:r>
            <a:r>
              <a:rPr lang="zh-CN" altLang="en-US" dirty="0"/>
              <a:t>语言类型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按变量类型区分语言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76400"/>
            <a:ext cx="7200000" cy="48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524000" y="54864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Shell </a:t>
            </a:r>
            <a:r>
              <a:rPr lang="zh-CN" altLang="en-US" sz="2800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语言</a:t>
            </a:r>
          </a:p>
        </p:txBody>
      </p:sp>
    </p:spTree>
    <p:extLst>
      <p:ext uri="{BB962C8B-B14F-4D97-AF65-F5344CB8AC3E}">
        <p14:creationId xmlns:p14="http://schemas.microsoft.com/office/powerpoint/2010/main" val="40109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用户变量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变量的赋值与使用</a:t>
            </a:r>
            <a:endParaRPr lang="en-US" altLang="zh-CN" dirty="0" smtClean="0"/>
          </a:p>
          <a:p>
            <a:pPr lvl="1"/>
            <a:r>
              <a:rPr lang="zh-CN" altLang="en-US" dirty="0"/>
              <a:t>变量的</a:t>
            </a:r>
            <a:r>
              <a:rPr lang="zh-CN" altLang="en-US" dirty="0" smtClean="0"/>
              <a:t>赋值：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变量</a:t>
            </a:r>
            <a:r>
              <a:rPr lang="zh-CN" altLang="en-US" dirty="0"/>
              <a:t>名</a:t>
            </a:r>
            <a:r>
              <a:rPr lang="en-US" altLang="zh-CN" dirty="0"/>
              <a:t>=</a:t>
            </a:r>
            <a:r>
              <a:rPr lang="zh-CN" altLang="en-US" dirty="0"/>
              <a:t>变量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</a:t>
            </a:r>
            <a:r>
              <a:rPr lang="en-US" altLang="zh-CN" dirty="0"/>
              <a:t>=</a:t>
            </a:r>
            <a:r>
              <a:rPr lang="zh-CN" altLang="en-US" dirty="0"/>
              <a:t>左右不能有</a:t>
            </a:r>
            <a:r>
              <a:rPr lang="zh-CN" altLang="en-US" dirty="0" smtClean="0"/>
              <a:t>空格；</a:t>
            </a:r>
            <a:endParaRPr lang="en-US" altLang="zh-CN" dirty="0" smtClean="0"/>
          </a:p>
          <a:p>
            <a:pPr lvl="1"/>
            <a:r>
              <a:rPr lang="zh-CN" altLang="en-US" dirty="0"/>
              <a:t>变量</a:t>
            </a:r>
            <a:r>
              <a:rPr lang="zh-CN" altLang="en-US" dirty="0" smtClean="0"/>
              <a:t>的使用</a:t>
            </a:r>
            <a:endParaRPr lang="zh-CN" altLang="en-US" dirty="0"/>
          </a:p>
          <a:p>
            <a:pPr lvl="2"/>
            <a:r>
              <a:rPr lang="en-US" altLang="zh-CN" dirty="0" smtClean="0"/>
              <a:t>${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}             </a:t>
            </a:r>
            <a:r>
              <a:rPr lang="en-US" altLang="zh-CN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zh-CN" altLang="en-US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常常</a:t>
            </a:r>
            <a:r>
              <a:rPr lang="zh-CN" altLang="en-US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可以省略</a:t>
            </a:r>
            <a:r>
              <a:rPr lang="en-US" altLang="zh-CN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{}</a:t>
            </a:r>
          </a:p>
          <a:p>
            <a:pPr lvl="2"/>
            <a:r>
              <a:rPr lang="en-US" altLang="zh-CN" dirty="0" smtClean="0"/>
              <a:t>$</a:t>
            </a:r>
            <a:r>
              <a:rPr lang="zh-CN" altLang="en-US" dirty="0" smtClean="0"/>
              <a:t>符号用于 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变量替换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0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变量的赋值与使用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fr-FR" altLang="zh-CN" dirty="0"/>
              <a:t>[20040022@oyct code]$ a=2334</a:t>
            </a:r>
          </a:p>
          <a:p>
            <a:r>
              <a:rPr lang="fr-FR" altLang="zh-CN" dirty="0"/>
              <a:t>[20040022@oyct code]$ b=45</a:t>
            </a:r>
          </a:p>
          <a:p>
            <a:r>
              <a:rPr lang="fr-FR" altLang="zh-CN" dirty="0"/>
              <a:t>[20040022@oyct code]$ a=$a+2</a:t>
            </a:r>
          </a:p>
          <a:p>
            <a:r>
              <a:rPr lang="fr-FR" altLang="zh-CN" dirty="0"/>
              <a:t>[20040022@oyct code]$ b=${b}+10</a:t>
            </a:r>
          </a:p>
          <a:p>
            <a:r>
              <a:rPr lang="fr-FR" altLang="zh-CN" dirty="0"/>
              <a:t>[20040022@oyct code]$ echo ${a} $b</a:t>
            </a:r>
          </a:p>
          <a:p>
            <a:r>
              <a:rPr lang="fr-FR" altLang="zh-CN" dirty="0"/>
              <a:t>2334+2 45+10</a:t>
            </a:r>
          </a:p>
          <a:p>
            <a:r>
              <a:rPr lang="fr-FR" altLang="zh-CN" dirty="0"/>
              <a:t>[20040022@oyct code]$ 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5486400" y="5496547"/>
            <a:ext cx="2514600" cy="762000"/>
          </a:xfrm>
          <a:prstGeom prst="borderCallout1">
            <a:avLst>
              <a:gd name="adj1" fmla="val -6705"/>
              <a:gd name="adj2" fmla="val 21419"/>
              <a:gd name="adj3" fmla="val -63864"/>
              <a:gd name="adj4" fmla="val -2235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只是变量替换</a:t>
            </a:r>
          </a:p>
        </p:txBody>
      </p:sp>
    </p:spTree>
    <p:extLst>
      <p:ext uri="{BB962C8B-B14F-4D97-AF65-F5344CB8AC3E}">
        <p14:creationId xmlns:p14="http://schemas.microsoft.com/office/powerpoint/2010/main" val="195245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sz="2800" dirty="0" smtClean="0"/>
              <a:t>Shell</a:t>
            </a:r>
            <a:r>
              <a:rPr lang="zh-CN" altLang="en-US" sz="2800" dirty="0" smtClean="0"/>
              <a:t>语言是弱类型语言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默认都按字符串处理； 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算术表达式也按字符串处理，使用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r>
              <a:rPr lang="zh-CN" altLang="en-US" sz="2800" dirty="0"/>
              <a:t>才能</a:t>
            </a:r>
            <a:r>
              <a:rPr lang="zh-CN" altLang="en-US" sz="2800" dirty="0" smtClean="0"/>
              <a:t>对表达式进行计算！</a:t>
            </a:r>
            <a:r>
              <a:rPr lang="en-US" altLang="zh-CN" sz="2800" dirty="0" smtClean="0"/>
              <a:t> </a:t>
            </a:r>
          </a:p>
          <a:p>
            <a:r>
              <a:rPr lang="zh-CN" altLang="en-US" sz="2800" dirty="0" smtClean="0"/>
              <a:t>例如</a:t>
            </a:r>
            <a:endParaRPr lang="en-US" altLang="zh-CN" sz="2800" dirty="0" smtClean="0"/>
          </a:p>
          <a:p>
            <a:pPr lvl="1"/>
            <a:r>
              <a:rPr lang="en-US" altLang="zh-CN" sz="2800" dirty="0"/>
              <a:t>#! /bin/bash</a:t>
            </a:r>
          </a:p>
          <a:p>
            <a:pPr lvl="1"/>
            <a:r>
              <a:rPr lang="en-US" altLang="zh-CN" sz="2800" dirty="0"/>
              <a:t>a=2334</a:t>
            </a:r>
          </a:p>
          <a:p>
            <a:pPr lvl="1"/>
            <a:r>
              <a:rPr lang="en-US" altLang="zh-CN" sz="2800" dirty="0"/>
              <a:t>echo "a=$a+1"</a:t>
            </a:r>
          </a:p>
          <a:p>
            <a:pPr lvl="1"/>
            <a:r>
              <a:rPr lang="en-US" altLang="zh-CN" sz="2800" dirty="0"/>
              <a:t>let "a=$a+1"</a:t>
            </a:r>
          </a:p>
          <a:p>
            <a:pPr lvl="1"/>
            <a:r>
              <a:rPr lang="en-US" altLang="zh-CN" sz="2800" dirty="0"/>
              <a:t>echo $</a:t>
            </a:r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00" y="4452088"/>
            <a:ext cx="5760000" cy="152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656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求表达式的值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Evaluate </a:t>
            </a:r>
            <a:r>
              <a:rPr lang="en-US" altLang="zh-CN" dirty="0"/>
              <a:t>arithmetic expressions.</a:t>
            </a:r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/>
              <a:t>let </a:t>
            </a:r>
            <a:r>
              <a:rPr lang="zh-CN" altLang="en-US" dirty="0"/>
              <a:t>参数 </a:t>
            </a:r>
            <a:r>
              <a:rPr lang="en-US" altLang="zh-CN" dirty="0"/>
              <a:t>[</a:t>
            </a:r>
            <a:r>
              <a:rPr lang="zh-CN" altLang="en-US" dirty="0"/>
              <a:t>参数 </a:t>
            </a:r>
            <a:r>
              <a:rPr lang="en-US" altLang="zh-CN" dirty="0" smtClean="0"/>
              <a:t>...]</a:t>
            </a:r>
          </a:p>
          <a:p>
            <a:pPr lvl="1"/>
            <a:r>
              <a:rPr lang="zh-CN" altLang="en-US" dirty="0" smtClean="0"/>
              <a:t>说明：</a:t>
            </a:r>
            <a:r>
              <a:rPr lang="en-US" altLang="zh-CN" dirty="0" smtClean="0"/>
              <a:t>let</a:t>
            </a:r>
            <a:r>
              <a:rPr lang="zh-CN" altLang="en-US" dirty="0" smtClean="0"/>
              <a:t>命令用于计算表达式的值，</a:t>
            </a:r>
            <a:r>
              <a:rPr lang="zh-CN" altLang="en-US" dirty="0"/>
              <a:t>提供常用运算符还提供了方幂**运算符。在变量的房屋计算</a:t>
            </a:r>
            <a:r>
              <a:rPr lang="zh-CN" altLang="en-US" dirty="0" smtClean="0"/>
              <a:t>中可以不</a:t>
            </a:r>
            <a:r>
              <a:rPr lang="zh-CN" altLang="en-US" dirty="0"/>
              <a:t>需要加上</a:t>
            </a:r>
            <a:r>
              <a:rPr lang="en-US" altLang="zh-CN" dirty="0"/>
              <a:t>$</a:t>
            </a:r>
            <a:r>
              <a:rPr lang="zh-CN" altLang="en-US" dirty="0"/>
              <a:t>来表示</a:t>
            </a:r>
            <a:r>
              <a:rPr lang="zh-CN" altLang="en-US" dirty="0" smtClean="0"/>
              <a:t>变量。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每个参数为一个表达式，只能计算定点整数的值；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0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计算表达式的值</a:t>
            </a:r>
            <a:r>
              <a:rPr lang="en-US" altLang="zh-CN" dirty="0" smtClean="0"/>
              <a:t>: exp2.sh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 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let a=5+4 b=9-3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$a $b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let "t1 = ((a = 5 + 3, b = 7 - 1, c = 15 - 4))"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"t1 = $t1, a = $a, b = $b"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114800"/>
            <a:ext cx="7200000" cy="1936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03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10550</TotalTime>
  <Words>1028</Words>
  <Application>Microsoft Office PowerPoint</Application>
  <PresentationFormat>全屏显示(4:3)</PresentationFormat>
  <Paragraphs>162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PingFang SC</vt:lpstr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第04章 编程的基本元素</vt:lpstr>
      <vt:lpstr>0.语言类型</vt:lpstr>
      <vt:lpstr>0.语言类型</vt:lpstr>
      <vt:lpstr>0.语言类型</vt:lpstr>
      <vt:lpstr>1. 用户变量</vt:lpstr>
      <vt:lpstr>1. 用户变量</vt:lpstr>
      <vt:lpstr>1. 用户变量</vt:lpstr>
      <vt:lpstr>1. 用户变量</vt:lpstr>
      <vt:lpstr>1. 用户变量</vt:lpstr>
      <vt:lpstr>1. 用户变量</vt:lpstr>
      <vt:lpstr>1. 用户变量</vt:lpstr>
      <vt:lpstr>1. 用户变量</vt:lpstr>
      <vt:lpstr>1. 用户变量</vt:lpstr>
      <vt:lpstr>2 位置变量</vt:lpstr>
      <vt:lpstr>2 位置变量</vt:lpstr>
      <vt:lpstr>2 位置变量</vt:lpstr>
      <vt:lpstr>3 Linux 中的特殊符号</vt:lpstr>
      <vt:lpstr>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615</cp:revision>
  <dcterms:created xsi:type="dcterms:W3CDTF">2008-10-02T10:07:13Z</dcterms:created>
  <dcterms:modified xsi:type="dcterms:W3CDTF">2018-03-23T07:48:24Z</dcterms:modified>
</cp:coreProperties>
</file>