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60" r:id="rId4"/>
    <p:sldId id="259" r:id="rId5"/>
    <p:sldId id="263" r:id="rId6"/>
    <p:sldId id="264" r:id="rId7"/>
    <p:sldId id="266" r:id="rId8"/>
    <p:sldId id="265" r:id="rId9"/>
    <p:sldId id="267" r:id="rId10"/>
    <p:sldId id="268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000099"/>
    <a:srgbClr val="000066"/>
    <a:srgbClr val="008000"/>
    <a:srgbClr val="800000"/>
    <a:srgbClr val="969696"/>
    <a:srgbClr val="FFFFFF"/>
    <a:srgbClr val="FFFFE5"/>
    <a:srgbClr val="C0C0C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566" autoAdjust="0"/>
  </p:normalViewPr>
  <p:slideViewPr>
    <p:cSldViewPr>
      <p:cViewPr varScale="1">
        <p:scale>
          <a:sx n="69" d="100"/>
          <a:sy n="69" d="100"/>
        </p:scale>
        <p:origin x="13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84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59C29FC-568E-48BA-953F-6EE0855BC0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11D50BC-EF1C-40DA-9507-627C12CEFA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FE1EDD8-E9D3-44B5-84D2-B19420FB1A5D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1383" y="2367839"/>
            <a:ext cx="6021867" cy="824423"/>
          </a:xfrm>
        </p:spPr>
        <p:txBody>
          <a:bodyPr anchor="b"/>
          <a:lstStyle>
            <a:lvl1pPr>
              <a:defRPr sz="3600" b="1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14164" y="3376311"/>
            <a:ext cx="4782035" cy="662289"/>
          </a:xfrm>
        </p:spPr>
        <p:txBody>
          <a:bodyPr/>
          <a:lstStyle>
            <a:lvl1pPr marL="0" indent="0" algn="just">
              <a:buNone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C0504D"/>
              </a:buClr>
              <a:defRPr/>
            </a:pPr>
            <a:fld id="{FB0B212E-6121-4F76-8E57-EE33588D9BA4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90508" y="4506007"/>
            <a:ext cx="4700774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00" b="1" dirty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700" b="1" baseline="0" dirty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System</a:t>
            </a:r>
            <a:r>
              <a:rPr lang="en-US" altLang="zh-CN" sz="2700" b="1" dirty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&amp; Programming</a:t>
            </a:r>
            <a:endParaRPr lang="en-US" altLang="zh-CN" sz="2700" b="1" dirty="0">
              <a:ln w="0"/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Subtitle 4"/>
          <p:cNvSpPr txBox="1">
            <a:spLocks/>
          </p:cNvSpPr>
          <p:nvPr/>
        </p:nvSpPr>
        <p:spPr bwMode="auto">
          <a:xfrm>
            <a:off x="3181471" y="4961861"/>
            <a:ext cx="4091779" cy="10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just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572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Times New Roman" panose="02020603050405020304" pitchFamily="18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9144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3716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8288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5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  <a:r>
              <a:rPr lang="en-US" altLang="zh-CN" sz="15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h</a:t>
            </a:r>
            <a:r>
              <a:rPr lang="en-US" altLang="zh-CN" sz="18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  <a:r>
              <a:rPr lang="en-US" altLang="zh-CN" sz="21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24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r>
              <a:rPr lang="en-US" altLang="zh-CN" sz="27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r>
              <a:rPr lang="en-US" altLang="zh-CN" sz="30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</a:t>
            </a:r>
            <a:r>
              <a:rPr lang="en-US" altLang="zh-CN" sz="36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54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495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Ou</a:t>
            </a:r>
            <a:r>
              <a:rPr lang="en-US" altLang="zh-CN" sz="36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  <a:r>
              <a:rPr lang="en-US" altLang="zh-CN" sz="30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21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18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endParaRPr lang="zh-CN" altLang="en-US" sz="1350" dirty="0">
              <a:ln w="0"/>
              <a:solidFill>
                <a:srgbClr val="0066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600" y="1290637"/>
            <a:ext cx="2266950" cy="1990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4096" y="3540797"/>
            <a:ext cx="2133600" cy="21145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5458" y="379475"/>
            <a:ext cx="1781606" cy="2008133"/>
          </a:xfrm>
          <a:prstGeom prst="rect">
            <a:avLst/>
          </a:prstGeom>
        </p:spPr>
      </p:pic>
      <p:sp>
        <p:nvSpPr>
          <p:cNvPr id="20" name="文本框 19"/>
          <p:cNvSpPr txBox="1"/>
          <p:nvPr userDrawn="1"/>
        </p:nvSpPr>
        <p:spPr>
          <a:xfrm>
            <a:off x="2017064" y="228600"/>
            <a:ext cx="438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cap="none" spc="0" dirty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Linux</a:t>
            </a:r>
            <a:r>
              <a:rPr lang="en-US" altLang="zh-CN" sz="2800" b="1" cap="none" spc="0" baseline="0" dirty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cap="none" spc="0" baseline="0" dirty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系统与编程</a:t>
            </a:r>
            <a:endParaRPr lang="zh-CN" altLang="en-US" sz="2800" b="1" cap="none" spc="0" dirty="0">
              <a:ln w="0"/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Wide Latin" panose="020A0A07050505020404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23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2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65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3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29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终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0210" y="1373875"/>
            <a:ext cx="8396589" cy="5438777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2" hasCustomPrompt="1"/>
          </p:nvPr>
        </p:nvSpPr>
        <p:spPr>
          <a:xfrm>
            <a:off x="319780" y="1851642"/>
            <a:ext cx="8135333" cy="4981303"/>
          </a:xfrm>
        </p:spPr>
        <p:txBody>
          <a:bodyPr/>
          <a:lstStyle>
            <a:lvl1pPr marL="0" indent="0">
              <a:buFontTx/>
              <a:buNone/>
              <a:defRPr sz="3000" b="1" cap="none" spc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5084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C4A22-6975-4695-9E90-A879D51C34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415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-27384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828676"/>
            <a:ext cx="8229600" cy="591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57666" y="6548288"/>
            <a:ext cx="971550" cy="33265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350" b="1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0985ADC-2F1A-4F16-99F7-4A126B5C17C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8" name="直接连接符 8"/>
          <p:cNvCxnSpPr/>
          <p:nvPr/>
        </p:nvCxnSpPr>
        <p:spPr>
          <a:xfrm>
            <a:off x="285752" y="76470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15"/>
          <p:cNvSpPr/>
          <p:nvPr/>
        </p:nvSpPr>
        <p:spPr>
          <a:xfrm>
            <a:off x="285752" y="44628"/>
            <a:ext cx="142875" cy="64293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0504D"/>
              </a:buClr>
              <a:buFont typeface="Wingdings" panose="05000000000000000000" pitchFamily="2" charset="2"/>
              <a:buNone/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1034" name="图片 17" descr="20101016174155631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-968"/>
            <a:ext cx="765672" cy="76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91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89" r:id="rId4"/>
    <p:sldLayoutId id="2147483690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9pPr>
    </p:titleStyle>
    <p:bodyStyle>
      <a:lvl1pPr marL="201216" indent="-201216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C00000"/>
        </a:buClr>
        <a:buFont typeface="Wingdings" panose="05000000000000000000" pitchFamily="2" charset="2"/>
        <a:buChar char="Ø"/>
        <a:defRPr sz="27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1pPr>
      <a:lvl2pPr marL="473869" indent="-130969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339933"/>
        </a:buClr>
        <a:buFont typeface="Times New Roman" panose="02020603050405020304" pitchFamily="18" charset="0"/>
        <a:buChar char="─"/>
        <a:defRPr sz="25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2pPr>
      <a:lvl3pPr marL="807244" indent="-121444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0000CC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3pPr>
      <a:lvl4pPr marL="12430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4pPr>
      <a:lvl5pPr marL="15859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/>
              <a:t>第</a:t>
            </a:r>
            <a:r>
              <a:rPr lang="en-US" altLang="zh-CN" sz="4000" dirty="0" smtClean="0"/>
              <a:t>04</a:t>
            </a:r>
            <a:r>
              <a:rPr lang="zh-CN" altLang="en-US" sz="4000" dirty="0" smtClean="0"/>
              <a:t>章 编程的基本元素</a:t>
            </a:r>
            <a:endParaRPr lang="zh-CN" alt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14164" y="3376311"/>
            <a:ext cx="5086836" cy="662289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 smtClean="0"/>
              <a:t>402</a:t>
            </a:r>
            <a:r>
              <a:rPr lang="zh-CN" altLang="en-US" dirty="0" smtClean="0"/>
              <a:t>讲 </a:t>
            </a:r>
            <a:r>
              <a:rPr lang="zh-CN" altLang="en-US" dirty="0"/>
              <a:t>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Problem402</a:t>
            </a:r>
          </a:p>
          <a:p>
            <a:pPr lvl="1"/>
            <a:r>
              <a:rPr lang="zh-CN" altLang="en-US" dirty="0"/>
              <a:t>设计</a:t>
            </a:r>
            <a:r>
              <a:rPr lang="zh-CN" altLang="en-US" dirty="0" smtClean="0"/>
              <a:t>一脚本函数</a:t>
            </a:r>
            <a:r>
              <a:rPr lang="en-US" altLang="zh-CN" dirty="0" err="1" smtClean="0"/>
              <a:t>IsEven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参数为</a:t>
            </a:r>
            <a:r>
              <a:rPr lang="en-US" altLang="zh-CN" dirty="0" smtClean="0"/>
              <a:t>n, </a:t>
            </a:r>
            <a:r>
              <a:rPr lang="zh-CN" altLang="en-US" dirty="0" smtClean="0"/>
              <a:t>判断</a:t>
            </a:r>
            <a:r>
              <a:rPr lang="en-US" altLang="zh-CN" dirty="0" smtClean="0"/>
              <a:t>n</a:t>
            </a:r>
            <a:r>
              <a:rPr lang="zh-CN" altLang="en-US" dirty="0"/>
              <a:t>是</a:t>
            </a:r>
            <a:r>
              <a:rPr lang="zh-CN" altLang="en-US" dirty="0" smtClean="0"/>
              <a:t>奇数还是偶数；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如果是奇数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显示</a:t>
            </a:r>
            <a:r>
              <a:rPr lang="en-US" altLang="zh-CN" dirty="0" smtClean="0"/>
              <a:t>n is Even</a:t>
            </a:r>
          </a:p>
          <a:p>
            <a:pPr lvl="1"/>
            <a:r>
              <a:rPr lang="zh-CN" altLang="en-US" dirty="0"/>
              <a:t>如果</a:t>
            </a:r>
            <a:r>
              <a:rPr lang="zh-CN" altLang="en-US" dirty="0" smtClean="0"/>
              <a:t>是偶数</a:t>
            </a:r>
            <a:r>
              <a:rPr lang="en-US" altLang="zh-CN" dirty="0" smtClean="0"/>
              <a:t>, </a:t>
            </a:r>
            <a:r>
              <a:rPr lang="zh-CN" altLang="en-US" dirty="0"/>
              <a:t>显示</a:t>
            </a:r>
            <a:r>
              <a:rPr lang="en-US" altLang="zh-CN" dirty="0"/>
              <a:t>n is Even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source </a:t>
            </a:r>
            <a:r>
              <a:rPr lang="zh-CN" altLang="en-US" dirty="0" smtClean="0"/>
              <a:t>命令加载函数</a:t>
            </a:r>
            <a:r>
              <a:rPr lang="en-US" altLang="zh-CN" dirty="0" err="1"/>
              <a:t>IsEven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中调用</a:t>
            </a:r>
            <a:r>
              <a:rPr lang="en-US" altLang="zh-CN" dirty="0" err="1"/>
              <a:t>IsEven</a:t>
            </a:r>
            <a:r>
              <a:rPr lang="zh-CN" altLang="en-US" dirty="0" smtClean="0"/>
              <a:t>函数</a:t>
            </a:r>
            <a:r>
              <a:rPr lang="en-US" altLang="zh-CN" smtClean="0"/>
              <a:t>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195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执行命令的顺序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alias command=“…”</a:t>
            </a:r>
            <a:r>
              <a:rPr lang="zh-CN" altLang="en-US" dirty="0" smtClean="0"/>
              <a:t>创建的命令</a:t>
            </a:r>
            <a:r>
              <a:rPr lang="en-US" altLang="zh-CN" dirty="0" smtClean="0"/>
              <a:t>: ls 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关键字，如</a:t>
            </a:r>
            <a:r>
              <a:rPr lang="en-US" altLang="zh-CN" dirty="0" smtClean="0"/>
              <a:t>if, for, </a:t>
            </a:r>
            <a:r>
              <a:rPr lang="zh-CN" altLang="en-US" dirty="0" smtClean="0"/>
              <a:t>等等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内置命令：</a:t>
            </a:r>
            <a:r>
              <a:rPr lang="en-US" altLang="zh-CN" dirty="0" smtClean="0"/>
              <a:t>cd, </a:t>
            </a:r>
            <a:r>
              <a:rPr lang="en-US" altLang="zh-CN" dirty="0" err="1" smtClean="0"/>
              <a:t>pwd</a:t>
            </a:r>
            <a:r>
              <a:rPr lang="zh-CN" altLang="en-US" dirty="0" smtClean="0"/>
              <a:t>， 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外部命令：脚本或可执行程序，依次在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路径中查找， </a:t>
            </a:r>
            <a:r>
              <a:rPr lang="en-US" altLang="zh-CN" dirty="0" smtClean="0"/>
              <a:t>cat</a:t>
            </a:r>
          </a:p>
          <a:p>
            <a:pPr lvl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977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使用内置命令</a:t>
            </a:r>
            <a:r>
              <a:rPr lang="en-US" altLang="zh-CN" dirty="0"/>
              <a:t>type</a:t>
            </a:r>
            <a:r>
              <a:rPr lang="zh-CN" altLang="en-US" dirty="0"/>
              <a:t>查询某命令的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CN" dirty="0"/>
              <a:t>[20040022@oyct code]$ </a:t>
            </a:r>
            <a:r>
              <a:rPr lang="en-US" altLang="zh-CN" dirty="0">
                <a:solidFill>
                  <a:srgbClr val="C00000"/>
                </a:solidFill>
              </a:rPr>
              <a:t>type ls</a:t>
            </a:r>
          </a:p>
          <a:p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ls </a:t>
            </a:r>
            <a:r>
              <a:rPr lang="zh-CN" altLang="en-US" b="0" dirty="0">
                <a:effectLst>
                  <a:reflection blurRad="6350" stA="53000" endA="300" endPos="35500" dir="5400000" sy="-90000" algn="bl" rotWithShape="0"/>
                </a:effectLst>
              </a:rPr>
              <a:t>是 </a:t>
            </a:r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`ls --color=auto' </a:t>
            </a:r>
            <a:r>
              <a:rPr lang="zh-CN" altLang="en-US" b="0" dirty="0">
                <a:effectLst>
                  <a:reflection blurRad="6350" stA="53000" endA="300" endPos="35500" dir="5400000" sy="-90000" algn="bl" rotWithShape="0"/>
                </a:effectLst>
              </a:rPr>
              <a:t>的别名</a:t>
            </a:r>
          </a:p>
          <a:p>
            <a:r>
              <a:rPr lang="en-US" altLang="zh-CN" dirty="0"/>
              <a:t>[20040022@oyct code]$ </a:t>
            </a:r>
            <a:r>
              <a:rPr lang="en-US" altLang="zh-CN" dirty="0">
                <a:solidFill>
                  <a:srgbClr val="C00000"/>
                </a:solidFill>
              </a:rPr>
              <a:t>type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echo</a:t>
            </a:r>
          </a:p>
          <a:p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echo </a:t>
            </a:r>
            <a:r>
              <a:rPr lang="zh-CN" altLang="en-US" b="0" dirty="0">
                <a:effectLst>
                  <a:reflection blurRad="6350" stA="53000" endA="300" endPos="35500" dir="5400000" sy="-90000" algn="bl" rotWithShape="0"/>
                </a:effectLst>
              </a:rPr>
              <a:t>是 </a:t>
            </a:r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shell </a:t>
            </a:r>
            <a:r>
              <a:rPr lang="zh-CN" altLang="en-US" b="0" dirty="0">
                <a:effectLst>
                  <a:reflection blurRad="6350" stA="53000" endA="300" endPos="35500" dir="5400000" sy="-90000" algn="bl" rotWithShape="0"/>
                </a:effectLst>
              </a:rPr>
              <a:t>内嵌</a:t>
            </a:r>
          </a:p>
          <a:p>
            <a:r>
              <a:rPr lang="en-US" altLang="zh-CN" dirty="0"/>
              <a:t>[20040022@oyct code]$ </a:t>
            </a:r>
            <a:r>
              <a:rPr lang="en-US" altLang="zh-CN" dirty="0">
                <a:solidFill>
                  <a:srgbClr val="C00000"/>
                </a:solidFill>
              </a:rPr>
              <a:t>type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cat</a:t>
            </a:r>
          </a:p>
          <a:p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cat </a:t>
            </a:r>
            <a:r>
              <a:rPr lang="zh-CN" altLang="en-US" b="0" dirty="0">
                <a:effectLst>
                  <a:reflection blurRad="6350" stA="53000" endA="300" endPos="35500" dir="5400000" sy="-90000" algn="bl" rotWithShape="0"/>
                </a:effectLst>
              </a:rPr>
              <a:t>是 </a:t>
            </a:r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/</a:t>
            </a:r>
            <a:r>
              <a:rPr lang="en-US" altLang="zh-CN" b="0" dirty="0" err="1">
                <a:effectLst>
                  <a:reflection blurRad="6350" stA="53000" endA="300" endPos="35500" dir="5400000" sy="-90000" algn="bl" rotWithShape="0"/>
                </a:effectLst>
              </a:rPr>
              <a:t>usr</a:t>
            </a:r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/bin/cat</a:t>
            </a:r>
          </a:p>
          <a:p>
            <a:r>
              <a:rPr lang="en-US" altLang="zh-CN" dirty="0"/>
              <a:t>[20040022@oyct code]$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442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函数</a:t>
            </a:r>
            <a:endParaRPr lang="en-US" altLang="zh-CN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28676"/>
            <a:ext cx="8393113" cy="5191124"/>
          </a:xfrm>
        </p:spPr>
        <p:txBody>
          <a:bodyPr/>
          <a:lstStyle/>
          <a:p>
            <a:r>
              <a:rPr lang="zh-CN" altLang="en-US" sz="2800" dirty="0" smtClean="0"/>
              <a:t>使用函数时，需要遵循的规则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先定义、后使用</a:t>
            </a:r>
            <a:endParaRPr lang="en-US" altLang="zh-CN" sz="2800" dirty="0" smtClean="0"/>
          </a:p>
          <a:p>
            <a:pPr lvl="1"/>
            <a:r>
              <a:rPr lang="zh-CN" altLang="en-US" sz="2800" dirty="0"/>
              <a:t>使用内置命令</a:t>
            </a:r>
            <a:r>
              <a:rPr lang="en-US" altLang="zh-CN" sz="2800" dirty="0"/>
              <a:t>export –f </a:t>
            </a:r>
            <a:r>
              <a:rPr lang="zh-CN" altLang="en-US" sz="2800" dirty="0"/>
              <a:t>将函数导出到子 </a:t>
            </a:r>
            <a:r>
              <a:rPr lang="en-US" altLang="zh-CN" sz="2800" dirty="0"/>
              <a:t>shell </a:t>
            </a:r>
            <a:r>
              <a:rPr lang="zh-CN" altLang="en-US" sz="2800" dirty="0"/>
              <a:t>中</a:t>
            </a:r>
          </a:p>
          <a:p>
            <a:pPr lvl="1"/>
            <a:r>
              <a:rPr lang="zh-CN" altLang="en-US" sz="2800" dirty="0" smtClean="0"/>
              <a:t>函数</a:t>
            </a:r>
            <a:r>
              <a:rPr lang="zh-CN" altLang="en-US" sz="2800" dirty="0"/>
              <a:t>可以递归调用</a:t>
            </a:r>
          </a:p>
          <a:p>
            <a:pPr lvl="1"/>
            <a:r>
              <a:rPr lang="zh-CN" altLang="en-US" sz="2800" dirty="0"/>
              <a:t>使用命令 </a:t>
            </a:r>
            <a:r>
              <a:rPr lang="en-US" altLang="zh-CN" sz="2800" dirty="0"/>
              <a:t>declare –f </a:t>
            </a:r>
            <a:r>
              <a:rPr lang="zh-CN" altLang="en-US" sz="2800" dirty="0"/>
              <a:t>可以找到登录会话中的函数。 </a:t>
            </a:r>
            <a:r>
              <a:rPr lang="en-US" altLang="zh-CN" sz="2800" dirty="0"/>
              <a:t>declare –F </a:t>
            </a:r>
            <a:r>
              <a:rPr lang="zh-CN" altLang="en-US" sz="2800" dirty="0"/>
              <a:t>仅显示函数</a:t>
            </a:r>
            <a:r>
              <a:rPr lang="zh-CN" altLang="en-US" sz="2800" dirty="0" smtClean="0"/>
              <a:t>列表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05332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函数定义</a:t>
            </a:r>
            <a:endParaRPr lang="en-US" altLang="zh-CN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第一种方式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   function </a:t>
            </a:r>
            <a:r>
              <a:rPr lang="en-US" altLang="zh-CN" dirty="0" err="1" smtClean="0"/>
              <a:t>funname</a:t>
            </a:r>
            <a:r>
              <a:rPr lang="en-US" altLang="zh-CN" dirty="0" smtClean="0"/>
              <a:t>()    #</a:t>
            </a:r>
            <a:r>
              <a:rPr lang="zh-CN" altLang="en-US" dirty="0" smtClean="0"/>
              <a:t>圆括号可有可无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   {</a:t>
            </a:r>
          </a:p>
          <a:p>
            <a:pPr lvl="1"/>
            <a:r>
              <a:rPr lang="en-US" altLang="zh-CN" dirty="0" smtClean="0"/>
              <a:t>     	shell </a:t>
            </a:r>
            <a:r>
              <a:rPr lang="en-US" altLang="zh-CN" dirty="0" err="1" smtClean="0"/>
              <a:t>cmds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 smtClean="0"/>
              <a:t>    }</a:t>
            </a:r>
          </a:p>
          <a:p>
            <a:r>
              <a:rPr lang="zh-CN" altLang="en-US" dirty="0" smtClean="0"/>
              <a:t>第二种方式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   </a:t>
            </a:r>
            <a:r>
              <a:rPr lang="en-US" altLang="zh-CN" dirty="0" err="1" smtClean="0"/>
              <a:t>funname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    {</a:t>
            </a:r>
          </a:p>
          <a:p>
            <a:pPr lvl="1"/>
            <a:r>
              <a:rPr lang="en-US" altLang="zh-CN" dirty="0" smtClean="0"/>
              <a:t>     	shell </a:t>
            </a:r>
            <a:r>
              <a:rPr lang="en-US" altLang="zh-CN" dirty="0" err="1" smtClean="0"/>
              <a:t>cmds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 smtClean="0"/>
              <a:t>     }</a:t>
            </a:r>
          </a:p>
        </p:txBody>
      </p:sp>
      <p:sp>
        <p:nvSpPr>
          <p:cNvPr id="4" name="矩形 3"/>
          <p:cNvSpPr/>
          <p:nvPr/>
        </p:nvSpPr>
        <p:spPr>
          <a:xfrm>
            <a:off x="3927764" y="3581400"/>
            <a:ext cx="4724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可以使用 </a:t>
            </a:r>
            <a:r>
              <a:rPr lang="en-US" altLang="zh-CN" sz="2800" b="1" dirty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unset –f </a:t>
            </a:r>
            <a:r>
              <a:rPr lang="en-US" altLang="zh-CN" sz="2800" b="1" dirty="0" err="1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funcname</a:t>
            </a:r>
            <a:r>
              <a:rPr lang="en-US" altLang="zh-CN" sz="2800" b="1" dirty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的删除函数</a:t>
            </a:r>
            <a:r>
              <a:rPr lang="en-US" altLang="zh-CN" sz="2800" b="1" dirty="0" err="1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funname</a:t>
            </a:r>
            <a:r>
              <a:rPr lang="zh-CN" altLang="en-US" sz="2800" b="1" dirty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的定义</a:t>
            </a:r>
          </a:p>
        </p:txBody>
      </p:sp>
    </p:spTree>
    <p:extLst>
      <p:ext uri="{BB962C8B-B14F-4D97-AF65-F5344CB8AC3E}">
        <p14:creationId xmlns:p14="http://schemas.microsoft.com/office/powerpoint/2010/main" val="32851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函数定义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/>
              <a:t>例</a:t>
            </a:r>
            <a:r>
              <a:rPr lang="en-US" altLang="zh-CN" sz="2800" dirty="0" smtClean="0"/>
              <a:t>3.8 usrlogin.sh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#! /bin/bash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# to see if a USER is logged in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function </a:t>
            </a:r>
            <a:r>
              <a:rPr lang="en-US" altLang="zh-CN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user_login</a:t>
            </a:r>
            <a:r>
              <a:rPr lang="en-US" altLang="zh-CN" sz="2800" dirty="0" smtClean="0"/>
              <a:t>()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{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  if who | </a:t>
            </a:r>
            <a:r>
              <a:rPr lang="en-US" altLang="zh-CN" sz="2800" dirty="0" err="1" smtClean="0"/>
              <a:t>grep</a:t>
            </a:r>
            <a:r>
              <a:rPr lang="en-US" altLang="zh-CN" sz="2800" dirty="0" smtClean="0"/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$1</a:t>
            </a:r>
            <a:r>
              <a:rPr lang="en-US" altLang="zh-CN" sz="2800" dirty="0" smtClean="0"/>
              <a:t> &gt; /dev/null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  then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    echo "User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$1</a:t>
            </a:r>
            <a:r>
              <a:rPr lang="en-US" altLang="zh-CN" sz="2800" dirty="0" smtClean="0"/>
              <a:t> is on. "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  else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    echo "User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$1 </a:t>
            </a:r>
            <a:r>
              <a:rPr lang="en-US" altLang="zh-CN" sz="2800" dirty="0" smtClean="0"/>
              <a:t>is off. "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  fi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5153059"/>
            <a:ext cx="6480000" cy="15656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791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函数的参数和返回值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函数的参数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共享</a:t>
            </a:r>
            <a:r>
              <a:rPr lang="zh-CN" altLang="en-US" dirty="0"/>
              <a:t>调用它的脚本的变量，允许以位置参数赋值的方式向函数传递参数，函数内部使用限定词</a:t>
            </a:r>
            <a:r>
              <a:rPr lang="en-US" altLang="zh-CN" dirty="0"/>
              <a:t>local</a:t>
            </a:r>
            <a:r>
              <a:rPr lang="zh-CN" altLang="en-US" dirty="0"/>
              <a:t>创建局部变量</a:t>
            </a:r>
          </a:p>
          <a:p>
            <a:r>
              <a:rPr lang="zh-CN" altLang="en-US" dirty="0"/>
              <a:t>函数</a:t>
            </a:r>
            <a:r>
              <a:rPr lang="zh-CN" altLang="en-US" dirty="0" smtClean="0"/>
              <a:t>的返回</a:t>
            </a:r>
            <a:r>
              <a:rPr lang="zh-CN" altLang="en-US" dirty="0"/>
              <a:t>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return</a:t>
            </a:r>
            <a:r>
              <a:rPr lang="zh-CN" altLang="en-US" dirty="0" smtClean="0"/>
              <a:t>语句返回到函数被调用的位置，可以指定</a:t>
            </a:r>
            <a:r>
              <a:rPr lang="en-US" altLang="zh-CN" dirty="0" smtClean="0"/>
              <a:t>0~255</a:t>
            </a:r>
            <a:r>
              <a:rPr lang="zh-CN" altLang="en-US" dirty="0" smtClean="0"/>
              <a:t>之间的返回值。</a:t>
            </a:r>
            <a:r>
              <a:rPr lang="zh-CN" altLang="en-US" dirty="0"/>
              <a:t>如果</a:t>
            </a:r>
            <a:r>
              <a:rPr lang="zh-CN" altLang="en-US" dirty="0" smtClean="0"/>
              <a:t>没有指定返回值或没有使用</a:t>
            </a:r>
            <a:r>
              <a:rPr lang="zh-CN" altLang="en-US" dirty="0"/>
              <a:t>命令</a:t>
            </a:r>
            <a:r>
              <a:rPr lang="en-US" altLang="zh-CN" dirty="0"/>
              <a:t>return</a:t>
            </a:r>
            <a:r>
              <a:rPr lang="zh-CN" altLang="en-US" dirty="0"/>
              <a:t>退出，则会返回最后一条命令的退出</a:t>
            </a:r>
            <a:r>
              <a:rPr lang="zh-CN" altLang="en-US" dirty="0" smtClean="0"/>
              <a:t>状态；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如果使用命令</a:t>
            </a:r>
            <a:r>
              <a:rPr lang="en-US" altLang="zh-CN" dirty="0"/>
              <a:t>exit</a:t>
            </a:r>
            <a:r>
              <a:rPr lang="zh-CN" altLang="en-US" dirty="0"/>
              <a:t>会退出</a:t>
            </a:r>
            <a:r>
              <a:rPr lang="zh-CN" altLang="en-US" dirty="0" smtClean="0"/>
              <a:t>脚本；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605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 </a:t>
            </a:r>
            <a:r>
              <a:rPr lang="zh-CN" altLang="en-US" smtClean="0"/>
              <a:t>函数的参数和返回值</a:t>
            </a:r>
            <a:endParaRPr lang="zh-CN" altLang="en-U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/>
              <a:t>例如</a:t>
            </a:r>
            <a:r>
              <a:rPr lang="en-US" altLang="zh-CN" sz="2800" dirty="0" smtClean="0"/>
              <a:t>3.9 addnum.sh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#! /bin/bash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# use function add to add numbers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add()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{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 let "sum=$1+$2" 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 return $sum   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343400"/>
            <a:ext cx="7200000" cy="18754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线形标注 1 5"/>
          <p:cNvSpPr/>
          <p:nvPr/>
        </p:nvSpPr>
        <p:spPr>
          <a:xfrm>
            <a:off x="5410200" y="3048000"/>
            <a:ext cx="2780400" cy="977503"/>
          </a:xfrm>
          <a:prstGeom prst="borderCallout1">
            <a:avLst>
              <a:gd name="adj1" fmla="val 109460"/>
              <a:gd name="adj2" fmla="val 44486"/>
              <a:gd name="adj3" fmla="val 228722"/>
              <a:gd name="adj4" fmla="val 13988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 smtClean="0">
                <a:solidFill>
                  <a:srgbClr val="C00000"/>
                </a:solidFill>
              </a:rPr>
              <a:t>$?</a:t>
            </a:r>
            <a:r>
              <a:rPr lang="zh-CN" altLang="en-US" sz="2800" dirty="0" smtClean="0">
                <a:solidFill>
                  <a:srgbClr val="C00000"/>
                </a:solidFill>
              </a:rPr>
              <a:t>上一条指令的返回值</a:t>
            </a:r>
          </a:p>
        </p:txBody>
      </p:sp>
    </p:spTree>
    <p:extLst>
      <p:ext uri="{BB962C8B-B14F-4D97-AF65-F5344CB8AC3E}">
        <p14:creationId xmlns:p14="http://schemas.microsoft.com/office/powerpoint/2010/main" val="371304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函数的加载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函数的加载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函数保存在其他文件中，可以使用命令 </a:t>
            </a:r>
            <a:r>
              <a:rPr lang="en-US" altLang="zh-CN" dirty="0"/>
              <a:t>source </a:t>
            </a:r>
            <a:r>
              <a:rPr lang="zh-CN" altLang="en-US" dirty="0"/>
              <a:t>或 </a:t>
            </a:r>
            <a:r>
              <a:rPr lang="en-US" altLang="zh-CN" dirty="0"/>
              <a:t>. </a:t>
            </a:r>
            <a:r>
              <a:rPr lang="zh-CN" altLang="en-US" dirty="0"/>
              <a:t>将其装入当前环境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使用命令</a:t>
            </a:r>
            <a:r>
              <a:rPr lang="en-US" altLang="zh-CN" dirty="0"/>
              <a:t>export –f </a:t>
            </a:r>
            <a:r>
              <a:rPr lang="zh-CN" altLang="en-US" dirty="0"/>
              <a:t>列出当前</a:t>
            </a:r>
            <a:r>
              <a:rPr lang="en-US" altLang="zh-CN" dirty="0" smtClean="0"/>
              <a:t>shell </a:t>
            </a:r>
            <a:r>
              <a:rPr lang="zh-CN" altLang="en-US" dirty="0" smtClean="0"/>
              <a:t>中加载的函数；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如果想自动加载某些函数，把函数写入到启动文件中，例如 </a:t>
            </a:r>
            <a:r>
              <a:rPr lang="en-US" altLang="zh-CN" dirty="0" smtClean="0"/>
              <a:t>~/.profile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598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江西理工大学计算机教研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C00000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905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第7-1讲 一维数组" id="{BFC73218-EFAF-4BE6-ABD6-098710524646}" vid="{2F23E583-9D58-4F04-B9FC-A5D9A17E828C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第7-1讲 一维数组</Template>
  <TotalTime>10935</TotalTime>
  <Words>494</Words>
  <Application>Microsoft Office PowerPoint</Application>
  <PresentationFormat>全屏显示(4:3)</PresentationFormat>
  <Paragraphs>83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华文新魏</vt:lpstr>
      <vt:lpstr>华文中宋</vt:lpstr>
      <vt:lpstr>宋体</vt:lpstr>
      <vt:lpstr>微软雅黑</vt:lpstr>
      <vt:lpstr>Arial</vt:lpstr>
      <vt:lpstr>Calibri</vt:lpstr>
      <vt:lpstr>Times New Roman</vt:lpstr>
      <vt:lpstr>Wide Latin</vt:lpstr>
      <vt:lpstr>Wingdings</vt:lpstr>
      <vt:lpstr>1_江西理工大学计算机教研室</vt:lpstr>
      <vt:lpstr>第04章 编程的基本元素</vt:lpstr>
      <vt:lpstr>3.2 函数</vt:lpstr>
      <vt:lpstr>3.2 函数</vt:lpstr>
      <vt:lpstr>3.2 函数</vt:lpstr>
      <vt:lpstr>1 函数定义</vt:lpstr>
      <vt:lpstr>1 函数定义</vt:lpstr>
      <vt:lpstr>2 函数的参数和返回值</vt:lpstr>
      <vt:lpstr>2 函数的参数和返回值</vt:lpstr>
      <vt:lpstr>3 函数的加载</vt:lpstr>
      <vt:lpstr>作业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Linux</dc:title>
  <dc:creator>Bahador</dc:creator>
  <cp:lastModifiedBy>欧阳城添</cp:lastModifiedBy>
  <cp:revision>621</cp:revision>
  <dcterms:created xsi:type="dcterms:W3CDTF">2008-10-02T10:07:13Z</dcterms:created>
  <dcterms:modified xsi:type="dcterms:W3CDTF">2018-03-23T09:18:57Z</dcterms:modified>
</cp:coreProperties>
</file>