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7" r:id="rId8"/>
    <p:sldId id="290" r:id="rId9"/>
    <p:sldId id="292" r:id="rId10"/>
    <p:sldId id="294" r:id="rId11"/>
    <p:sldId id="299" r:id="rId12"/>
    <p:sldId id="295" r:id="rId13"/>
    <p:sldId id="298" r:id="rId14"/>
    <p:sldId id="297" r:id="rId15"/>
    <p:sldId id="300" r:id="rId16"/>
    <p:sldId id="30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00"/>
    <a:srgbClr val="000066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/>
              <a:t>第</a:t>
            </a:r>
            <a:r>
              <a:rPr lang="en-US" altLang="zh-CN" sz="4000" smtClean="0"/>
              <a:t>04</a:t>
            </a:r>
            <a:r>
              <a:rPr lang="zh-CN" altLang="en-US" sz="4000" smtClean="0"/>
              <a:t>章 编程的基本元素</a:t>
            </a:r>
            <a:endParaRPr lang="zh-CN" altLang="en-US" sz="40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404 </a:t>
            </a:r>
            <a:r>
              <a:rPr lang="zh-CN" altLang="en-US" dirty="0" smtClean="0"/>
              <a:t>条件测试命令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数字</a:t>
            </a:r>
            <a:r>
              <a:rPr lang="zh-CN" altLang="en-US" dirty="0"/>
              <a:t>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数字比较</a:t>
            </a:r>
            <a:endParaRPr lang="zh-CN" altLang="en-US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407137"/>
              </p:ext>
            </p:extLst>
          </p:nvPr>
        </p:nvGraphicFramePr>
        <p:xfrm>
          <a:off x="685800" y="1524000"/>
          <a:ext cx="6858000" cy="303232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510751">
                  <a:extLst>
                    <a:ext uri="{9D8B030D-6E8A-4147-A177-3AD203B41FA5}">
                      <a16:colId xmlns:a16="http://schemas.microsoft.com/office/drawing/2014/main" val="457153356"/>
                    </a:ext>
                  </a:extLst>
                </a:gridCol>
                <a:gridCol w="5347249">
                  <a:extLst>
                    <a:ext uri="{9D8B030D-6E8A-4147-A177-3AD203B41FA5}">
                      <a16:colId xmlns:a16="http://schemas.microsoft.com/office/drawing/2014/main" val="958856437"/>
                    </a:ext>
                  </a:extLst>
                </a:gridCol>
              </a:tblGrid>
              <a:tr h="355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740581"/>
                  </a:ext>
                </a:extLst>
              </a:tr>
              <a:tr h="355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err="1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eq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相等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equal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276818"/>
                  </a:ext>
                </a:extLst>
              </a:tr>
              <a:tr h="355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-nq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不等于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not equal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2523322"/>
                  </a:ext>
                </a:extLst>
              </a:tr>
              <a:tr h="355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err="1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ge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大于等于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greater or equal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387083"/>
                  </a:ext>
                </a:extLst>
              </a:tr>
              <a:tr h="4720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err="1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gt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大于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greater than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033172"/>
                  </a:ext>
                </a:extLst>
              </a:tr>
              <a:tr h="355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-le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小于等于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lower or equal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2958"/>
                  </a:ext>
                </a:extLst>
              </a:tr>
              <a:tr h="355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err="1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小于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lower than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79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7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数字比较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 代码取自于</a:t>
            </a:r>
            <a:r>
              <a:rPr lang="en-US" altLang="zh-CN" dirty="0" smtClean="0"/>
              <a:t>Samba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[ $status –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 0 ]; then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log_success_msg</a:t>
            </a:r>
            <a:r>
              <a:rPr lang="en-US" altLang="zh-CN" dirty="0" smtClean="0"/>
              <a:t> "SMBD is running"</a:t>
            </a:r>
          </a:p>
          <a:p>
            <a:pPr lvl="1"/>
            <a:r>
              <a:rPr lang="en-US" altLang="zh-CN" dirty="0" smtClean="0"/>
              <a:t>else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log_success_msg</a:t>
            </a:r>
            <a:r>
              <a:rPr lang="en-US" altLang="zh-CN" dirty="0"/>
              <a:t> "SMBD is </a:t>
            </a:r>
            <a:r>
              <a:rPr lang="en-US" altLang="zh-CN" dirty="0" smtClean="0"/>
              <a:t>not running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 smtClean="0"/>
              <a:t>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复合</a:t>
            </a:r>
            <a:r>
              <a:rPr lang="zh-CN" altLang="en-US" dirty="0"/>
              <a:t>表达式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复合表达式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17374"/>
              </p:ext>
            </p:extLst>
          </p:nvPr>
        </p:nvGraphicFramePr>
        <p:xfrm>
          <a:off x="762000" y="1676400"/>
          <a:ext cx="7239000" cy="17068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575829">
                  <a:extLst>
                    <a:ext uri="{9D8B030D-6E8A-4147-A177-3AD203B41FA5}">
                      <a16:colId xmlns:a16="http://schemas.microsoft.com/office/drawing/2014/main" val="2402939383"/>
                    </a:ext>
                  </a:extLst>
                </a:gridCol>
                <a:gridCol w="4663171">
                  <a:extLst>
                    <a:ext uri="{9D8B030D-6E8A-4147-A177-3AD203B41FA5}">
                      <a16:colId xmlns:a16="http://schemas.microsoft.com/office/drawing/2014/main" val="2681576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en-US" altLang="zh-CN" sz="2800" b="0" kern="100" cap="none" spc="0" dirty="0" err="1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exp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非运算，假作真时真亦假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89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expr1 </a:t>
                      </a:r>
                      <a:r>
                        <a:rPr lang="en-US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–a 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与运算，同为</a:t>
                      </a:r>
                      <a:r>
                        <a:rPr 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真</a:t>
                      </a: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时才为真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78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–o 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expr</a:t>
                      </a: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或运算，同为假是却为假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584025"/>
                  </a:ext>
                </a:extLst>
              </a:tr>
            </a:tbl>
          </a:graphicData>
        </a:graphic>
      </p:graphicFrame>
      <p:sp>
        <p:nvSpPr>
          <p:cNvPr id="7" name="线形标注 1 6"/>
          <p:cNvSpPr/>
          <p:nvPr/>
        </p:nvSpPr>
        <p:spPr>
          <a:xfrm>
            <a:off x="3276600" y="3962400"/>
            <a:ext cx="2743200" cy="1066800"/>
          </a:xfrm>
          <a:prstGeom prst="borderCallout1">
            <a:avLst>
              <a:gd name="adj1" fmla="val -8722"/>
              <a:gd name="adj2" fmla="val 36915"/>
              <a:gd name="adj3" fmla="val -50496"/>
              <a:gd name="adj4" fmla="val 88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在同一条 条件测试命令中使用</a:t>
            </a:r>
          </a:p>
        </p:txBody>
      </p:sp>
    </p:spTree>
    <p:extLst>
      <p:ext uri="{BB962C8B-B14F-4D97-AF65-F5344CB8AC3E}">
        <p14:creationId xmlns:p14="http://schemas.microsoft.com/office/powerpoint/2010/main" val="158093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复合表达式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edit.sh</a:t>
            </a:r>
          </a:p>
          <a:p>
            <a:pPr lvl="1"/>
            <a:r>
              <a:rPr lang="en-US" altLang="zh-CN" dirty="0" smtClean="0"/>
              <a:t>#! </a:t>
            </a:r>
            <a:r>
              <a:rPr lang="en-US" altLang="zh-CN" dirty="0"/>
              <a:t>/bin/bash</a:t>
            </a:r>
          </a:p>
          <a:p>
            <a:pPr lvl="1"/>
            <a:r>
              <a:rPr lang="en-US" altLang="zh-CN" dirty="0"/>
              <a:t>file=$1</a:t>
            </a:r>
          </a:p>
          <a:p>
            <a:pPr lvl="1"/>
            <a:r>
              <a:rPr lang="en-US" altLang="zh-CN" dirty="0"/>
              <a:t>if [ -f $@ -a -x /</a:t>
            </a:r>
            <a:r>
              <a:rPr lang="en-US" altLang="zh-CN" dirty="0" err="1"/>
              <a:t>usr</a:t>
            </a:r>
            <a:r>
              <a:rPr lang="en-US" altLang="zh-CN" dirty="0"/>
              <a:t>/bin/vim ]</a:t>
            </a:r>
          </a:p>
          <a:p>
            <a:pPr lvl="1"/>
            <a:r>
              <a:rPr lang="en-US" altLang="zh-CN" dirty="0"/>
              <a:t>then 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cp</a:t>
            </a:r>
            <a:r>
              <a:rPr lang="en-US" altLang="zh-CN" dirty="0"/>
              <a:t> $@ $@.</a:t>
            </a:r>
            <a:r>
              <a:rPr lang="en-US" altLang="zh-CN" dirty="0" err="1"/>
              <a:t>bak</a:t>
            </a:r>
            <a:endParaRPr lang="en-US" altLang="zh-CN" dirty="0"/>
          </a:p>
          <a:p>
            <a:pPr lvl="1"/>
            <a:r>
              <a:rPr lang="en-US" altLang="zh-CN" dirty="0"/>
              <a:t>	vim $@</a:t>
            </a:r>
          </a:p>
          <a:p>
            <a:pPr lvl="1"/>
            <a:r>
              <a:rPr lang="en-US" altLang="zh-CN" dirty="0"/>
              <a:t>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0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条件</a:t>
            </a:r>
            <a:r>
              <a:rPr lang="zh-CN" altLang="en-US" dirty="0"/>
              <a:t>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条件操作符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05429"/>
              </p:ext>
            </p:extLst>
          </p:nvPr>
        </p:nvGraphicFramePr>
        <p:xfrm>
          <a:off x="609600" y="1600200"/>
          <a:ext cx="7239000" cy="17068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575829">
                  <a:extLst>
                    <a:ext uri="{9D8B030D-6E8A-4147-A177-3AD203B41FA5}">
                      <a16:colId xmlns:a16="http://schemas.microsoft.com/office/drawing/2014/main" val="2402939383"/>
                    </a:ext>
                  </a:extLst>
                </a:gridCol>
                <a:gridCol w="4663171">
                  <a:extLst>
                    <a:ext uri="{9D8B030D-6E8A-4147-A177-3AD203B41FA5}">
                      <a16:colId xmlns:a16="http://schemas.microsoft.com/office/drawing/2014/main" val="2681576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9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! </a:t>
                      </a:r>
                      <a:r>
                        <a:rPr lang="en-US" sz="2800" b="0" kern="100" cap="none" spc="0" dirty="0" err="1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cmd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非运算，假作真时真亦假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89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cmd1 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&amp;&amp;</a:t>
                      </a: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cmd2</a:t>
                      </a: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与运算，同为</a:t>
                      </a:r>
                      <a:r>
                        <a:rPr 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真</a:t>
                      </a: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时才为真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078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cmd1</a:t>
                      </a:r>
                      <a:r>
                        <a:rPr 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|| cm2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或运算，同为假是却为假</a:t>
                      </a:r>
                      <a:endParaRPr lang="zh-CN" sz="2800" b="0" kern="10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584025"/>
                  </a:ext>
                </a:extLst>
              </a:tr>
            </a:tbl>
          </a:graphicData>
        </a:graphic>
      </p:graphicFrame>
      <p:sp>
        <p:nvSpPr>
          <p:cNvPr id="7" name="线形标注 1 6"/>
          <p:cNvSpPr/>
          <p:nvPr/>
        </p:nvSpPr>
        <p:spPr>
          <a:xfrm>
            <a:off x="3276600" y="3962400"/>
            <a:ext cx="2590800" cy="1066800"/>
          </a:xfrm>
          <a:prstGeom prst="borderCallout1">
            <a:avLst>
              <a:gd name="adj1" fmla="val -8722"/>
              <a:gd name="adj2" fmla="val 36915"/>
              <a:gd name="adj3" fmla="val -50496"/>
              <a:gd name="adj4" fmla="val 88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在条件测试命令 之间使用</a:t>
            </a:r>
          </a:p>
        </p:txBody>
      </p:sp>
    </p:spTree>
    <p:extLst>
      <p:ext uri="{BB962C8B-B14F-4D97-AF65-F5344CB8AC3E}">
        <p14:creationId xmlns:p14="http://schemas.microsoft.com/office/powerpoint/2010/main" val="365660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复合表达式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edit.sh </a:t>
            </a:r>
            <a:r>
              <a:rPr lang="zh-CN" altLang="en-US" smtClean="0"/>
              <a:t>修改版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#! </a:t>
            </a:r>
            <a:r>
              <a:rPr lang="en-US" altLang="zh-CN" dirty="0"/>
              <a:t>/bin/bash</a:t>
            </a:r>
          </a:p>
          <a:p>
            <a:pPr lvl="1"/>
            <a:r>
              <a:rPr lang="en-US" altLang="zh-CN" dirty="0"/>
              <a:t>file=$1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smtClean="0"/>
              <a:t> [ </a:t>
            </a:r>
            <a:r>
              <a:rPr lang="en-US" altLang="zh-CN" dirty="0"/>
              <a:t>-f $@ </a:t>
            </a:r>
            <a:r>
              <a:rPr lang="en-US" altLang="zh-CN" dirty="0" smtClean="0"/>
              <a:t> ] &amp;&amp; [ </a:t>
            </a:r>
            <a:r>
              <a:rPr lang="en-US" altLang="zh-CN" dirty="0"/>
              <a:t>-x /</a:t>
            </a:r>
            <a:r>
              <a:rPr lang="en-US" altLang="zh-CN" dirty="0" err="1"/>
              <a:t>usr</a:t>
            </a:r>
            <a:r>
              <a:rPr lang="en-US" altLang="zh-CN" dirty="0"/>
              <a:t>/bin/vim ]</a:t>
            </a:r>
          </a:p>
          <a:p>
            <a:pPr lvl="1"/>
            <a:r>
              <a:rPr lang="en-US" altLang="zh-CN" dirty="0"/>
              <a:t>then 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cp</a:t>
            </a:r>
            <a:r>
              <a:rPr lang="en-US" altLang="zh-CN" dirty="0"/>
              <a:t> $@ $@.</a:t>
            </a:r>
            <a:r>
              <a:rPr lang="en-US" altLang="zh-CN" dirty="0" err="1"/>
              <a:t>bak</a:t>
            </a:r>
            <a:endParaRPr lang="en-US" altLang="zh-CN" dirty="0"/>
          </a:p>
          <a:p>
            <a:pPr lvl="1"/>
            <a:r>
              <a:rPr lang="en-US" altLang="zh-CN" dirty="0"/>
              <a:t>	vim $@</a:t>
            </a:r>
          </a:p>
          <a:p>
            <a:pPr lvl="1"/>
            <a:r>
              <a:rPr lang="en-US" altLang="zh-CN" dirty="0"/>
              <a:t>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3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Problem404</a:t>
            </a:r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地址通过参数传递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/>
              <a:t>ping</a:t>
            </a:r>
            <a:r>
              <a:rPr lang="zh-CN" altLang="en-US" dirty="0" smtClean="0"/>
              <a:t>命令测试传递的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主机是否</a:t>
            </a:r>
            <a:r>
              <a:rPr lang="zh-CN" altLang="en-US" dirty="0"/>
              <a:t>在线</a:t>
            </a:r>
          </a:p>
          <a:p>
            <a:pPr lvl="1"/>
            <a:r>
              <a:rPr lang="zh-CN" altLang="en-US" dirty="0"/>
              <a:t>如果在线，就显示 </a:t>
            </a:r>
            <a:r>
              <a:rPr lang="en-US" altLang="zh-CN" dirty="0" err="1"/>
              <a:t>ip</a:t>
            </a:r>
            <a:r>
              <a:rPr lang="en-US" altLang="zh-CN" dirty="0"/>
              <a:t> is up </a:t>
            </a:r>
          </a:p>
          <a:p>
            <a:pPr lvl="1"/>
            <a:r>
              <a:rPr lang="zh-CN" altLang="en-US" dirty="0"/>
              <a:t>如果不在线，就显示 </a:t>
            </a:r>
            <a:r>
              <a:rPr lang="en-US" altLang="zh-CN" dirty="0" err="1"/>
              <a:t>ip</a:t>
            </a:r>
            <a:r>
              <a:rPr lang="en-US" altLang="zh-CN" dirty="0"/>
              <a:t> is </a:t>
            </a:r>
            <a:r>
              <a:rPr lang="en-US" altLang="zh-CN" dirty="0" smtClean="0"/>
              <a:t>down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07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 </a:t>
            </a:r>
            <a:r>
              <a:rPr lang="zh-CN" altLang="en-US" dirty="0"/>
              <a:t>条件</a:t>
            </a:r>
            <a:r>
              <a:rPr lang="zh-CN" altLang="en-US" dirty="0" smtClean="0"/>
              <a:t>测试命令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zh-CN" altLang="en-US" dirty="0" smtClean="0"/>
              <a:t>命令与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评估条件表达式；</a:t>
            </a:r>
            <a:r>
              <a:rPr lang="zh-CN" altLang="en-US" dirty="0"/>
              <a:t>如果条件为真，则返回一个 </a:t>
            </a:r>
            <a:r>
              <a:rPr lang="en-US" altLang="zh-CN" dirty="0" smtClean="0"/>
              <a:t>0 </a:t>
            </a:r>
            <a:r>
              <a:rPr lang="zh-CN" altLang="en-US" dirty="0"/>
              <a:t>值。如果表达式不为真，则</a:t>
            </a:r>
            <a:r>
              <a:rPr lang="zh-CN" altLang="en-US" dirty="0" smtClean="0"/>
              <a:t>返回非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/>
              <a:t>test EXPRESSION</a:t>
            </a:r>
          </a:p>
          <a:p>
            <a:pPr lvl="2"/>
            <a:r>
              <a:rPr lang="zh-CN" altLang="en-US" dirty="0"/>
              <a:t>或</a:t>
            </a:r>
            <a:endParaRPr lang="en-US" altLang="zh-CN" dirty="0"/>
          </a:p>
          <a:p>
            <a:pPr lvl="2"/>
            <a:r>
              <a:rPr lang="en-US" altLang="zh-CN" dirty="0" smtClean="0"/>
              <a:t>[ </a:t>
            </a:r>
            <a:r>
              <a:rPr lang="en-US" altLang="zh-CN" dirty="0"/>
              <a:t>EXPRESSION 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线形标注 1 4"/>
          <p:cNvSpPr/>
          <p:nvPr/>
        </p:nvSpPr>
        <p:spPr>
          <a:xfrm>
            <a:off x="3657600" y="5003479"/>
            <a:ext cx="2362200" cy="1143000"/>
          </a:xfrm>
          <a:prstGeom prst="borderCallout1">
            <a:avLst>
              <a:gd name="adj1" fmla="val -8722"/>
              <a:gd name="adj2" fmla="val 36915"/>
              <a:gd name="adj3" fmla="val -50496"/>
              <a:gd name="adj4" fmla="val 88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方括号 </a:t>
            </a:r>
            <a:r>
              <a:rPr lang="en-US" altLang="zh-CN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 ] </a:t>
            </a:r>
            <a:r>
              <a:rPr lang="zh-CN" altLang="en-US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必须被空格包围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48031"/>
            <a:ext cx="4320000" cy="1842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08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 </a:t>
            </a:r>
            <a:r>
              <a:rPr lang="zh-CN" altLang="en-US" dirty="0"/>
              <a:t>条件测试命令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例如</a:t>
            </a:r>
            <a:endParaRPr lang="en-US" altLang="zh-CN" smtClean="0"/>
          </a:p>
          <a:p>
            <a:pPr lvl="1"/>
            <a:r>
              <a:rPr lang="en-US" altLang="zh-CN" smtClean="0"/>
              <a:t>password="</a:t>
            </a:r>
            <a:r>
              <a:rPr lang="en-US" altLang="zh-CN" err="1" smtClean="0"/>
              <a:t>oyct</a:t>
            </a:r>
            <a:r>
              <a:rPr lang="en-US" altLang="zh-CN" smtClean="0"/>
              <a:t>"             		#</a:t>
            </a:r>
            <a:r>
              <a:rPr lang="zh-CN" altLang="en-US" smtClean="0"/>
              <a:t>赋值语句</a:t>
            </a:r>
            <a:endParaRPr lang="en-US" altLang="zh-CN" smtClean="0"/>
          </a:p>
          <a:p>
            <a:pPr lvl="1"/>
            <a:r>
              <a:rPr lang="en-US" altLang="zh-CN" smtClean="0"/>
              <a:t>test " $password</a:t>
            </a:r>
            <a:r>
              <a:rPr lang="en-US" altLang="zh-CN"/>
              <a:t> </a:t>
            </a:r>
            <a:r>
              <a:rPr lang="en-US" altLang="zh-CN" smtClean="0"/>
              <a:t>" = " </a:t>
            </a:r>
            <a:r>
              <a:rPr lang="en-US" altLang="zh-CN" err="1" smtClean="0"/>
              <a:t>oyct</a:t>
            </a:r>
            <a:r>
              <a:rPr lang="en-US" altLang="zh-CN" smtClean="0"/>
              <a:t>"   	#</a:t>
            </a:r>
            <a:r>
              <a:rPr lang="zh-CN" altLang="en-US" smtClean="0"/>
              <a:t>条件测试命令</a:t>
            </a:r>
            <a:endParaRPr lang="en-US" altLang="zh-CN" smtClean="0"/>
          </a:p>
          <a:p>
            <a:pPr lvl="1"/>
            <a:r>
              <a:rPr lang="en-US" altLang="zh-CN" smtClean="0"/>
              <a:t>[ "$</a:t>
            </a:r>
            <a:r>
              <a:rPr lang="en-US" altLang="zh-CN"/>
              <a:t>password " = " </a:t>
            </a:r>
            <a:r>
              <a:rPr lang="en-US" altLang="zh-CN" err="1"/>
              <a:t>oyct</a:t>
            </a:r>
            <a:r>
              <a:rPr lang="en-US" altLang="zh-CN" smtClean="0"/>
              <a:t>" ]   	#</a:t>
            </a:r>
            <a:r>
              <a:rPr lang="zh-CN" altLang="en-US" smtClean="0"/>
              <a:t>条件</a:t>
            </a:r>
            <a:r>
              <a:rPr lang="zh-CN" altLang="en-US"/>
              <a:t>测试命令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线形标注 1 4"/>
          <p:cNvSpPr/>
          <p:nvPr/>
        </p:nvSpPr>
        <p:spPr>
          <a:xfrm>
            <a:off x="3276600" y="3962400"/>
            <a:ext cx="2971800" cy="1371600"/>
          </a:xfrm>
          <a:prstGeom prst="borderCallout1">
            <a:avLst>
              <a:gd name="adj1" fmla="val -8722"/>
              <a:gd name="adj2" fmla="val 36915"/>
              <a:gd name="adj3" fmla="val -50496"/>
              <a:gd name="adj4" fmla="val 88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条件测试命令中，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方括号 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 ]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和等号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必须被空格包围</a:t>
            </a:r>
          </a:p>
        </p:txBody>
      </p:sp>
    </p:spTree>
    <p:extLst>
      <p:ext uri="{BB962C8B-B14F-4D97-AF65-F5344CB8AC3E}">
        <p14:creationId xmlns:p14="http://schemas.microsoft.com/office/powerpoint/2010/main" val="42942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 </a:t>
            </a:r>
            <a:r>
              <a:rPr lang="zh-CN" altLang="en-US" dirty="0"/>
              <a:t>条件测试命令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test</a:t>
            </a:r>
            <a:r>
              <a:rPr lang="zh-CN" altLang="en-US"/>
              <a:t>命令与 </a:t>
            </a:r>
            <a:r>
              <a:rPr lang="en-US" altLang="zh-CN"/>
              <a:t>[ </a:t>
            </a:r>
            <a:r>
              <a:rPr lang="zh-CN" altLang="en-US" smtClean="0"/>
              <a:t>命令可以测试下列表达式</a:t>
            </a:r>
            <a:endParaRPr lang="en-US" altLang="zh-CN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smtClean="0"/>
              <a:t>字符串比较</a:t>
            </a:r>
            <a:endParaRPr lang="en-US" altLang="zh-CN" smtClean="0"/>
          </a:p>
          <a:p>
            <a:pPr marL="857250" lvl="1" indent="-514350">
              <a:buFont typeface="+mj-ea"/>
              <a:buAutoNum type="circleNumDbPlain"/>
            </a:pPr>
            <a:endParaRPr lang="en-US" altLang="zh-CN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/>
              <a:t>文件</a:t>
            </a:r>
            <a:r>
              <a:rPr lang="zh-CN" altLang="en-US" smtClean="0"/>
              <a:t>测试</a:t>
            </a:r>
            <a:endParaRPr lang="en-US" altLang="zh-CN" smtClean="0"/>
          </a:p>
          <a:p>
            <a:pPr marL="857250" lvl="1" indent="-514350">
              <a:buFont typeface="+mj-ea"/>
              <a:buAutoNum type="circleNumDbPlain"/>
            </a:pPr>
            <a:endParaRPr lang="en-US" altLang="zh-CN" smtClean="0"/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smtClean="0"/>
              <a:t>数字比较</a:t>
            </a:r>
            <a:endParaRPr lang="en-US" altLang="zh-CN" smtClean="0"/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7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字符串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字符串比较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538024"/>
              </p:ext>
            </p:extLst>
          </p:nvPr>
        </p:nvGraphicFramePr>
        <p:xfrm>
          <a:off x="450273" y="1600200"/>
          <a:ext cx="7732078" cy="36271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31993">
                  <a:extLst>
                    <a:ext uri="{9D8B030D-6E8A-4147-A177-3AD203B41FA5}">
                      <a16:colId xmlns:a16="http://schemas.microsoft.com/office/drawing/2014/main" val="3735150539"/>
                    </a:ext>
                  </a:extLst>
                </a:gridCol>
                <a:gridCol w="5600085">
                  <a:extLst>
                    <a:ext uri="{9D8B030D-6E8A-4147-A177-3AD203B41FA5}">
                      <a16:colId xmlns:a16="http://schemas.microsoft.com/office/drawing/2014/main" val="2837605705"/>
                    </a:ext>
                  </a:extLst>
                </a:gridCol>
              </a:tblGrid>
              <a:tr h="31347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kern="120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2800" b="1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71748294"/>
                  </a:ext>
                </a:extLst>
              </a:tr>
              <a:tr h="390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str1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= str2</a:t>
                      </a:r>
                      <a:endParaRPr lang="en-US" altLang="zh-CN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str1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str2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时返回真</a:t>
                      </a:r>
                      <a:endParaRPr lang="en-US" altLang="zh-CN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96272653"/>
                  </a:ext>
                </a:extLst>
              </a:tr>
              <a:tr h="213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str1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!= str2</a:t>
                      </a:r>
                      <a:endParaRPr lang="en-US" altLang="zh-CN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u="none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str1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不匹配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str2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时返回真</a:t>
                      </a:r>
                      <a:endParaRPr lang="en-US" altLang="zh-CN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3848320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str1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&gt; str2</a:t>
                      </a:r>
                      <a:endParaRPr lang="en-US" altLang="zh-CN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u="none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str1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大于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str2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时返回真</a:t>
                      </a:r>
                      <a:endParaRPr lang="en-US" altLang="zh-CN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71663252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str1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&lt; str2</a:t>
                      </a:r>
                      <a:endParaRPr lang="en-US" altLang="zh-CN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u="none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str1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小于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str2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时返回真</a:t>
                      </a:r>
                      <a:endParaRPr lang="en-US" altLang="zh-CN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1632785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 n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str1</a:t>
                      </a:r>
                      <a:endParaRPr lang="en-US" altLang="zh-CN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str1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为非空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长度大于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时返回真</a:t>
                      </a:r>
                      <a:endParaRPr lang="zh-CN" altLang="en-US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2820702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u="none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-z str1</a:t>
                      </a:r>
                      <a:endParaRPr lang="en-US" altLang="zh-CN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str1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为空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长度等于</a:t>
                      </a:r>
                      <a:r>
                        <a:rPr lang="en-US" altLang="zh-CN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800" b="0" u="none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时返回真</a:t>
                      </a:r>
                      <a:endParaRPr lang="zh-CN" altLang="en-US" sz="2800" b="0" u="none" kern="12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4282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7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字符串</a:t>
            </a:r>
            <a:r>
              <a:rPr lang="zh-CN" altLang="en-US" dirty="0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/>
              <a:t>exist.sh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line=`</a:t>
            </a:r>
            <a:r>
              <a:rPr lang="en-US" altLang="zh-CN" sz="2800" dirty="0" err="1"/>
              <a:t>grep</a:t>
            </a:r>
            <a:r>
              <a:rPr lang="en-US" altLang="zh-CN" sz="2800" dirty="0"/>
              <a:t> $1 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passwd</a:t>
            </a:r>
            <a:r>
              <a:rPr lang="en-US" altLang="zh-CN" sz="2800" dirty="0"/>
              <a:t>`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if [ -z "$line" 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then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echo "user $1  doesn't exists"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else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echo "user $1  exists"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fi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343400"/>
            <a:ext cx="6480000" cy="1788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406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文件属性</a:t>
            </a:r>
            <a:r>
              <a:rPr lang="zh-CN" altLang="en-US" dirty="0"/>
              <a:t>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dirty="0" smtClean="0"/>
              <a:t>文件属性检查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699784"/>
              </p:ext>
            </p:extLst>
          </p:nvPr>
        </p:nvGraphicFramePr>
        <p:xfrm>
          <a:off x="533401" y="1447800"/>
          <a:ext cx="7729538" cy="512064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403244">
                  <a:extLst>
                    <a:ext uri="{9D8B030D-6E8A-4147-A177-3AD203B41FA5}">
                      <a16:colId xmlns:a16="http://schemas.microsoft.com/office/drawing/2014/main" val="2856509617"/>
                    </a:ext>
                  </a:extLst>
                </a:gridCol>
                <a:gridCol w="5326294">
                  <a:extLst>
                    <a:ext uri="{9D8B030D-6E8A-4147-A177-3AD203B41FA5}">
                      <a16:colId xmlns:a16="http://schemas.microsoft.com/office/drawing/2014/main" val="4062138087"/>
                    </a:ext>
                  </a:extLst>
                </a:gridCol>
              </a:tblGrid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/>
                </a:tc>
                <a:extLst>
                  <a:ext uri="{0D108BD9-81ED-4DB2-BD59-A6C34878D82A}">
                    <a16:rowId xmlns:a16="http://schemas.microsoft.com/office/drawing/2014/main" val="1195026697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-b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块设备文件</a:t>
                      </a:r>
                    </a:p>
                  </a:txBody>
                  <a:tcPr marL="180000" marR="52894" marT="0" marB="0"/>
                </a:tc>
                <a:extLst>
                  <a:ext uri="{0D108BD9-81ED-4DB2-BD59-A6C34878D82A}">
                    <a16:rowId xmlns:a16="http://schemas.microsoft.com/office/drawing/2014/main" val="335571440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-c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字符设备文件</a:t>
                      </a:r>
                    </a:p>
                  </a:txBody>
                  <a:tcPr marL="180000" marR="52894" marT="0" marB="0"/>
                </a:tc>
                <a:extLst>
                  <a:ext uri="{0D108BD9-81ED-4DB2-BD59-A6C34878D82A}">
                    <a16:rowId xmlns:a16="http://schemas.microsoft.com/office/drawing/2014/main" val="2056983507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-d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</a:p>
                  </a:txBody>
                  <a:tcPr marL="180000" marR="52894" marT="0" marB="0"/>
                </a:tc>
                <a:extLst>
                  <a:ext uri="{0D108BD9-81ED-4DB2-BD59-A6C34878D82A}">
                    <a16:rowId xmlns:a16="http://schemas.microsoft.com/office/drawing/2014/main" val="28698993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-f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一般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52894" marT="0" marB="0"/>
                </a:tc>
                <a:extLst>
                  <a:ext uri="{0D108BD9-81ED-4DB2-BD59-A6C34878D82A}">
                    <a16:rowId xmlns:a16="http://schemas.microsoft.com/office/drawing/2014/main" val="3027765789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-p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一个命名管道</a:t>
                      </a:r>
                    </a:p>
                  </a:txBody>
                  <a:tcPr marL="180000" marR="52894" marT="0" marB="0"/>
                </a:tc>
                <a:extLst>
                  <a:ext uri="{0D108BD9-81ED-4DB2-BD59-A6C34878D82A}">
                    <a16:rowId xmlns:a16="http://schemas.microsoft.com/office/drawing/2014/main" val="1630647213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-L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一个符号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链接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0" marR="52894" marT="0" marB="0"/>
                </a:tc>
                <a:extLst>
                  <a:ext uri="{0D108BD9-81ED-4DB2-BD59-A6C34878D82A}">
                    <a16:rowId xmlns:a16="http://schemas.microsoft.com/office/drawing/2014/main" val="2501527554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-h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一个符号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链接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/>
                </a:tc>
                <a:extLst>
                  <a:ext uri="{0D108BD9-81ED-4DB2-BD59-A6C34878D82A}">
                    <a16:rowId xmlns:a16="http://schemas.microsoft.com/office/drawing/2014/main" val="27311249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一个套接字</a:t>
                      </a:r>
                    </a:p>
                  </a:txBody>
                  <a:tcPr marL="180000" marR="52894" marT="0" marB="0"/>
                </a:tc>
                <a:extLst>
                  <a:ext uri="{0D108BD9-81ED-4DB2-BD59-A6C34878D82A}">
                    <a16:rowId xmlns:a16="http://schemas.microsoft.com/office/drawing/2014/main" val="2838944144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-r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marL="180000" marR="52894" marT="0" marB="0"/>
                </a:tc>
                <a:extLst>
                  <a:ext uri="{0D108BD9-81ED-4DB2-BD59-A6C34878D82A}">
                    <a16:rowId xmlns:a16="http://schemas.microsoft.com/office/drawing/2014/main" val="2092727637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-w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marL="180000" marR="52894" marT="0" marB="0"/>
                </a:tc>
                <a:extLst>
                  <a:ext uri="{0D108BD9-81ED-4DB2-BD59-A6C34878D82A}">
                    <a16:rowId xmlns:a16="http://schemas.microsoft.com/office/drawing/2014/main" val="1014414253"/>
                  </a:ext>
                </a:extLst>
              </a:tr>
              <a:tr h="123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-x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894" marR="5289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可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 marL="180000" marR="52894" marT="0" marB="0"/>
                </a:tc>
                <a:extLst>
                  <a:ext uri="{0D108BD9-81ED-4DB2-BD59-A6C34878D82A}">
                    <a16:rowId xmlns:a16="http://schemas.microsoft.com/office/drawing/2014/main" val="826105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0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文件属性检查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fld id="{0E71DA79-129D-497A-A6D8-8D7AFB59B4CE}" type="slidenum"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C0504D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t>8</a:t>
            </a:fld>
            <a:endParaRPr kumimoji="0" lang="en-US" altLang="zh-CN" sz="13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dirty="0" smtClean="0"/>
              <a:t>文件属性检查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224648"/>
              </p:ext>
            </p:extLst>
          </p:nvPr>
        </p:nvGraphicFramePr>
        <p:xfrm>
          <a:off x="533401" y="1447800"/>
          <a:ext cx="8052985" cy="466344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544445">
                  <a:extLst>
                    <a:ext uri="{9D8B030D-6E8A-4147-A177-3AD203B41FA5}">
                      <a16:colId xmlns:a16="http://schemas.microsoft.com/office/drawing/2014/main" val="2856509617"/>
                    </a:ext>
                  </a:extLst>
                </a:gridCol>
                <a:gridCol w="5508540">
                  <a:extLst>
                    <a:ext uri="{9D8B030D-6E8A-4147-A177-3AD203B41FA5}">
                      <a16:colId xmlns:a16="http://schemas.microsoft.com/office/drawing/2014/main" val="4062138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2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-u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了它的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set-user-id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516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-g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了组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71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-G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组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匹配了你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组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83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-o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的用户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匹配了你用户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8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-s 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76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-e </a:t>
                      </a: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存在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527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File1 -</a:t>
                      </a:r>
                      <a:r>
                        <a:rPr lang="en-US" altLang="zh-CN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nt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File2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比文件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新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944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File1 -</a:t>
                      </a:r>
                      <a:r>
                        <a:rPr lang="en-US" altLang="zh-CN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ot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File2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文件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比文件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旧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72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文件属性检查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testfile.sh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file=$1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if test -d $file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then  echo </a:t>
            </a:r>
            <a:r>
              <a:rPr lang="en-US" altLang="zh-CN" sz="2800" dirty="0"/>
              <a:t>"$file is a directory"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elif</a:t>
            </a:r>
            <a:r>
              <a:rPr lang="en-US" altLang="zh-CN" sz="2800" dirty="0"/>
              <a:t> [ -f $file 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then 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if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-r $file ]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 -w $file ]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 -x $file 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then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echo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"You have all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permision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$file"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fi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else  echo </a:t>
            </a:r>
            <a:r>
              <a:rPr lang="en-US" altLang="zh-CN" sz="2800" dirty="0"/>
              <a:t>"$file is neither a file nor a directory."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fi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88" y="228600"/>
            <a:ext cx="6480000" cy="1938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14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11108</TotalTime>
  <Words>685</Words>
  <Application>Microsoft Office PowerPoint</Application>
  <PresentationFormat>全屏显示(4:3)</PresentationFormat>
  <Paragraphs>196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0 条件测试命令</vt:lpstr>
      <vt:lpstr>0 条件测试命令</vt:lpstr>
      <vt:lpstr>0 条件测试命令</vt:lpstr>
      <vt:lpstr>1字符串比较</vt:lpstr>
      <vt:lpstr>1 字符串比较</vt:lpstr>
      <vt:lpstr>2 文件属性检查</vt:lpstr>
      <vt:lpstr>2 文件属性检查</vt:lpstr>
      <vt:lpstr>2 文件属性检查</vt:lpstr>
      <vt:lpstr>3 数字比较</vt:lpstr>
      <vt:lpstr>3 数字比较</vt:lpstr>
      <vt:lpstr>4 复合表达式</vt:lpstr>
      <vt:lpstr>4 复合表达式</vt:lpstr>
      <vt:lpstr>5 条件操作符</vt:lpstr>
      <vt:lpstr>4 复合表达式</vt:lpstr>
      <vt:lpstr>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674</cp:revision>
  <dcterms:created xsi:type="dcterms:W3CDTF">2008-10-02T10:07:13Z</dcterms:created>
  <dcterms:modified xsi:type="dcterms:W3CDTF">2018-03-23T09:04:01Z</dcterms:modified>
</cp:coreProperties>
</file>