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256" r:id="rId2"/>
    <p:sldId id="313" r:id="rId3"/>
    <p:sldId id="312" r:id="rId4"/>
    <p:sldId id="302" r:id="rId5"/>
    <p:sldId id="303" r:id="rId6"/>
    <p:sldId id="314" r:id="rId7"/>
    <p:sldId id="315" r:id="rId8"/>
    <p:sldId id="316" r:id="rId9"/>
    <p:sldId id="321" r:id="rId10"/>
    <p:sldId id="317" r:id="rId11"/>
    <p:sldId id="326" r:id="rId12"/>
    <p:sldId id="322" r:id="rId13"/>
    <p:sldId id="325" r:id="rId14"/>
    <p:sldId id="323" r:id="rId15"/>
    <p:sldId id="327" r:id="rId16"/>
    <p:sldId id="328" r:id="rId17"/>
    <p:sldId id="32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3300"/>
    <a:srgbClr val="000066"/>
    <a:srgbClr val="008000"/>
    <a:srgbClr val="800000"/>
    <a:srgbClr val="969696"/>
    <a:srgbClr val="FFFFFF"/>
    <a:srgbClr val="FFFFE5"/>
    <a:srgbClr val="C0C0C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79" autoAdjust="0"/>
  </p:normalViewPr>
  <p:slideViewPr>
    <p:cSldViewPr>
      <p:cViewPr varScale="1">
        <p:scale>
          <a:sx n="60" d="100"/>
          <a:sy n="60" d="100"/>
        </p:scale>
        <p:origin x="16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84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9C29FC-568E-48BA-953F-6EE0855BC0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11D50BC-EF1C-40DA-9507-627C12CEFA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FE1EDD8-E9D3-44B5-84D2-B19420FB1A5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ˈpɒzɪks</a:t>
            </a:r>
          </a:p>
          <a:p>
            <a:r>
              <a:rPr lang="en-US" altLang="zh-CN" dirty="0" smtClean="0"/>
              <a:t>POSIX</a:t>
            </a:r>
            <a:r>
              <a:rPr lang="zh-CN" altLang="en-US" dirty="0" smtClean="0"/>
              <a:t>表示可移植操作系统接口（</a:t>
            </a:r>
            <a:r>
              <a:rPr lang="en-US" altLang="zh-CN" dirty="0" smtClean="0"/>
              <a:t>Portable Operating System Interface of UNIX</a:t>
            </a:r>
            <a:r>
              <a:rPr lang="zh-CN" altLang="en-US" dirty="0" smtClean="0"/>
              <a:t>，缩写为 </a:t>
            </a:r>
            <a:r>
              <a:rPr lang="en-US" altLang="zh-CN" dirty="0" smtClean="0"/>
              <a:t>POSIX 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1D50BC-EF1C-40DA-9507-627C12CEFA3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37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1383" y="2367839"/>
            <a:ext cx="6021867" cy="824423"/>
          </a:xfrm>
        </p:spPr>
        <p:txBody>
          <a:bodyPr anchor="b"/>
          <a:lstStyle>
            <a:lvl1pPr>
              <a:defRPr sz="3600" b="1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4164" y="3376311"/>
            <a:ext cx="4782035" cy="662289"/>
          </a:xfrm>
        </p:spPr>
        <p:txBody>
          <a:bodyPr/>
          <a:lstStyle>
            <a:lvl1pPr marL="0" indent="0" algn="just">
              <a:buNone/>
              <a:defRPr sz="2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C0504D"/>
              </a:buClr>
              <a:defRPr/>
            </a:pPr>
            <a:fld id="{FB0B212E-6121-4F76-8E57-EE33588D9BA4}" type="slidenum">
              <a:rPr lang="en-US" altLang="zh-CN" smtClean="0">
                <a:solidFill>
                  <a:prstClr val="black"/>
                </a:solidFill>
              </a:rPr>
              <a:pPr>
                <a:buClr>
                  <a:srgbClr val="C0504D"/>
                </a:buClr>
                <a:defRPr/>
              </a:p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0508" y="4506007"/>
            <a:ext cx="4700774" cy="484748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Linux</a:t>
            </a:r>
            <a:r>
              <a:rPr lang="en-US" altLang="zh-CN" sz="2700" b="1" baseline="0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System</a:t>
            </a:r>
            <a:r>
              <a:rPr lang="en-US" altLang="zh-CN" sz="2700" b="1" smtClean="0">
                <a:ln w="0"/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&amp; Programming</a:t>
            </a:r>
            <a:endParaRPr lang="en-US" altLang="zh-CN" sz="2700" b="1">
              <a:ln w="0"/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Subtitle 4"/>
          <p:cNvSpPr txBox="1">
            <a:spLocks/>
          </p:cNvSpPr>
          <p:nvPr/>
        </p:nvSpPr>
        <p:spPr bwMode="auto">
          <a:xfrm>
            <a:off x="3181471" y="4961861"/>
            <a:ext cx="4091779" cy="10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just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1pPr>
            <a:lvl2pPr marL="4572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339933"/>
              </a:buClr>
              <a:buFont typeface="Times New Roman" panose="02020603050405020304" pitchFamily="18" charset="0"/>
              <a:buNone/>
              <a:defRPr sz="3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2pPr>
            <a:lvl3pPr marL="91440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3pPr>
            <a:lvl4pPr marL="13716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4pPr>
            <a:lvl5pPr marL="1828800" indent="0" algn="ctr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3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C</a:t>
            </a:r>
            <a:r>
              <a:rPr lang="en-US" altLang="zh-CN" sz="15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2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r>
              <a:rPr lang="en-US" altLang="zh-CN" sz="27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54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495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Ou</a:t>
            </a:r>
            <a:r>
              <a:rPr lang="en-US" altLang="zh-CN" sz="36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y</a:t>
            </a:r>
            <a:r>
              <a:rPr lang="en-US" altLang="zh-CN" sz="30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  <a:r>
              <a:rPr lang="en-US" altLang="zh-CN" sz="21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n</a:t>
            </a:r>
            <a:r>
              <a:rPr lang="en-US" altLang="zh-CN" sz="1800" err="1">
                <a:ln w="0"/>
                <a:solidFill>
                  <a:srgbClr val="00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g</a:t>
            </a:r>
            <a:endParaRPr lang="zh-CN" altLang="en-US" sz="1350">
              <a:ln w="0"/>
              <a:solidFill>
                <a:srgbClr val="00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05600" y="1290637"/>
            <a:ext cx="2266950" cy="19907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4096" y="3540797"/>
            <a:ext cx="2133600" cy="211455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5458" y="379475"/>
            <a:ext cx="1781606" cy="2008133"/>
          </a:xfrm>
          <a:prstGeom prst="rect">
            <a:avLst/>
          </a:prstGeom>
        </p:spPr>
      </p:pic>
      <p:sp>
        <p:nvSpPr>
          <p:cNvPr id="20" name="文本框 19"/>
          <p:cNvSpPr txBox="1"/>
          <p:nvPr userDrawn="1"/>
        </p:nvSpPr>
        <p:spPr>
          <a:xfrm>
            <a:off x="2017064" y="228600"/>
            <a:ext cx="438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cap="none" spc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Linux</a:t>
            </a:r>
            <a:r>
              <a:rPr lang="en-US" altLang="zh-CN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b="1" cap="none" spc="0" baseline="0" smtClean="0">
                <a:ln w="0"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Wide Latin" panose="020A0A07050505020404" pitchFamily="18" charset="0"/>
                <a:ea typeface="华文中宋" panose="02010600040101010101" pitchFamily="2" charset="-122"/>
              </a:rPr>
              <a:t>系统与编程</a:t>
            </a:r>
            <a:endParaRPr lang="zh-CN" altLang="en-US" sz="2800" b="1" cap="none" spc="0">
              <a:ln w="0"/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Wide Latin" panose="020A0A07050505020404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231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2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终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630" y="762000"/>
            <a:ext cx="8640000" cy="568975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7412" y="1524000"/>
            <a:ext cx="8393113" cy="4927756"/>
          </a:xfrm>
        </p:spPr>
        <p:txBody>
          <a:bodyPr/>
          <a:lstStyle>
            <a:lvl1pPr marL="272654" indent="-272654">
              <a:buFontTx/>
              <a:buBlip>
                <a:blip r:embed="rId3"/>
              </a:buBlip>
              <a:defRPr sz="2800" b="1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2800" b="0" cap="none" spc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6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3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66763"/>
          </a:xfrm>
        </p:spPr>
        <p:txBody>
          <a:bodyPr/>
          <a:lstStyle>
            <a:lvl1pPr>
              <a:defRPr sz="3600" b="0" i="0" baseline="0">
                <a:latin typeface="Times New Roman" pitchFamily="18" charset="0"/>
                <a:ea typeface="华文新魏" pitchFamily="2" charset="-122"/>
                <a:cs typeface="Times New Roman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800724"/>
          </a:xfrm>
        </p:spPr>
        <p:txBody>
          <a:bodyPr/>
          <a:lstStyle>
            <a:lvl1pPr marL="272654" indent="-272654">
              <a:buFontTx/>
              <a:buBlip>
                <a:blip r:embed="rId2"/>
              </a:buBlip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04838" indent="-261938">
              <a:buFont typeface="Times New Roman" panose="02020603050405020304" pitchFamily="18" charset="0"/>
              <a:buChar char="─"/>
              <a:defRPr sz="3000">
                <a:latin typeface="Times New Roman" pitchFamily="18" charset="0"/>
                <a:cs typeface="Times New Roman" pitchFamily="18" charset="0"/>
              </a:defRPr>
            </a:lvl2pPr>
            <a:lvl3pPr marL="877491" indent="-191691">
              <a:buFont typeface="Arial" panose="020B0604020202020204" pitchFamily="34" charset="0"/>
              <a:buChar char="•"/>
              <a:defRPr sz="28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7" name="灯片编号占位符 23"/>
          <p:cNvSpPr>
            <a:spLocks noGrp="1"/>
          </p:cNvSpPr>
          <p:nvPr>
            <p:ph type="sldNum" sz="quarter" idx="11"/>
          </p:nvPr>
        </p:nvSpPr>
        <p:spPr>
          <a:xfrm>
            <a:off x="8262938" y="6353176"/>
            <a:ext cx="847725" cy="5000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C4A22-6975-4695-9E90-A879D51C3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9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-27384"/>
            <a:ext cx="822960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828676"/>
            <a:ext cx="8229600" cy="591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57666" y="6548288"/>
            <a:ext cx="971550" cy="332656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350" b="1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0985ADC-2F1A-4F16-99F7-4A126B5C17C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8"/>
          <p:cNvCxnSpPr/>
          <p:nvPr/>
        </p:nvCxnSpPr>
        <p:spPr>
          <a:xfrm>
            <a:off x="285752" y="76470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15"/>
          <p:cNvSpPr/>
          <p:nvPr/>
        </p:nvSpPr>
        <p:spPr>
          <a:xfrm>
            <a:off x="285752" y="44628"/>
            <a:ext cx="142875" cy="64293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Font typeface="Wingdings" panose="05000000000000000000" pitchFamily="2" charset="2"/>
              <a:buNone/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pic>
        <p:nvPicPr>
          <p:cNvPr id="1034" name="图片 17" descr="20101016174155631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968"/>
            <a:ext cx="765672" cy="76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1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  <p:sldLayoutId id="2147483688" r:id="rId4"/>
    <p:sldLayoutId id="214748369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Times New Roman" pitchFamily="18" charset="0"/>
          <a:ea typeface="华文新魏" pitchFamily="2" charset="-122"/>
          <a:cs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微软雅黑"/>
          <a:ea typeface="微软雅黑"/>
          <a:cs typeface="微软雅黑"/>
        </a:defRPr>
      </a:lvl9pPr>
    </p:titleStyle>
    <p:bodyStyle>
      <a:lvl1pPr marL="201216" indent="-201216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C00000"/>
        </a:buClr>
        <a:buFont typeface="Wingdings" panose="05000000000000000000" pitchFamily="2" charset="2"/>
        <a:buChar char="Ø"/>
        <a:defRPr sz="27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1pPr>
      <a:lvl2pPr marL="473869" indent="-130969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339933"/>
        </a:buClr>
        <a:buFont typeface="Times New Roman" panose="02020603050405020304" pitchFamily="18" charset="0"/>
        <a:buChar char="─"/>
        <a:defRPr sz="25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2pPr>
      <a:lvl3pPr marL="807244" indent="-121444" algn="just" rtl="0" eaLnBrk="1" fontAlgn="base" hangingPunct="1">
        <a:lnSpc>
          <a:spcPct val="100000"/>
        </a:lnSpc>
        <a:spcBef>
          <a:spcPts val="450"/>
        </a:spcBef>
        <a:spcAft>
          <a:spcPts val="450"/>
        </a:spcAft>
        <a:buClr>
          <a:srgbClr val="0000CC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3pPr>
      <a:lvl4pPr marL="12430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4pPr>
      <a:lvl5pPr marL="1585913" indent="-214313" algn="just" rtl="0" eaLnBrk="1" fontAlgn="base" hangingPunct="1">
        <a:lnSpc>
          <a:spcPct val="100000"/>
        </a:lnSpc>
        <a:spcBef>
          <a:spcPts val="150"/>
        </a:spcBef>
        <a:spcAft>
          <a:spcPts val="150"/>
        </a:spcAft>
        <a:buClr>
          <a:srgbClr val="0070C0"/>
        </a:buClr>
        <a:buFont typeface="Wingdings" panose="05000000000000000000" pitchFamily="2" charset="2"/>
        <a:buChar char="Ø"/>
        <a:defRPr sz="1350" kern="1200">
          <a:solidFill>
            <a:schemeClr val="tx1"/>
          </a:solidFill>
          <a:latin typeface="Times New Roman" pitchFamily="18" charset="0"/>
          <a:ea typeface="华文中宋" pitchFamily="2" charset="-122"/>
          <a:cs typeface="Times New Roman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第</a:t>
            </a:r>
            <a:r>
              <a:rPr lang="en-US" altLang="zh-CN" sz="4000" smtClean="0"/>
              <a:t>04</a:t>
            </a:r>
            <a:r>
              <a:rPr lang="zh-CN" altLang="en-US" sz="4000" smtClean="0"/>
              <a:t>章 编程的基本元素</a:t>
            </a:r>
            <a:endParaRPr lang="zh-CN" altLang="en-US" sz="400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164" y="3376311"/>
            <a:ext cx="5086836" cy="662289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406 </a:t>
            </a:r>
            <a:r>
              <a:rPr lang="zh-CN" altLang="en-US" dirty="0"/>
              <a:t>正则表达式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 smtClean="0"/>
              <a:t>字符</a:t>
            </a:r>
            <a:r>
              <a:rPr lang="zh-CN" altLang="en-US" dirty="0"/>
              <a:t>集</a:t>
            </a:r>
          </a:p>
        </p:txBody>
      </p:sp>
      <p:graphicFrame>
        <p:nvGraphicFramePr>
          <p:cNvPr id="10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5587319"/>
              </p:ext>
            </p:extLst>
          </p:nvPr>
        </p:nvGraphicFramePr>
        <p:xfrm>
          <a:off x="554078" y="1371600"/>
          <a:ext cx="8132722" cy="5040576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704070">
                  <a:extLst>
                    <a:ext uri="{9D8B030D-6E8A-4147-A177-3AD203B41FA5}">
                      <a16:colId xmlns:a16="http://schemas.microsoft.com/office/drawing/2014/main" val="1278908254"/>
                    </a:ext>
                  </a:extLst>
                </a:gridCol>
                <a:gridCol w="6428652">
                  <a:extLst>
                    <a:ext uri="{9D8B030D-6E8A-4147-A177-3AD203B41FA5}">
                      <a16:colId xmlns:a16="http://schemas.microsoft.com/office/drawing/2014/main" val="1206829874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字符集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匹配字符集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12790126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</a:t>
                      </a:r>
                      <a:r>
                        <a:rPr lang="en-US" sz="2800" b="0" kern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文字数字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[a-zA-Z0-9]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113553737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[:alpha:]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文字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字符字符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zh-CN" altLang="en-US" sz="2800" b="0" kern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</a:t>
                      </a:r>
                      <a:r>
                        <a:rPr lang="en-US" altLang="zh-CN" sz="2800" b="0" kern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[a-</a:t>
                      </a:r>
                      <a:r>
                        <a:rPr lang="en-US" altLang="zh-CN" sz="2800" b="0" kern="0" cap="none" spc="0" baseline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zA</a:t>
                      </a:r>
                      <a:r>
                        <a:rPr lang="en-US" altLang="zh-CN" sz="2800" b="0" kern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-Z]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073168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[:digit:]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数字</a:t>
                      </a:r>
                      <a:r>
                        <a:rPr 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r>
                        <a:rPr lang="en-US" altLang="zh-CN" sz="2800" b="0" kern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zh-CN" altLang="en-US" sz="2800" b="0" kern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</a:t>
                      </a:r>
                      <a:r>
                        <a:rPr lang="en-US" altLang="zh-CN" sz="2800" b="0" kern="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193016437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</a:t>
                      </a:r>
                      <a:r>
                        <a:rPr lang="en-US" sz="2800" b="0" kern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十六进制字符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36845095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[:upper:]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大写字符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74140688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[:lower:]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小写字符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92797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[:cntrl:]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控制字符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177313170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[:print:]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非空字符（包括空格）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049194062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[:punct:]</a:t>
                      </a:r>
                      <a:endParaRPr lang="zh-CN" sz="2800" b="0" kern="100" cap="none" spc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标点符号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17994860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[:space:]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所有空白字符（新行，空格，制表符）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359700952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[:graph:]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zh-CN" sz="2800" b="0" kern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非空字符（非空格、控制字符）</a:t>
                      </a:r>
                      <a:endParaRPr lang="zh-CN" sz="2800" b="0" kern="10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2000" marR="68580" marT="36000" marB="0"/>
                </a:tc>
                <a:extLst>
                  <a:ext uri="{0D108BD9-81ED-4DB2-BD59-A6C34878D82A}">
                    <a16:rowId xmlns:a16="http://schemas.microsoft.com/office/drawing/2014/main" val="56900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5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 </a:t>
            </a:r>
            <a:r>
              <a:rPr lang="en-US" altLang="zh-CN" dirty="0"/>
              <a:t>echo "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oycs</a:t>
            </a:r>
            <a:r>
              <a:rPr lang="en-US" altLang="zh-CN" dirty="0"/>
              <a:t>"|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oy</a:t>
            </a:r>
            <a:r>
              <a:rPr lang="en-US" altLang="zh-CN" dirty="0" smtClean="0"/>
              <a:t>."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</a:t>
            </a:r>
            <a:r>
              <a:rPr lang="en-US" altLang="zh-CN" dirty="0" err="1" smtClean="0"/>
              <a:t>t</a:t>
            </a:r>
            <a:r>
              <a:rPr lang="en-US" altLang="zh-CN" dirty="0" smtClean="0"/>
              <a:t>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</a:t>
            </a:r>
            <a:r>
              <a:rPr lang="en-US" altLang="zh-CN" dirty="0" err="1"/>
              <a:t>s</a:t>
            </a:r>
            <a:endParaRPr lang="en-US" altLang="zh-CN" dirty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 </a:t>
            </a:r>
            <a:r>
              <a:rPr lang="en-US" altLang="zh-CN" dirty="0"/>
              <a:t>echo "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oycs</a:t>
            </a:r>
            <a:r>
              <a:rPr lang="en-US" altLang="zh-CN" dirty="0"/>
              <a:t>"|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"</a:t>
            </a:r>
            <a:r>
              <a:rPr lang="en-US" altLang="zh-CN" dirty="0"/>
              <a:t>oy.."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oycs</a:t>
            </a:r>
            <a:endParaRPr lang="en-US" altLang="zh-C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 </a:t>
            </a:r>
            <a:r>
              <a:rPr lang="en-US" altLang="zh-CN" dirty="0"/>
              <a:t>echo "</a:t>
            </a:r>
            <a:r>
              <a:rPr lang="en-US" altLang="zh-CN" dirty="0" err="1"/>
              <a:t>oyct</a:t>
            </a:r>
            <a:r>
              <a:rPr lang="en-US" altLang="zh-CN" dirty="0"/>
              <a:t> </a:t>
            </a:r>
            <a:r>
              <a:rPr lang="en-US" altLang="zh-CN" dirty="0" err="1"/>
              <a:t>oycs</a:t>
            </a:r>
            <a:r>
              <a:rPr lang="en-US" altLang="zh-CN" dirty="0"/>
              <a:t>"|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"</a:t>
            </a:r>
            <a:r>
              <a:rPr lang="en-US" altLang="zh-CN" dirty="0" err="1"/>
              <a:t>oyc</a:t>
            </a:r>
            <a:r>
              <a:rPr lang="en-US" altLang="zh-CN" dirty="0"/>
              <a:t>[</a:t>
            </a:r>
            <a:r>
              <a:rPr lang="en-US" altLang="zh-CN" dirty="0" err="1"/>
              <a:t>tslm</a:t>
            </a:r>
            <a:r>
              <a:rPr lang="en-US" altLang="zh-CN" dirty="0"/>
              <a:t>]"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dirty="0"/>
              <a:t> </a:t>
            </a:r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oycs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prstClr val="black"/>
                </a:solidFill>
              </a:rPr>
              <a:t># echo "</a:t>
            </a:r>
            <a:r>
              <a:rPr lang="en-US" altLang="zh-CN" dirty="0" err="1">
                <a:solidFill>
                  <a:prstClr val="black"/>
                </a:solidFill>
              </a:rPr>
              <a:t>oyct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err="1">
                <a:solidFill>
                  <a:prstClr val="black"/>
                </a:solidFill>
              </a:rPr>
              <a:t>oycs</a:t>
            </a:r>
            <a:r>
              <a:rPr lang="en-US" altLang="zh-CN" dirty="0">
                <a:solidFill>
                  <a:prstClr val="black"/>
                </a:solidFill>
              </a:rPr>
              <a:t>"|</a:t>
            </a:r>
            <a:r>
              <a:rPr lang="en-US" altLang="zh-CN" dirty="0" err="1">
                <a:solidFill>
                  <a:prstClr val="black"/>
                </a:solidFill>
              </a:rPr>
              <a:t>grep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"</a:t>
            </a:r>
            <a:r>
              <a:rPr lang="en-US" altLang="zh-CN" dirty="0" err="1" smtClean="0">
                <a:solidFill>
                  <a:prstClr val="black"/>
                </a:solidFill>
              </a:rPr>
              <a:t>oyc</a:t>
            </a:r>
            <a:r>
              <a:rPr lang="en-US" altLang="zh-CN" dirty="0" smtClean="0">
                <a:solidFill>
                  <a:prstClr val="black"/>
                </a:solidFill>
              </a:rPr>
              <a:t>[a-s]"</a:t>
            </a:r>
            <a:endParaRPr lang="en-US" altLang="zh-CN" dirty="0">
              <a:solidFill>
                <a:prstClr val="black"/>
              </a:solidFill>
            </a:endParaRP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oyct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oycs</a:t>
            </a: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 </a:t>
            </a:r>
            <a:r>
              <a:rPr lang="en-US" altLang="zh-CN" dirty="0"/>
              <a:t>echo "hello </a:t>
            </a:r>
            <a:r>
              <a:rPr lang="en-US" altLang="zh-CN" dirty="0" err="1"/>
              <a:t>oyct</a:t>
            </a:r>
            <a:r>
              <a:rPr lang="en-US" altLang="zh-CN" dirty="0"/>
              <a:t>"|</a:t>
            </a:r>
            <a:r>
              <a:rPr lang="en-US" altLang="zh-CN" dirty="0" err="1"/>
              <a:t>grep</a:t>
            </a:r>
            <a:r>
              <a:rPr lang="en-US" altLang="zh-CN" dirty="0"/>
              <a:t> </a:t>
            </a:r>
            <a:r>
              <a:rPr lang="en-US" altLang="zh-CN" dirty="0" smtClean="0"/>
              <a:t>"[^</a:t>
            </a:r>
            <a:r>
              <a:rPr lang="en-US" altLang="zh-CN" dirty="0" err="1"/>
              <a:t>oyct</a:t>
            </a:r>
            <a:r>
              <a:rPr lang="en-US" altLang="zh-CN" dirty="0"/>
              <a:t>]"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hell</a:t>
            </a:r>
            <a:r>
              <a:rPr lang="en-US" altLang="zh-CN" dirty="0"/>
              <a:t>o </a:t>
            </a:r>
            <a:r>
              <a:rPr lang="en-US" altLang="zh-CN" dirty="0" err="1" smtClean="0"/>
              <a:t>oyct</a:t>
            </a:r>
            <a:endParaRPr lang="en-US" altLang="zh-CN" dirty="0" smtClean="0"/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# </a:t>
            </a:r>
            <a:r>
              <a:rPr lang="en-US" altLang="zh-CN" dirty="0"/>
              <a:t>echo "hello 2018"|grep </a:t>
            </a:r>
            <a:r>
              <a:rPr lang="en-US" altLang="zh-CN" dirty="0" smtClean="0"/>
              <a:t>"[[:</a:t>
            </a:r>
            <a:r>
              <a:rPr lang="en-US" altLang="zh-CN" dirty="0"/>
              <a:t>digit:]]"</a:t>
            </a:r>
          </a:p>
          <a:p>
            <a: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hello </a:t>
            </a:r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2018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71DA79-129D-497A-A6D8-8D7AFB59B4CE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7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数量</a:t>
            </a:r>
            <a:r>
              <a:rPr lang="zh-CN" altLang="en-US" dirty="0" smtClean="0"/>
              <a:t>限定类的元字符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868205"/>
              </p:ext>
            </p:extLst>
          </p:nvPr>
        </p:nvGraphicFramePr>
        <p:xfrm>
          <a:off x="304800" y="1543527"/>
          <a:ext cx="8663653" cy="48432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12825">
                  <a:extLst>
                    <a:ext uri="{9D8B030D-6E8A-4147-A177-3AD203B41FA5}">
                      <a16:colId xmlns:a16="http://schemas.microsoft.com/office/drawing/2014/main" val="1426601382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354055676"/>
                    </a:ext>
                  </a:extLst>
                </a:gridCol>
                <a:gridCol w="4167853">
                  <a:extLst>
                    <a:ext uri="{9D8B030D-6E8A-4147-A177-3AD203B41FA5}">
                      <a16:colId xmlns:a16="http://schemas.microsoft.com/office/drawing/2014/main" val="4146173949"/>
                    </a:ext>
                  </a:extLst>
                </a:gridCol>
              </a:tblGrid>
              <a:tr h="307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strike="noStrike" cap="none" spc="0" dirty="0">
                          <a:ln w="0"/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endParaRPr lang="zh-CN" altLang="en-US" sz="2800" b="1" strike="noStrike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strike="noStrike" cap="none" spc="0" dirty="0">
                          <a:ln w="0"/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  <a:endParaRPr lang="zh-CN" altLang="en-US" sz="2800" b="1" strike="noStrike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strike="noStrike" cap="none" spc="0" dirty="0">
                          <a:ln w="0"/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举例</a:t>
                      </a:r>
                      <a:endParaRPr lang="zh-CN" altLang="en-US" sz="2800" b="1" strike="noStrike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2605711692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en-US" altLang="zh-CN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前导单元匹配</a:t>
                      </a:r>
                      <a:r>
                        <a:rPr lang="en-US" altLang="zh-CN" sz="2800" b="1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次或</a:t>
                      </a:r>
                      <a:r>
                        <a:rPr lang="en-US" altLang="zh-CN" sz="2800" b="1" kern="1200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lang="zh-CN" altLang="en-US" sz="2800" b="0" cap="none" spc="-15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-15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[0-9]?\.[0-9</a:t>
                      </a:r>
                      <a:r>
                        <a:rPr lang="en-US" altLang="zh-CN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altLang="zh-CN" sz="2800" cap="none" spc="-150" baseline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 </a:t>
                      </a:r>
                      <a:r>
                        <a:rPr lang="en-US" altLang="zh-CN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0.5 1.3</a:t>
                      </a:r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.5</a:t>
                      </a:r>
                      <a:endParaRPr lang="zh-CN" altLang="en-US" sz="2800" b="0" cap="none" spc="-15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89652827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altLang="zh-CN" sz="2800" b="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前导单元匹配</a:t>
                      </a:r>
                      <a:r>
                        <a:rPr lang="en-US" altLang="zh-CN" sz="2800" b="1" kern="1200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次以上</a:t>
                      </a:r>
                      <a:endParaRPr lang="zh-CN" altLang="en-US" sz="2800" cap="none" spc="0" dirty="0">
                        <a:ln w="0"/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[0-9]+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匹配非负整数</a:t>
                      </a:r>
                      <a:endParaRPr lang="zh-CN" alt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1594984974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800" b="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前导单元匹配</a:t>
                      </a:r>
                      <a:r>
                        <a:rPr lang="en-US" altLang="zh-CN" sz="2800" b="1" kern="1200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次以上</a:t>
                      </a:r>
                      <a:endParaRPr lang="zh-CN" altLang="en-US" sz="2800" cap="none" spc="-150" dirty="0">
                        <a:ln w="0"/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[0-9]*[1-9][0-9]*</a:t>
                      </a:r>
                      <a:r>
                        <a:rPr lang="zh-CN" altLang="en-US" sz="2800" cap="none" spc="-15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匹配正整数</a:t>
                      </a:r>
                      <a:endParaRPr lang="zh-CN" altLang="en-US" sz="2800" b="0" cap="none" spc="-15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2377922984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{n}</a:t>
                      </a:r>
                      <a:endParaRPr 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前导单元匹配</a:t>
                      </a:r>
                      <a:r>
                        <a:rPr lang="en-US" altLang="zh-CN" sz="2800" b="1" kern="1200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lang="zh-CN" alt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[1-9][0-9]{2}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100~999</a:t>
                      </a:r>
                      <a:endParaRPr lang="zh-CN" alt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3584834150"/>
                  </a:ext>
                </a:extLst>
              </a:tr>
              <a:tr h="590552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{n,}</a:t>
                      </a:r>
                      <a:endParaRPr 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前导单元最少匹配</a:t>
                      </a:r>
                      <a:r>
                        <a:rPr lang="en-US" altLang="zh-CN" sz="2800" b="1" kern="1200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lang="zh-CN" alt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[1-9][0-9]{2,}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匹配三位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以上的</a:t>
                      </a:r>
                      <a:r>
                        <a:rPr lang="zh-CN" altLang="en-US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整数</a:t>
                      </a:r>
                      <a:endParaRPr lang="zh-CN" alt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2706529304"/>
                  </a:ext>
                </a:extLst>
              </a:tr>
              <a:tr h="307895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{,n}</a:t>
                      </a:r>
                      <a:endParaRPr 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前导单元最多匹配</a:t>
                      </a:r>
                      <a:r>
                        <a:rPr lang="en-US" altLang="zh-CN" sz="2800" b="1" kern="1200" cap="none" spc="-150" dirty="0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lang="zh-CN" altLang="en-US" sz="2800" cap="none" spc="0" dirty="0">
                        <a:ln w="0"/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[0-9]{,1}</a:t>
                      </a:r>
                      <a:r>
                        <a:rPr lang="zh-CN" altLang="en-US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相当于</a:t>
                      </a:r>
                      <a:r>
                        <a:rPr lang="en-US" altLang="zh-CN" sz="2800" cap="none" spc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[0-9]?</a:t>
                      </a:r>
                      <a:endParaRPr lang="en-US" altLang="zh-CN" sz="2800" b="0" cap="none" spc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588270271"/>
                  </a:ext>
                </a:extLst>
              </a:tr>
              <a:tr h="590552">
                <a:tc>
                  <a:txBody>
                    <a:bodyPr/>
                    <a:lstStyle/>
                    <a:p>
                      <a:pPr algn="ctr"/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sz="2800" cap="none" spc="0" dirty="0" err="1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m,n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前导单元匹配</a:t>
                      </a:r>
                      <a:r>
                        <a:rPr lang="en-US" altLang="zh-CN" sz="2800" b="1" kern="1200" cap="none" spc="-150" dirty="0" err="1" smtClean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m~n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lang="zh-CN" altLang="en-US" sz="2800" cap="none" spc="0" dirty="0">
                        <a:ln w="0"/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cap="none" spc="0" dirty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[0-9]{1,3}\.[0-9]{1,3}\.[0-9]{1,3}\.[0-9]{1,3</a:t>
                      </a:r>
                      <a:r>
                        <a:rPr lang="en-US" altLang="zh-CN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zh-CN" alt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cap="none" spc="0" dirty="0" smtClean="0">
                          <a:ln w="0"/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endParaRPr lang="zh-CN" altLang="en-US" sz="2800" b="0" cap="none" spc="0" dirty="0">
                        <a:ln w="0"/>
                        <a:gradFill>
                          <a:gsLst>
                            <a:gs pos="0">
                              <a:schemeClr val="accent5">
                                <a:lumMod val="50000"/>
                              </a:schemeClr>
                            </a:gs>
                            <a:gs pos="50000">
                              <a:schemeClr val="accent5"/>
                            </a:gs>
                            <a:gs pos="100000">
                              <a:schemeClr val="accent5">
                                <a:lumMod val="60000"/>
                                <a:lumOff val="40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36000" marB="36000" anchor="ctr"/>
                </a:tc>
                <a:extLst>
                  <a:ext uri="{0D108BD9-81ED-4DB2-BD59-A6C34878D82A}">
                    <a16:rowId xmlns:a16="http://schemas.microsoft.com/office/drawing/2014/main" val="131284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3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zh-CN" dirty="0" smtClean="0"/>
              <a:t># </a:t>
            </a:r>
            <a:r>
              <a:rPr lang="pt-BR" altLang="zh-CN" dirty="0"/>
              <a:t>echo ".5 1.3 0.5"|grep -E "[0-9]?\.[0-9]"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.5 1.3 </a:t>
            </a:r>
            <a:r>
              <a:rPr lang="pt-BR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0.5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zh-CN" dirty="0" smtClean="0"/>
              <a:t># </a:t>
            </a:r>
            <a:r>
              <a:rPr lang="pt-BR" altLang="zh-CN" dirty="0"/>
              <a:t>echo "0 2016"|grep -E "[0-9]+"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0 2016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s-ES" altLang="zh-CN" dirty="0" smtClean="0"/>
              <a:t># </a:t>
            </a:r>
            <a:r>
              <a:rPr lang="es-ES" altLang="zh-CN" dirty="0"/>
              <a:t>echo "0 2016"|grep "[0-9]*[1-9][0-9]*"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es-E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0</a:t>
            </a:r>
            <a:r>
              <a:rPr lang="es-ES" altLang="zh-CN" dirty="0"/>
              <a:t> </a:t>
            </a:r>
            <a:r>
              <a:rPr lang="es-E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2016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pt-BR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# </a:t>
            </a:r>
            <a:r>
              <a:rPr lang="pt-B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echo "10 100 999"|grep -E "[1-9][0-9]{2}"</a:t>
            </a:r>
          </a:p>
          <a:p>
            <a:pPr lvl="1">
              <a:spcBef>
                <a:spcPts val="300"/>
              </a:spcBef>
              <a:spcAft>
                <a:spcPts val="0"/>
              </a:spcAft>
            </a:pPr>
            <a:r>
              <a:rPr lang="pt-B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10</a:t>
            </a:r>
            <a:r>
              <a:rPr lang="pt-BR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 100 </a:t>
            </a:r>
            <a:r>
              <a:rPr lang="pt-BR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</a:rPr>
              <a:t>999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8" name="线形标注 1 7"/>
          <p:cNvSpPr/>
          <p:nvPr/>
        </p:nvSpPr>
        <p:spPr>
          <a:xfrm>
            <a:off x="4876800" y="5146952"/>
            <a:ext cx="3124200" cy="1003697"/>
          </a:xfrm>
          <a:prstGeom prst="borderCallout1">
            <a:avLst>
              <a:gd name="adj1" fmla="val -11763"/>
              <a:gd name="adj2" fmla="val -1051"/>
              <a:gd name="adj3" fmla="val -32727"/>
              <a:gd name="adj4" fmla="val -624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800" b="1" dirty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 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使用扩展</a:t>
            </a:r>
            <a:r>
              <a:rPr lang="zh-CN" altLang="en-US" sz="28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的正则表达式来解释</a:t>
            </a:r>
          </a:p>
        </p:txBody>
      </p:sp>
    </p:spTree>
    <p:extLst>
      <p:ext uri="{BB962C8B-B14F-4D97-AF65-F5344CB8AC3E}">
        <p14:creationId xmlns:p14="http://schemas.microsoft.com/office/powerpoint/2010/main" val="15394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位置</a:t>
            </a:r>
            <a:r>
              <a:rPr lang="zh-CN" altLang="en-US" dirty="0" smtClean="0"/>
              <a:t>限定类元字符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887179"/>
              </p:ext>
            </p:extLst>
          </p:nvPr>
        </p:nvGraphicFramePr>
        <p:xfrm>
          <a:off x="453189" y="1644968"/>
          <a:ext cx="8233611" cy="416814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98073">
                  <a:extLst>
                    <a:ext uri="{9D8B030D-6E8A-4147-A177-3AD203B41FA5}">
                      <a16:colId xmlns:a16="http://schemas.microsoft.com/office/drawing/2014/main" val="3064927543"/>
                    </a:ext>
                  </a:extLst>
                </a:gridCol>
                <a:gridCol w="3717253">
                  <a:extLst>
                    <a:ext uri="{9D8B030D-6E8A-4147-A177-3AD203B41FA5}">
                      <a16:colId xmlns:a16="http://schemas.microsoft.com/office/drawing/2014/main" val="327354327"/>
                    </a:ext>
                  </a:extLst>
                </a:gridCol>
                <a:gridCol w="3718285">
                  <a:extLst>
                    <a:ext uri="{9D8B030D-6E8A-4147-A177-3AD203B41FA5}">
                      <a16:colId xmlns:a16="http://schemas.microsoft.com/office/drawing/2014/main" val="31247549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1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举例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4068538759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匹配行首的位置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^eve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行首匹配</a:t>
                      </a: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eve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870925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匹配行末的位置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ing$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行尾匹配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ing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635955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\&lt;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匹配单词开头的位置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\&lt;eve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单词首匹配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eve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10027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\&gt;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匹配单词结尾的位置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ing&gt;\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单词尾匹配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ing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17675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匹配单词开头或结尾的位置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\bat\b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... </a:t>
                      </a: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at ...，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但不匹配</a:t>
                      </a:r>
                      <a:r>
                        <a:rPr lang="en-US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cat、atexit、batch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11908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匹配非单词开头和结尾的位置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\Bat\B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battery，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但不匹配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... </a:t>
                      </a:r>
                      <a:r>
                        <a:rPr lang="en-US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attend、hat</a:t>
                      </a: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9908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626034"/>
            <a:ext cx="8280000" cy="22367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05" y="1371600"/>
            <a:ext cx="8280000" cy="2122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线形标注 1 15"/>
          <p:cNvSpPr/>
          <p:nvPr/>
        </p:nvSpPr>
        <p:spPr>
          <a:xfrm>
            <a:off x="5645903" y="739379"/>
            <a:ext cx="3052010" cy="613768"/>
          </a:xfrm>
          <a:prstGeom prst="borderCallout1">
            <a:avLst>
              <a:gd name="adj1" fmla="val 34588"/>
              <a:gd name="adj2" fmla="val -5672"/>
              <a:gd name="adj3" fmla="val 107924"/>
              <a:gd name="adj4" fmla="val -3910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^eve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行首匹配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eve</a:t>
            </a:r>
            <a:endParaRPr lang="zh-CN" altLang="en-US" sz="28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5645903" y="5862811"/>
            <a:ext cx="3088105" cy="766589"/>
          </a:xfrm>
          <a:prstGeom prst="borderCallout1">
            <a:avLst>
              <a:gd name="adj1" fmla="val 34588"/>
              <a:gd name="adj2" fmla="val -5672"/>
              <a:gd name="adj3" fmla="val -760"/>
              <a:gd name="adj4" fmla="val -4347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eve$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行尾匹配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eve</a:t>
            </a:r>
            <a:endParaRPr lang="zh-CN" altLang="en-US" sz="28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63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00" y="828676"/>
            <a:ext cx="8280000" cy="2654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00" y="3555054"/>
            <a:ext cx="8280000" cy="30982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线形标注 1 6"/>
          <p:cNvSpPr/>
          <p:nvPr/>
        </p:nvSpPr>
        <p:spPr>
          <a:xfrm>
            <a:off x="5645903" y="739378"/>
            <a:ext cx="2617035" cy="1013221"/>
          </a:xfrm>
          <a:prstGeom prst="borderCallout1">
            <a:avLst>
              <a:gd name="adj1" fmla="val 34588"/>
              <a:gd name="adj2" fmla="val -5672"/>
              <a:gd name="adj3" fmla="val 107924"/>
              <a:gd name="adj4" fmla="val -3910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\&lt;eve</a:t>
            </a:r>
          </a:p>
          <a:p>
            <a:pPr lvl="0"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单词首匹配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eve</a:t>
            </a:r>
            <a:endParaRPr lang="zh-CN" altLang="en-US" sz="28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645903" y="5715001"/>
            <a:ext cx="3088105" cy="914400"/>
          </a:xfrm>
          <a:prstGeom prst="borderCallout1">
            <a:avLst>
              <a:gd name="adj1" fmla="val 34588"/>
              <a:gd name="adj2" fmla="val -5672"/>
              <a:gd name="adj3" fmla="val -760"/>
              <a:gd name="adj4" fmla="val -4347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eve\&gt;</a:t>
            </a:r>
          </a:p>
          <a:p>
            <a:pPr lvl="0" algn="ctr"/>
            <a:r>
              <a:rPr lang="zh-CN" altLang="en-US" sz="28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单词</a:t>
            </a:r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尾匹配</a:t>
            </a:r>
            <a:r>
              <a:rPr lang="en-US" altLang="zh-CN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eve</a:t>
            </a:r>
            <a:endParaRPr lang="zh-CN" altLang="en-US" sz="28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094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其它</a:t>
            </a:r>
            <a:r>
              <a:rPr lang="zh-CN" altLang="en-US" dirty="0" smtClean="0"/>
              <a:t>特殊元字符</a:t>
            </a:r>
            <a:endParaRPr lang="zh-CN" altLang="en-US" dirty="0"/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340566"/>
              </p:ext>
            </p:extLst>
          </p:nvPr>
        </p:nvGraphicFramePr>
        <p:xfrm>
          <a:off x="304800" y="1676400"/>
          <a:ext cx="8382001" cy="3988880"/>
        </p:xfrm>
        <a:graphic>
          <a:graphicData uri="http://schemas.openxmlformats.org/drawingml/2006/table">
            <a:tbl>
              <a:tblPr/>
              <a:tblGrid>
                <a:gridCol w="1209857">
                  <a:extLst>
                    <a:ext uri="{9D8B030D-6E8A-4147-A177-3AD203B41FA5}">
                      <a16:colId xmlns:a16="http://schemas.microsoft.com/office/drawing/2014/main" val="4245562531"/>
                    </a:ext>
                  </a:extLst>
                </a:gridCol>
                <a:gridCol w="3586072">
                  <a:extLst>
                    <a:ext uri="{9D8B030D-6E8A-4147-A177-3AD203B41FA5}">
                      <a16:colId xmlns:a16="http://schemas.microsoft.com/office/drawing/2014/main" val="4282087012"/>
                    </a:ext>
                  </a:extLst>
                </a:gridCol>
                <a:gridCol w="3586072">
                  <a:extLst>
                    <a:ext uri="{9D8B030D-6E8A-4147-A177-3AD203B41FA5}">
                      <a16:colId xmlns:a16="http://schemas.microsoft.com/office/drawing/2014/main" val="2312600231"/>
                    </a:ext>
                  </a:extLst>
                </a:gridCol>
              </a:tblGrid>
              <a:tr h="52311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举例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518947"/>
                  </a:ext>
                </a:extLst>
              </a:tr>
              <a:tr h="1305681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转义字符</a:t>
                      </a:r>
                      <a:endParaRPr lang="en-US" altLang="zh-CN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latinLnBrk="0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普通字符转特殊字符</a:t>
                      </a:r>
                      <a:endParaRPr lang="en-US" altLang="zh-CN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latinLnBrk="0"/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特殊字符转普通字符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\b  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-&gt;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endParaRPr lang="en-US" altLang="zh-CN" sz="2800" b="0" cap="none" spc="0" dirty="0" smtClean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l" latinLnBrk="0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\.     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特殊</a:t>
                      </a:r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-&gt;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普通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1506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内形成整体单元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使用数量限定符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([0-9]{1,3}\.){3}[0-9]{1,3}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45482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连接两个子表达式，表示或的关系</a:t>
                      </a: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n(</a:t>
                      </a:r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o|either</a:t>
                      </a:r>
                      <a:r>
                        <a:rPr 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l" latinLnBrk="0"/>
                      <a:r>
                        <a:rPr lang="en-US" sz="2800" b="0" cap="none" spc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no或neither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1890" marR="71890" marT="71890" marB="718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6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正则表达式</a:t>
            </a:r>
            <a:endParaRPr lang="en-US" altLang="zh-CN" dirty="0" smtClean="0"/>
          </a:p>
          <a:p>
            <a:pPr lvl="1"/>
            <a:r>
              <a:rPr lang="zh-CN" altLang="en-US" dirty="0"/>
              <a:t>正则表达式，又称规则表达式。（英语：</a:t>
            </a:r>
            <a:r>
              <a:rPr lang="en-US" altLang="zh-CN" dirty="0"/>
              <a:t>Regular Expression</a:t>
            </a:r>
            <a:r>
              <a:rPr lang="zh-CN" altLang="en-US" dirty="0"/>
              <a:t>，在代码中常简写为</a:t>
            </a:r>
            <a:r>
              <a:rPr lang="en-US" altLang="zh-CN" dirty="0"/>
              <a:t>regex</a:t>
            </a:r>
            <a:r>
              <a:rPr lang="zh-CN" altLang="en-US" dirty="0"/>
              <a:t>、</a:t>
            </a:r>
            <a:r>
              <a:rPr lang="en-US" altLang="zh-CN" dirty="0" err="1"/>
              <a:t>regexp</a:t>
            </a:r>
            <a:r>
              <a:rPr lang="zh-CN" altLang="en-US" dirty="0"/>
              <a:t>或</a:t>
            </a:r>
            <a:r>
              <a:rPr lang="en-US" altLang="zh-CN" dirty="0"/>
              <a:t>RE</a:t>
            </a:r>
            <a:r>
              <a:rPr lang="zh-CN" altLang="en-US" dirty="0"/>
              <a:t>），计算机科学的一个概念。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r>
              <a:rPr lang="zh-CN" altLang="en-US" dirty="0"/>
              <a:t>是对字符串（包括普通字符（例如，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z </a:t>
            </a:r>
            <a:r>
              <a:rPr lang="zh-CN" altLang="en-US" dirty="0"/>
              <a:t>之间的字母）和特殊字符（</a:t>
            </a:r>
            <a:r>
              <a:rPr lang="zh-CN" altLang="en-US" dirty="0" smtClean="0"/>
              <a:t>称为元字符））</a:t>
            </a:r>
            <a:r>
              <a:rPr lang="zh-CN" altLang="en-US" dirty="0"/>
              <a:t>操作的一种逻辑公式，就是用事先定义好的一些特定字符、及这些特定字符的组合，组成一个“规则字符串”，这个“规则字符串”用来表达对字符串的一种过滤逻辑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r>
              <a:rPr lang="zh-CN" altLang="en-US" dirty="0"/>
              <a:t>是一种文本模式，模式描述在搜索文本时要匹配的一个或多个字符串。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7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正则表达式的应用</a:t>
            </a:r>
          </a:p>
          <a:p>
            <a:pPr lvl="1"/>
            <a:r>
              <a:rPr lang="zh-CN" altLang="en-US" dirty="0"/>
              <a:t>正则表达式这个概念最初是由</a:t>
            </a:r>
            <a:r>
              <a:rPr lang="en-US" altLang="zh-CN" dirty="0"/>
              <a:t>Unix</a:t>
            </a:r>
            <a:r>
              <a:rPr lang="zh-CN" altLang="en-US" dirty="0"/>
              <a:t>中的工具软件（例如</a:t>
            </a:r>
            <a:r>
              <a:rPr lang="en-US" altLang="zh-CN" dirty="0" err="1"/>
              <a:t>sed</a:t>
            </a:r>
            <a:r>
              <a:rPr lang="zh-CN" altLang="en-US" dirty="0"/>
              <a:t>和</a:t>
            </a:r>
            <a:r>
              <a:rPr lang="en-US" altLang="zh-CN" dirty="0" err="1"/>
              <a:t>grep</a:t>
            </a:r>
            <a:r>
              <a:rPr lang="zh-CN" altLang="en-US" dirty="0"/>
              <a:t>）普及开的。</a:t>
            </a:r>
          </a:p>
          <a:p>
            <a:pPr lvl="1"/>
            <a:r>
              <a:rPr lang="zh-CN" altLang="en-US" dirty="0" smtClean="0"/>
              <a:t>许多</a:t>
            </a:r>
            <a:r>
              <a:rPr lang="zh-CN" altLang="en-US" dirty="0"/>
              <a:t>程序设计语言都支持利用正则表达式进行字符串操作。例如，在</a:t>
            </a:r>
            <a:r>
              <a:rPr lang="en-US" altLang="zh-CN" dirty="0"/>
              <a:t>Perl</a:t>
            </a:r>
            <a:r>
              <a:rPr lang="zh-CN" altLang="en-US" dirty="0"/>
              <a:t>中就内建了一个功能强大的正则表达式引擎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正则表达式</a:t>
            </a:r>
            <a:r>
              <a:rPr lang="zh-CN" altLang="en-US" dirty="0"/>
              <a:t>通常被用来检索、替换那些符合某个模式</a:t>
            </a:r>
            <a:r>
              <a:rPr lang="en-US" altLang="zh-CN" dirty="0"/>
              <a:t>(</a:t>
            </a:r>
            <a:r>
              <a:rPr lang="zh-CN" altLang="en-US" dirty="0"/>
              <a:t>规则</a:t>
            </a:r>
            <a:r>
              <a:rPr lang="en-US" altLang="zh-CN" dirty="0"/>
              <a:t>)</a:t>
            </a:r>
            <a:r>
              <a:rPr lang="zh-CN" altLang="en-US" dirty="0"/>
              <a:t>的文本。</a:t>
            </a:r>
          </a:p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7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# </a:t>
            </a:r>
            <a:r>
              <a:rPr lang="en-US" altLang="zh-CN" dirty="0"/>
              <a:t>cat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pPr lvl="1"/>
            <a:r>
              <a:rPr lang="en-US" altLang="zh-CN" dirty="0"/>
              <a:t>root:x:0:0:root:/root:/bin/bash</a:t>
            </a:r>
          </a:p>
          <a:p>
            <a:pPr lvl="1"/>
            <a:r>
              <a:rPr lang="en-US" altLang="zh-CN" dirty="0"/>
              <a:t>bin:x:1:1:bin:/bin:/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daemon:x:2:2:daemon:/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adm:x:3:4:adm:/</a:t>
            </a:r>
            <a:r>
              <a:rPr lang="en-US" altLang="zh-CN" dirty="0" err="1"/>
              <a:t>var</a:t>
            </a:r>
            <a:r>
              <a:rPr lang="en-US" altLang="zh-CN" dirty="0"/>
              <a:t>/</a:t>
            </a:r>
            <a:r>
              <a:rPr lang="en-US" altLang="zh-CN" dirty="0" err="1"/>
              <a:t>adm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lp:x:4:7:lp:/</a:t>
            </a:r>
            <a:r>
              <a:rPr lang="en-US" altLang="zh-CN" dirty="0" err="1"/>
              <a:t>var</a:t>
            </a:r>
            <a:r>
              <a:rPr lang="en-US" altLang="zh-CN" dirty="0"/>
              <a:t>/spool/</a:t>
            </a:r>
            <a:r>
              <a:rPr lang="en-US" altLang="zh-CN" dirty="0" err="1"/>
              <a:t>lpd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nologin</a:t>
            </a:r>
            <a:endParaRPr lang="en-US" altLang="zh-CN" dirty="0"/>
          </a:p>
          <a:p>
            <a:pPr lvl="1"/>
            <a:r>
              <a:rPr lang="en-US" altLang="zh-CN" dirty="0"/>
              <a:t>sync:x:5:0:sync:/</a:t>
            </a:r>
            <a:r>
              <a:rPr lang="en-US" altLang="zh-CN" dirty="0" err="1"/>
              <a:t>sbin</a:t>
            </a:r>
            <a:r>
              <a:rPr lang="en-US" altLang="zh-CN" dirty="0"/>
              <a:t>:/bin/sync</a:t>
            </a:r>
          </a:p>
          <a:p>
            <a:pPr lvl="1"/>
            <a:r>
              <a:rPr lang="en-US" altLang="zh-CN" dirty="0"/>
              <a:t>shutdown:x:6:0:shutdown:/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/>
              <a:t>sbin</a:t>
            </a:r>
            <a:r>
              <a:rPr lang="en-US" altLang="zh-CN" dirty="0"/>
              <a:t>/shutdown</a:t>
            </a:r>
          </a:p>
          <a:p>
            <a:pPr lvl="1"/>
            <a:r>
              <a:rPr lang="en-US" altLang="zh-CN" dirty="0"/>
              <a:t>halt:x:7:0:halt:/</a:t>
            </a:r>
            <a:r>
              <a:rPr lang="en-US" altLang="zh-CN" dirty="0" err="1"/>
              <a:t>sbin</a:t>
            </a:r>
            <a:r>
              <a:rPr lang="en-US" altLang="zh-CN" dirty="0"/>
              <a:t>:/</a:t>
            </a:r>
            <a:r>
              <a:rPr lang="en-US" altLang="zh-CN" dirty="0" err="1" smtClean="0"/>
              <a:t>sbin</a:t>
            </a:r>
            <a:r>
              <a:rPr lang="en-US" altLang="zh-CN" dirty="0" smtClean="0"/>
              <a:t>/halt</a:t>
            </a:r>
          </a:p>
          <a:p>
            <a:pPr lvl="1"/>
            <a:r>
              <a:rPr lang="en-US" altLang="zh-CN" dirty="0" smtClean="0"/>
              <a:t>……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>
            <a:off x="3505200" y="5715000"/>
            <a:ext cx="3124200" cy="1003697"/>
          </a:xfrm>
          <a:prstGeom prst="borderCallout1">
            <a:avLst>
              <a:gd name="adj1" fmla="val 18750"/>
              <a:gd name="adj2" fmla="val -8333"/>
              <a:gd name="adj3" fmla="val -50382"/>
              <a:gd name="adj4" fmla="val -37003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zh-CN" altLang="en-US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怎样寻找以</a:t>
            </a:r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oy</a:t>
            </a:r>
            <a:r>
              <a:rPr lang="zh-CN" altLang="en-US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字母开头的用户信息？</a:t>
            </a:r>
            <a:endParaRPr lang="zh-CN" altLang="en-US" sz="2800" b="1" dirty="0">
              <a:ln w="0"/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1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使用通配符能解决问题吗？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00" y="1447800"/>
            <a:ext cx="8460000" cy="31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9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什么是正则表达式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试一试 正则表达式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48442"/>
            <a:ext cx="8460000" cy="1582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5562600" y="4106465"/>
            <a:ext cx="3124200" cy="1003697"/>
          </a:xfrm>
          <a:prstGeom prst="borderCallout1">
            <a:avLst>
              <a:gd name="adj1" fmla="val -30943"/>
              <a:gd name="adj2" fmla="val 33352"/>
              <a:gd name="adj3" fmla="val -162190"/>
              <a:gd name="adj4" fmla="val 5435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zh-CN" sz="2800" b="1" dirty="0" smtClean="0">
                <a:ln w="0"/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"oy[a-z]*"</a:t>
            </a:r>
          </a:p>
          <a:p>
            <a:pPr lvl="0" algn="ctr"/>
            <a:r>
              <a:rPr lang="zh-CN" altLang="en-US" sz="2800" b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就是正则表达式</a:t>
            </a:r>
            <a:endParaRPr lang="zh-CN" altLang="en-US" sz="2800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3000" endA="300" endPos="35500" dir="5400000" sy="-9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6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</a:t>
            </a:r>
            <a:r>
              <a:rPr lang="zh-CN" altLang="en-US" dirty="0" smtClean="0"/>
              <a:t>正则表达式基础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POSIX</a:t>
            </a:r>
            <a:r>
              <a:rPr lang="zh-CN" altLang="en-US" dirty="0" smtClean="0"/>
              <a:t>规范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Portable </a:t>
            </a:r>
            <a:r>
              <a:rPr lang="en-US" altLang="zh-CN" dirty="0"/>
              <a:t>Operating System Interface of </a:t>
            </a:r>
            <a:r>
              <a:rPr lang="en-US" altLang="zh-CN" dirty="0" smtClean="0"/>
              <a:t>UNIX</a:t>
            </a:r>
          </a:p>
          <a:p>
            <a:pPr lvl="1"/>
            <a:r>
              <a:rPr lang="zh-CN" altLang="en-US" dirty="0"/>
              <a:t>可移植操作系统接口</a:t>
            </a:r>
            <a:endParaRPr lang="en-US" altLang="zh-CN" dirty="0"/>
          </a:p>
          <a:p>
            <a:r>
              <a:rPr lang="zh-CN" altLang="en-US" dirty="0" smtClean="0"/>
              <a:t>将</a:t>
            </a:r>
            <a:r>
              <a:rPr lang="zh-CN" altLang="en-US" dirty="0"/>
              <a:t>正则表达式的分为了两种</a:t>
            </a:r>
          </a:p>
          <a:p>
            <a:pPr lvl="1"/>
            <a:r>
              <a:rPr lang="zh-CN" altLang="en-US" spc="-150" dirty="0" smtClean="0"/>
              <a:t>基本正则表达式</a:t>
            </a:r>
            <a:r>
              <a:rPr lang="en-US" altLang="zh-CN" spc="-150" dirty="0" smtClean="0"/>
              <a:t>(BRE, basic </a:t>
            </a:r>
            <a:r>
              <a:rPr lang="en-US" altLang="zh-CN" spc="-150" dirty="0"/>
              <a:t>regular expression</a:t>
            </a:r>
            <a:r>
              <a:rPr lang="zh-CN" altLang="en-US" spc="-150" dirty="0"/>
              <a:t>）</a:t>
            </a:r>
          </a:p>
          <a:p>
            <a:pPr lvl="1"/>
            <a:r>
              <a:rPr lang="zh-CN" altLang="en-US" spc="-150" dirty="0" smtClean="0"/>
              <a:t>扩展正则表达式 </a:t>
            </a:r>
            <a:r>
              <a:rPr lang="en-US" altLang="zh-CN" spc="-150" dirty="0" smtClean="0"/>
              <a:t>(ERE,  extended </a:t>
            </a:r>
            <a:r>
              <a:rPr lang="en-US" altLang="zh-CN" spc="-150" dirty="0"/>
              <a:t>regular </a:t>
            </a:r>
            <a:r>
              <a:rPr lang="en-US" altLang="zh-CN" spc="-150" dirty="0" smtClean="0"/>
              <a:t>expression)</a:t>
            </a:r>
            <a:endParaRPr lang="zh-CN" altLang="en-US" spc="-15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9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28676"/>
            <a:ext cx="8393113" cy="5343524"/>
          </a:xfrm>
        </p:spPr>
        <p:txBody>
          <a:bodyPr/>
          <a:lstStyle/>
          <a:p>
            <a:r>
              <a:rPr lang="zh-CN" altLang="en-US" dirty="0" smtClean="0"/>
              <a:t>元字符</a:t>
            </a:r>
            <a:r>
              <a:rPr lang="en-US" altLang="zh-CN" dirty="0" smtClean="0"/>
              <a:t>(meta character)</a:t>
            </a:r>
          </a:p>
          <a:p>
            <a:pPr lvl="1"/>
            <a:r>
              <a:rPr lang="zh-CN" altLang="en-US" dirty="0" smtClean="0"/>
              <a:t>正则表达式</a:t>
            </a:r>
            <a:r>
              <a:rPr lang="zh-CN" altLang="en-US" dirty="0"/>
              <a:t>语言由两种基本字符类型组成</a:t>
            </a:r>
            <a:r>
              <a:rPr lang="zh-CN" altLang="en-US" dirty="0" smtClean="0"/>
              <a:t>：普通字符</a:t>
            </a:r>
            <a:r>
              <a:rPr lang="zh-CN" altLang="en-US" dirty="0"/>
              <a:t>和</a:t>
            </a:r>
            <a:r>
              <a:rPr lang="zh-CN" altLang="en-US" dirty="0" smtClean="0"/>
              <a:t>元字符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元字符</a:t>
            </a:r>
            <a:r>
              <a:rPr lang="zh-CN" altLang="en-US" dirty="0"/>
              <a:t>就是指那些在正则表达式中具有特殊意义的专用</a:t>
            </a:r>
            <a:r>
              <a:rPr lang="zh-CN" altLang="en-US" dirty="0" smtClean="0"/>
              <a:t>字符；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用来规定其前导字符（即位于元字符前面的字符）在目标对象中的出现模式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元字符分为三类：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字符匹配类；数量限定类；位置限定类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22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正则表达式基础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字符匹配</a:t>
            </a:r>
            <a:r>
              <a:rPr lang="zh-CN" altLang="en-US" dirty="0" smtClean="0"/>
              <a:t>类元字符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71DA79-129D-497A-A6D8-8D7AFB59B4C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78587"/>
              </p:ext>
            </p:extLst>
          </p:nvPr>
        </p:nvGraphicFramePr>
        <p:xfrm>
          <a:off x="479426" y="1524000"/>
          <a:ext cx="8000549" cy="51206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36675">
                  <a:extLst>
                    <a:ext uri="{9D8B030D-6E8A-4147-A177-3AD203B41FA5}">
                      <a16:colId xmlns:a16="http://schemas.microsoft.com/office/drawing/2014/main" val="1360656486"/>
                    </a:ext>
                  </a:extLst>
                </a:gridCol>
                <a:gridCol w="3331937">
                  <a:extLst>
                    <a:ext uri="{9D8B030D-6E8A-4147-A177-3AD203B41FA5}">
                      <a16:colId xmlns:a16="http://schemas.microsoft.com/office/drawing/2014/main" val="235814043"/>
                    </a:ext>
                  </a:extLst>
                </a:gridCol>
                <a:gridCol w="3331937">
                  <a:extLst>
                    <a:ext uri="{9D8B030D-6E8A-4147-A177-3AD203B41FA5}">
                      <a16:colId xmlns:a16="http://schemas.microsoft.com/office/drawing/2014/main" val="2896685675"/>
                    </a:ext>
                  </a:extLst>
                </a:gridCol>
              </a:tblGrid>
              <a:tr h="3312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含义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28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举例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6489578"/>
                  </a:ext>
                </a:extLst>
              </a:tr>
              <a:tr h="49910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匹配任意一个字符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可匹配</a:t>
                      </a: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abcd、abc9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等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3138860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匹配括号中的任意一个字符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]d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可匹配</a:t>
                      </a:r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ad、bd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3933606"/>
                  </a:ext>
                </a:extLst>
              </a:tr>
              <a:tr h="521619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括号内表示字符范围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[0-9a-fA-F]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可匹配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一位十六进制数字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21515162"/>
                  </a:ext>
                </a:extLst>
              </a:tr>
              <a:tr h="71194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zh-CN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位于</a:t>
                      </a:r>
                      <a:r>
                        <a:rPr lang="en-US" altLang="zh-CN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[]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括号内的开头，匹配除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括号字符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之外的任意一个字符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匹配除</a:t>
                      </a:r>
                      <a:r>
                        <a:rPr lang="en-US" sz="2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之外的任一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字符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2118247"/>
                  </a:ext>
                </a:extLst>
              </a:tr>
              <a:tr h="521619">
                <a:tc>
                  <a:txBody>
                    <a:bodyPr/>
                    <a:lstStyle/>
                    <a:p>
                      <a:pPr algn="ctr" latinLnBrk="0"/>
                      <a:r>
                        <a:rPr lang="en-US" sz="2800" b="1" cap="none" spc="0" dirty="0">
                          <a:ln w="0"/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[[:xxx:]]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zh-CN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grep</a:t>
                      </a:r>
                      <a:r>
                        <a:rPr lang="zh-CN" altLang="en-US" sz="2800" b="0" cap="none" spc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工具预定义的一些命名字符类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[[:alpha:]]</a:t>
                      </a:r>
                      <a:r>
                        <a:rPr lang="zh-CN" alt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匹配一个</a:t>
                      </a:r>
                      <a:r>
                        <a:rPr lang="zh-CN" altLang="en-US" sz="28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reflection blurRad="6350" stA="53000" endA="300" endPos="35500" dir="5400000" sy="-90000" algn="bl" rotWithShape="0"/>
                          </a:effectLst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字母</a:t>
                      </a:r>
                      <a:endParaRPr lang="zh-CN" alt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reflection blurRad="6350" stA="53000" endA="300" endPos="35500" dir="5400000" sy="-90000" algn="bl" rotWithShape="0"/>
                        </a:effectLst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202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1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江西理工大学计算机教研室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C00000"/>
            </a:solidFill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>
        <a:ln w="1905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第7-1讲 一维数组" id="{BFC73218-EFAF-4BE6-ABD6-098710524646}" vid="{2F23E583-9D58-4F04-B9FC-A5D9A17E828C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第7-1讲 一维数组</Template>
  <TotalTime>12216</TotalTime>
  <Words>1123</Words>
  <Application>Microsoft Office PowerPoint</Application>
  <PresentationFormat>全屏显示(4:3)</PresentationFormat>
  <Paragraphs>208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华文新魏</vt:lpstr>
      <vt:lpstr>华文中宋</vt:lpstr>
      <vt:lpstr>宋体</vt:lpstr>
      <vt:lpstr>微软雅黑</vt:lpstr>
      <vt:lpstr>Arial</vt:lpstr>
      <vt:lpstr>Calibri</vt:lpstr>
      <vt:lpstr>Times New Roman</vt:lpstr>
      <vt:lpstr>Wide Latin</vt:lpstr>
      <vt:lpstr>Wingdings</vt:lpstr>
      <vt:lpstr>1_江西理工大学计算机教研室</vt:lpstr>
      <vt:lpstr>第04章 编程的基本元素</vt:lpstr>
      <vt:lpstr>1 什么是正则表达式</vt:lpstr>
      <vt:lpstr>1 什么是正则表达式</vt:lpstr>
      <vt:lpstr>1 什么是正则表达式</vt:lpstr>
      <vt:lpstr>1 什么是正则表达式</vt:lpstr>
      <vt:lpstr>1 什么是正则表达式</vt:lpstr>
      <vt:lpstr>2 正则表达式基础</vt:lpstr>
      <vt:lpstr>2 正则表达式基础</vt:lpstr>
      <vt:lpstr>2 正则表达式基础</vt:lpstr>
      <vt:lpstr>2 正则表达式基础</vt:lpstr>
      <vt:lpstr>2 正则表达式基础</vt:lpstr>
      <vt:lpstr>2 正则表达式基础</vt:lpstr>
      <vt:lpstr>2 正则表达式基础</vt:lpstr>
      <vt:lpstr>2 正则表达式基础</vt:lpstr>
      <vt:lpstr>2 正则表达式基础</vt:lpstr>
      <vt:lpstr>2 正则表达式基础</vt:lpstr>
      <vt:lpstr>2 正则表达式基础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Linux</dc:title>
  <dc:creator>Bahador</dc:creator>
  <cp:lastModifiedBy>欧阳城添</cp:lastModifiedBy>
  <cp:revision>751</cp:revision>
  <dcterms:created xsi:type="dcterms:W3CDTF">2008-10-02T10:07:13Z</dcterms:created>
  <dcterms:modified xsi:type="dcterms:W3CDTF">2018-03-01T14:17:27Z</dcterms:modified>
</cp:coreProperties>
</file>