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8000"/>
    <a:srgbClr val="FF9900"/>
    <a:srgbClr val="0033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179" autoAdjust="0"/>
  </p:normalViewPr>
  <p:slideViewPr>
    <p:cSldViewPr>
      <p:cViewPr varScale="1">
        <p:scale>
          <a:sx n="60" d="100"/>
          <a:sy n="60" d="100"/>
        </p:scale>
        <p:origin x="16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/>
              <a:t>第</a:t>
            </a:r>
            <a:r>
              <a:rPr lang="en-US" altLang="zh-CN" sz="4000" smtClean="0"/>
              <a:t>04</a:t>
            </a:r>
            <a:r>
              <a:rPr lang="zh-CN" altLang="en-US" sz="4000" smtClean="0"/>
              <a:t>章 编程的基本元素</a:t>
            </a:r>
            <a:endParaRPr lang="zh-CN" altLang="en-US" sz="40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407 </a:t>
            </a:r>
            <a:r>
              <a:rPr lang="zh-CN" altLang="en-US"/>
              <a:t>正则表达式应用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例 编写程序</a:t>
            </a:r>
            <a:r>
              <a:rPr lang="en-US" altLang="zh-CN" dirty="0" smtClean="0"/>
              <a:t>RomanNum.sh</a:t>
            </a:r>
            <a:r>
              <a:rPr lang="zh-CN" altLang="en-US" dirty="0" smtClean="0"/>
              <a:t>验证罗马数字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#!/</a:t>
            </a:r>
            <a:r>
              <a:rPr lang="en-US" altLang="zh-CN" dirty="0"/>
              <a:t>bin/bash</a:t>
            </a:r>
          </a:p>
          <a:p>
            <a:pPr lvl="1"/>
            <a:r>
              <a:rPr lang="en-US" altLang="zh-CN" dirty="0"/>
              <a:t>echo "Please input your Roman numeral"</a:t>
            </a:r>
          </a:p>
          <a:p>
            <a:pPr lvl="1"/>
            <a:r>
              <a:rPr lang="en-US" altLang="zh-CN" dirty="0"/>
              <a:t>read roman</a:t>
            </a:r>
          </a:p>
          <a:p>
            <a:pPr lvl="1"/>
            <a:r>
              <a:rPr lang="en-US" altLang="zh-CN" dirty="0" err="1"/>
              <a:t>RegExp</a:t>
            </a:r>
            <a:r>
              <a:rPr lang="en-US" altLang="zh-CN" dirty="0"/>
              <a:t>="^M{0,3}(CD|CM|D?C{0,3})(XL|XC|L?X{0,3})(IV|IX|V?I{0,3})$"</a:t>
            </a:r>
          </a:p>
          <a:p>
            <a:pPr lvl="1"/>
            <a:r>
              <a:rPr lang="en-US" altLang="zh-CN" dirty="0"/>
              <a:t>n=`echo "$roman"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/>
              <a:t>-E  $</a:t>
            </a:r>
            <a:r>
              <a:rPr lang="en-US" altLang="zh-CN" dirty="0" err="1"/>
              <a:t>RegExp</a:t>
            </a:r>
            <a:r>
              <a:rPr lang="en-US" altLang="zh-CN" dirty="0"/>
              <a:t> | </a:t>
            </a:r>
            <a:r>
              <a:rPr lang="en-US" altLang="zh-CN" dirty="0" err="1"/>
              <a:t>wc</a:t>
            </a:r>
            <a:r>
              <a:rPr lang="en-US" altLang="zh-CN" dirty="0"/>
              <a:t> -w`</a:t>
            </a:r>
          </a:p>
          <a:p>
            <a:pPr lvl="1"/>
            <a:r>
              <a:rPr lang="en-US" altLang="zh-CN" dirty="0"/>
              <a:t>if [ $n -</a:t>
            </a:r>
            <a:r>
              <a:rPr lang="en-US" altLang="zh-CN" dirty="0" err="1"/>
              <a:t>eq</a:t>
            </a:r>
            <a:r>
              <a:rPr lang="en-US" altLang="zh-CN" dirty="0"/>
              <a:t> 0 ];then</a:t>
            </a:r>
          </a:p>
          <a:p>
            <a:pPr lvl="1"/>
            <a:r>
              <a:rPr lang="en-US" altLang="zh-CN" dirty="0"/>
              <a:t>       echo "Roman numeral: $roman is rejected!"</a:t>
            </a:r>
          </a:p>
          <a:p>
            <a:pPr lvl="1"/>
            <a:r>
              <a:rPr lang="en-US" altLang="zh-CN" dirty="0"/>
              <a:t>else</a:t>
            </a:r>
          </a:p>
          <a:p>
            <a:pPr lvl="1"/>
            <a:r>
              <a:rPr lang="en-US" altLang="zh-CN" dirty="0"/>
              <a:t>       echo "Roman numeral: $roman is accepted!"</a:t>
            </a:r>
          </a:p>
          <a:p>
            <a:pPr lvl="1"/>
            <a:r>
              <a:rPr lang="en-US" altLang="zh-CN" dirty="0"/>
              <a:t>fi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$./RomanNum.sh 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Please input your Roman numeral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MCMLX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Roman numeral: MCMLX is accepted!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$./RomanNum.sh 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Please input your Roman numeral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MCMXLVI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Roman numeral: MCMXLVI is accepted!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$./RomanNum.sh 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Please input your Roman numeral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MCMLXM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Roman numeral: MCMLXM is rejected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4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解析电话号码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国内固定电话格式：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区号</a:t>
            </a:r>
            <a:r>
              <a:rPr lang="en-US" altLang="zh-CN" dirty="0"/>
              <a:t>+</a:t>
            </a:r>
            <a:r>
              <a:rPr lang="zh-CN" altLang="en-US" dirty="0" smtClean="0"/>
              <a:t>电话号码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xxx-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010-8402-5890</a:t>
            </a:r>
          </a:p>
          <a:p>
            <a:pPr lvl="1"/>
            <a:r>
              <a:rPr lang="zh-CN" altLang="en-US" dirty="0" smtClean="0"/>
              <a:t>格式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-xxx </a:t>
            </a:r>
            <a:r>
              <a:rPr lang="zh-CN" altLang="en-US" dirty="0"/>
              <a:t>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0797-8312-249</a:t>
            </a:r>
          </a:p>
          <a:p>
            <a:pPr lvl="1"/>
            <a:r>
              <a:rPr lang="zh-CN" altLang="en-US" dirty="0" smtClean="0"/>
              <a:t>分隔符： </a:t>
            </a:r>
            <a:r>
              <a:rPr lang="en-US" altLang="zh-CN" dirty="0" smtClean="0"/>
              <a:t>-</a:t>
            </a:r>
            <a:r>
              <a:rPr lang="zh-CN" altLang="en-US" dirty="0" smtClean="0"/>
              <a:t>  空格 或没有分隔符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/>
              <a:t>0797 </a:t>
            </a:r>
            <a:r>
              <a:rPr lang="en-US" altLang="zh-CN" dirty="0" smtClean="0"/>
              <a:t>8312249 </a:t>
            </a:r>
            <a:r>
              <a:rPr lang="en-US" altLang="zh-CN" dirty="0"/>
              <a:t>0797-8312249 </a:t>
            </a:r>
            <a:endParaRPr lang="en-US" altLang="zh-CN" dirty="0" smtClean="0"/>
          </a:p>
          <a:p>
            <a:pPr lvl="2"/>
            <a:r>
              <a:rPr lang="en-US" altLang="zh-CN" dirty="0"/>
              <a:t>	</a:t>
            </a:r>
            <a:r>
              <a:rPr lang="en-US" altLang="zh-CN" dirty="0" smtClean="0"/>
              <a:t>0797 </a:t>
            </a:r>
            <a:r>
              <a:rPr lang="en-US" altLang="zh-CN" dirty="0"/>
              <a:t>8312249  </a:t>
            </a:r>
            <a:r>
              <a:rPr lang="en-US" altLang="zh-CN" dirty="0" smtClean="0"/>
              <a:t>07978312249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9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解析电话号码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telephone.sh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#!/</a:t>
            </a:r>
            <a:r>
              <a:rPr lang="en-US" altLang="zh-CN" sz="2800" dirty="0"/>
              <a:t>bin/bash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"Please input your telephone:"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read </a:t>
            </a:r>
            <a:r>
              <a:rPr lang="en-US" altLang="zh-CN" sz="2800" dirty="0" err="1"/>
              <a:t>telpone</a:t>
            </a:r>
            <a:endParaRPr lang="en-US" altLang="zh-CN" sz="2800" dirty="0"/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space="([[:space:]]*[-]?[[:space:]]*)"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RegExp1="[0-9]{4}$space[0-9]{4}$space[0-9]{3}"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RegExp2="[0-9]{3}$space[0-9]{4}$space[0-9]{4}"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/>
              <a:t>RegExp</a:t>
            </a:r>
            <a:r>
              <a:rPr lang="en-US" altLang="zh-CN" sz="2800" dirty="0"/>
              <a:t>="^($RegExp1|$RegExp1)$"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n</a:t>
            </a:r>
            <a:r>
              <a:rPr lang="en-US" altLang="zh-CN" sz="2800" dirty="0"/>
              <a:t>=`echo "$</a:t>
            </a:r>
            <a:r>
              <a:rPr lang="en-US" altLang="zh-CN" sz="2800" dirty="0" err="1"/>
              <a:t>telpone</a:t>
            </a:r>
            <a:r>
              <a:rPr lang="en-US" altLang="zh-CN" sz="2800" dirty="0"/>
              <a:t>" | </a:t>
            </a:r>
            <a:r>
              <a:rPr lang="en-US" altLang="zh-CN" sz="2800" dirty="0" err="1"/>
              <a:t>egrep</a:t>
            </a:r>
            <a:r>
              <a:rPr lang="en-US" altLang="zh-CN" sz="2800" dirty="0"/>
              <a:t> -E  $</a:t>
            </a:r>
            <a:r>
              <a:rPr lang="en-US" altLang="zh-CN" sz="2800" dirty="0" err="1"/>
              <a:t>RegExp</a:t>
            </a:r>
            <a:r>
              <a:rPr lang="en-US" altLang="zh-CN" sz="2800" dirty="0"/>
              <a:t> | </a:t>
            </a:r>
            <a:r>
              <a:rPr lang="en-US" altLang="zh-CN" sz="2800" dirty="0" err="1"/>
              <a:t>wc</a:t>
            </a:r>
            <a:r>
              <a:rPr lang="en-US" altLang="zh-CN" sz="2800" dirty="0"/>
              <a:t> -w`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if [ $n -</a:t>
            </a:r>
            <a:r>
              <a:rPr lang="en-US" altLang="zh-CN" sz="2800" dirty="0" err="1"/>
              <a:t>eq</a:t>
            </a:r>
            <a:r>
              <a:rPr lang="en-US" altLang="zh-CN" sz="2800" dirty="0"/>
              <a:t> 0 ];then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    echo "The telephone: $</a:t>
            </a:r>
            <a:r>
              <a:rPr lang="en-US" altLang="zh-CN" sz="2800" dirty="0" err="1"/>
              <a:t>telpone</a:t>
            </a:r>
            <a:r>
              <a:rPr lang="en-US" altLang="zh-CN" sz="2800" dirty="0"/>
              <a:t> is rejected!"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else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    echo "The telephone: $</a:t>
            </a:r>
            <a:r>
              <a:rPr lang="en-US" altLang="zh-CN" sz="2800" dirty="0" err="1"/>
              <a:t>telpone</a:t>
            </a:r>
            <a:r>
              <a:rPr lang="en-US" altLang="zh-CN" sz="2800" dirty="0"/>
              <a:t> is accepted!"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fi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52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解析电话号码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280000" cy="327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32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解析邮箱地址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写出验证邮箱地址的正则表达式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并编写程序验证输入的邮箱地址是否合法？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9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验证罗马数字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罗马数字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最早的数字表示方式，比阿拉伯数字早</a:t>
            </a:r>
            <a:r>
              <a:rPr lang="en-US" altLang="zh-CN" dirty="0"/>
              <a:t>2000</a:t>
            </a:r>
            <a:r>
              <a:rPr lang="zh-CN" altLang="en-US" dirty="0"/>
              <a:t>多年，起源于罗马。</a:t>
            </a:r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Ⅰ,</a:t>
            </a:r>
            <a:r>
              <a:rPr lang="zh-CN" altLang="en-US" dirty="0" smtClean="0"/>
              <a:t> </a:t>
            </a:r>
            <a:r>
              <a:rPr lang="en-US" altLang="zh-CN" dirty="0"/>
              <a:t>Ⅱ </a:t>
            </a:r>
            <a:r>
              <a:rPr lang="en-US" altLang="zh-CN" dirty="0" smtClean="0"/>
              <a:t>, Ⅲ, Ⅳ, Ⅴ, Ⅵ, Ⅶ, Ⅷ, Ⅸ, 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48076"/>
              </p:ext>
            </p:extLst>
          </p:nvPr>
        </p:nvGraphicFramePr>
        <p:xfrm>
          <a:off x="477253" y="3429000"/>
          <a:ext cx="8077200" cy="151501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1434794229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14255731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68619141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12038590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28439662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67773940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80062612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4264714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罗马符号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 dirty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 dirty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 dirty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 dirty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 dirty="0">
                          <a:ln w="0"/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 dirty="0">
                          <a:ln w="0"/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 dirty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79543"/>
                  </a:ext>
                </a:extLst>
              </a:tr>
              <a:tr h="60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数字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>
                          <a:ln w="0"/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>
                          <a:ln w="0"/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35981"/>
                  </a:ext>
                </a:extLst>
              </a:tr>
            </a:tbl>
          </a:graphicData>
        </a:graphic>
      </p:graphicFrame>
      <p:sp>
        <p:nvSpPr>
          <p:cNvPr id="8" name="线形标注 1 7"/>
          <p:cNvSpPr/>
          <p:nvPr/>
        </p:nvSpPr>
        <p:spPr>
          <a:xfrm>
            <a:off x="2514600" y="5152407"/>
            <a:ext cx="1828800" cy="920182"/>
          </a:xfrm>
          <a:prstGeom prst="borderCallout1">
            <a:avLst>
              <a:gd name="adj1" fmla="val -14203"/>
              <a:gd name="adj2" fmla="val -33204"/>
              <a:gd name="adj3" fmla="val 25017"/>
              <a:gd name="adj4" fmla="val -2011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n w="0"/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CM</a:t>
            </a:r>
            <a:r>
              <a:rPr lang="en-US" altLang="zh-CN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LX</a:t>
            </a:r>
          </a:p>
          <a:p>
            <a:pPr algn="ctr"/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1960</a:t>
            </a:r>
            <a:endParaRPr lang="zh-CN" altLang="en-US" sz="2800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5334000" y="5120958"/>
            <a:ext cx="2438400" cy="920182"/>
          </a:xfrm>
          <a:prstGeom prst="borderCallout1">
            <a:avLst>
              <a:gd name="adj1" fmla="val -14203"/>
              <a:gd name="adj2" fmla="val -33204"/>
              <a:gd name="adj3" fmla="val 25017"/>
              <a:gd name="adj4" fmla="val -2011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n w="0"/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CM</a:t>
            </a:r>
            <a:r>
              <a:rPr lang="en-US" altLang="zh-CN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XL</a:t>
            </a:r>
            <a:r>
              <a:rPr lang="en-US" altLang="zh-CN" sz="2800" b="1" dirty="0" smtClean="0">
                <a:ln w="0"/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VI</a:t>
            </a:r>
          </a:p>
          <a:p>
            <a:pPr algn="ctr"/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1946</a:t>
            </a:r>
            <a:endParaRPr lang="zh-CN" altLang="en-US" sz="2800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组数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1"/>
            <a:r>
              <a:rPr lang="zh-CN" altLang="en-US" dirty="0"/>
              <a:t>相同的数字连写，所表示的数等于这些数字相加得到的数，如：</a:t>
            </a:r>
            <a:r>
              <a:rPr lang="en-US" altLang="zh-CN" dirty="0"/>
              <a:t>Ⅲ = 3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小的数字在大的数字的右边，所表示的数等于这些数字相加得到的数， 如：</a:t>
            </a:r>
            <a:r>
              <a:rPr lang="en-US" altLang="zh-CN" dirty="0"/>
              <a:t>Ⅷ = 8</a:t>
            </a:r>
            <a:r>
              <a:rPr lang="zh-CN" altLang="en-US" dirty="0"/>
              <a:t>；</a:t>
            </a:r>
            <a:r>
              <a:rPr lang="en-US" altLang="zh-CN" dirty="0"/>
              <a:t>Ⅻ = 12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小的数字，（限于</a:t>
            </a:r>
            <a:r>
              <a:rPr lang="en-US" altLang="zh-CN" dirty="0"/>
              <a:t>Ⅰ</a:t>
            </a:r>
            <a:r>
              <a:rPr lang="zh-CN" altLang="en-US" dirty="0"/>
              <a:t>、</a:t>
            </a:r>
            <a:r>
              <a:rPr lang="en-US" altLang="zh-CN" dirty="0"/>
              <a:t>X 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）在大的数字的左边，所表示的数等于大数减小数得到的数，如：</a:t>
            </a:r>
            <a:r>
              <a:rPr lang="en-US" altLang="zh-CN" dirty="0"/>
              <a:t>Ⅳ= 4</a:t>
            </a:r>
            <a:r>
              <a:rPr lang="zh-CN" altLang="en-US" dirty="0"/>
              <a:t>；</a:t>
            </a:r>
            <a:r>
              <a:rPr lang="en-US" altLang="zh-CN" dirty="0"/>
              <a:t>Ⅸ= 9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正常使用时，连写的数字重复不得超过三次。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 smtClean="0"/>
              <a:t>验证千位数数</a:t>
            </a:r>
            <a:endParaRPr lang="en-US" altLang="zh-CN" dirty="0" smtClean="0"/>
          </a:p>
          <a:p>
            <a:pPr lvl="1"/>
            <a:r>
              <a:rPr lang="zh-CN" altLang="en-US" dirty="0"/>
              <a:t>千位</a:t>
            </a:r>
            <a:r>
              <a:rPr lang="zh-CN" altLang="en-US" dirty="0" smtClean="0"/>
              <a:t>数，只有一个数码</a:t>
            </a:r>
            <a:r>
              <a:rPr lang="en-US" altLang="zh-CN" dirty="0" smtClean="0"/>
              <a:t>M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； 按规则只能最多连写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只能表示：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  1000</a:t>
            </a:r>
          </a:p>
          <a:p>
            <a:pPr lvl="2"/>
            <a:r>
              <a:rPr lang="en-US" altLang="zh-CN" dirty="0" smtClean="0"/>
              <a:t>MM 2000</a:t>
            </a:r>
          </a:p>
          <a:p>
            <a:pPr lvl="2"/>
            <a:r>
              <a:rPr lang="en-US" altLang="zh-CN" dirty="0" smtClean="0"/>
              <a:t>MMM 3000</a:t>
            </a:r>
          </a:p>
          <a:p>
            <a:pPr lvl="1"/>
            <a:r>
              <a:rPr lang="zh-CN" altLang="en-US" dirty="0" smtClean="0"/>
              <a:t>可以用正则表达式表示：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"^M?M?M?$"    </a:t>
            </a:r>
            <a:r>
              <a:rPr lang="zh-CN" altLang="en-US" dirty="0" smtClean="0"/>
              <a:t>或   </a:t>
            </a:r>
            <a:r>
              <a:rPr lang="en-US" altLang="zh-CN" dirty="0" smtClean="0"/>
              <a:t>"^M{0,3}$"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6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28676"/>
            <a:ext cx="8280000" cy="5800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6705600" y="831747"/>
            <a:ext cx="1981200" cy="912529"/>
          </a:xfrm>
          <a:prstGeom prst="borderCallout1">
            <a:avLst>
              <a:gd name="adj1" fmla="val 156442"/>
              <a:gd name="adj2" fmla="val 7429"/>
              <a:gd name="adj3" fmla="val 122646"/>
              <a:gd name="adj4" fmla="val 1249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为什么要用</a:t>
            </a:r>
            <a:endParaRPr lang="en-US" altLang="zh-CN" sz="2800" b="1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^ $</a:t>
            </a:r>
            <a:endParaRPr lang="zh-CN" altLang="en-US" sz="2800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验证百位数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42250"/>
              </p:ext>
            </p:extLst>
          </p:nvPr>
        </p:nvGraphicFramePr>
        <p:xfrm>
          <a:off x="685800" y="1447800"/>
          <a:ext cx="3002965" cy="4648200"/>
        </p:xfrm>
        <a:graphic>
          <a:graphicData uri="http://schemas.openxmlformats.org/drawingml/2006/table">
            <a:tbl>
              <a:tblPr/>
              <a:tblGrid>
                <a:gridCol w="1642058">
                  <a:extLst>
                    <a:ext uri="{9D8B030D-6E8A-4147-A177-3AD203B41FA5}">
                      <a16:colId xmlns:a16="http://schemas.microsoft.com/office/drawing/2014/main" val="1434794229"/>
                    </a:ext>
                  </a:extLst>
                </a:gridCol>
                <a:gridCol w="1360907">
                  <a:extLst>
                    <a:ext uri="{9D8B030D-6E8A-4147-A177-3AD203B41FA5}">
                      <a16:colId xmlns:a16="http://schemas.microsoft.com/office/drawing/2014/main" val="11425573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符号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数字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795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35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CC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580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CCC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526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CD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025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500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28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DC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452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DCC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700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669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DCCC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800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097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CM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900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272701"/>
                  </a:ext>
                </a:extLst>
              </a:tr>
            </a:tbl>
          </a:graphicData>
        </a:graphic>
      </p:graphicFrame>
      <p:sp>
        <p:nvSpPr>
          <p:cNvPr id="6" name="线形标注 1 5"/>
          <p:cNvSpPr/>
          <p:nvPr/>
        </p:nvSpPr>
        <p:spPr>
          <a:xfrm>
            <a:off x="3875087" y="2720665"/>
            <a:ext cx="4680000" cy="731553"/>
          </a:xfrm>
          <a:prstGeom prst="borderCallout1">
            <a:avLst>
              <a:gd name="adj1" fmla="val -10217"/>
              <a:gd name="adj2" fmla="val 832"/>
              <a:gd name="adj3" fmla="val -44013"/>
              <a:gd name="adj4" fmla="val -158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^ (</a:t>
            </a:r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C{0,3}</a:t>
            </a:r>
            <a:r>
              <a:rPr lang="en-US" altLang="zh-CN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| CD | </a:t>
            </a:r>
            <a:r>
              <a:rPr lang="en-US" altLang="zh-CN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DC{0,3}</a:t>
            </a:r>
            <a:r>
              <a:rPr lang="en-US" altLang="zh-CN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|CM)$</a:t>
            </a:r>
            <a:endParaRPr lang="zh-CN" altLang="en-US" sz="2800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3895140" y="3931502"/>
            <a:ext cx="4500000" cy="731553"/>
          </a:xfrm>
          <a:prstGeom prst="borderCallout1">
            <a:avLst>
              <a:gd name="adj1" fmla="val 42412"/>
              <a:gd name="adj2" fmla="val -5620"/>
              <a:gd name="adj3" fmla="val -8927"/>
              <a:gd name="adj4" fmla="val -121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简：</a:t>
            </a:r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^ (CD|CM|D?C{0,3})$</a:t>
            </a:r>
            <a:endParaRPr lang="zh-CN" altLang="en-US" sz="2800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9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89" y="1476741"/>
            <a:ext cx="8280000" cy="3658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44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同理验证十位数和个位数的正则表达式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08182"/>
              </p:ext>
            </p:extLst>
          </p:nvPr>
        </p:nvGraphicFramePr>
        <p:xfrm>
          <a:off x="838200" y="1399520"/>
          <a:ext cx="3002965" cy="4648200"/>
        </p:xfrm>
        <a:graphic>
          <a:graphicData uri="http://schemas.openxmlformats.org/drawingml/2006/table">
            <a:tbl>
              <a:tblPr/>
              <a:tblGrid>
                <a:gridCol w="1642058">
                  <a:extLst>
                    <a:ext uri="{9D8B030D-6E8A-4147-A177-3AD203B41FA5}">
                      <a16:colId xmlns:a16="http://schemas.microsoft.com/office/drawing/2014/main" val="1434794229"/>
                    </a:ext>
                  </a:extLst>
                </a:gridCol>
                <a:gridCol w="1360907">
                  <a:extLst>
                    <a:ext uri="{9D8B030D-6E8A-4147-A177-3AD203B41FA5}">
                      <a16:colId xmlns:a16="http://schemas.microsoft.com/office/drawing/2014/main" val="11425573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符号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数字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795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35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XX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580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XXX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526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XL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025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28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LX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452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LXX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669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LXXX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097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XC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2727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27948" y="6076950"/>
            <a:ext cx="3486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^ (XL|XC|L?X{0,3})$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72627"/>
              </p:ext>
            </p:extLst>
          </p:nvPr>
        </p:nvGraphicFramePr>
        <p:xfrm>
          <a:off x="4346491" y="1399520"/>
          <a:ext cx="3002965" cy="4648200"/>
        </p:xfrm>
        <a:graphic>
          <a:graphicData uri="http://schemas.openxmlformats.org/drawingml/2006/table">
            <a:tbl>
              <a:tblPr/>
              <a:tblGrid>
                <a:gridCol w="1642058">
                  <a:extLst>
                    <a:ext uri="{9D8B030D-6E8A-4147-A177-3AD203B41FA5}">
                      <a16:colId xmlns:a16="http://schemas.microsoft.com/office/drawing/2014/main" val="1434794229"/>
                    </a:ext>
                  </a:extLst>
                </a:gridCol>
                <a:gridCol w="1360907">
                  <a:extLst>
                    <a:ext uri="{9D8B030D-6E8A-4147-A177-3AD203B41FA5}">
                      <a16:colId xmlns:a16="http://schemas.microsoft.com/office/drawing/2014/main" val="11425573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符号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数字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795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35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II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580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III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526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IV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025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28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VI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452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VII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669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VIII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097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IX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2727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299745" y="6100922"/>
            <a:ext cx="316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^ </a:t>
            </a:r>
            <a:r>
              <a:rPr lang="en-US" altLang="zh-CN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(IV|IX|V?I{0,3</a:t>
            </a:r>
            <a:r>
              <a:rPr lang="en-US" altLang="zh-CN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})$</a:t>
            </a:r>
          </a:p>
        </p:txBody>
      </p:sp>
    </p:spTree>
    <p:extLst>
      <p:ext uri="{BB962C8B-B14F-4D97-AF65-F5344CB8AC3E}">
        <p14:creationId xmlns:p14="http://schemas.microsoft.com/office/powerpoint/2010/main" val="84661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验证四位数的罗马数字的正则表达式：</a:t>
            </a:r>
            <a:endParaRPr lang="en-US" altLang="zh-CN" dirty="0" smtClean="0"/>
          </a:p>
          <a:p>
            <a:pPr lvl="1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M{0,3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CD|CM|D?C{0,3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})</a:t>
            </a:r>
            <a:r>
              <a:rPr lang="en-US" altLang="zh-CN" dirty="0" smtClean="0"/>
              <a:t>(</a:t>
            </a:r>
            <a:r>
              <a:rPr lang="en-US" altLang="zh-CN" dirty="0"/>
              <a:t>XL|XC|L?X{0,3})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(IV|IX|V?I{0,3})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endParaRPr lang="en-US" altLang="zh-CN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1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12530</TotalTime>
  <Words>683</Words>
  <Application>Microsoft Office PowerPoint</Application>
  <PresentationFormat>全屏显示(4:3)</PresentationFormat>
  <Paragraphs>189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第04章 编程的基本元素</vt:lpstr>
      <vt:lpstr>1 验证罗马数字</vt:lpstr>
      <vt:lpstr>1 验证罗马数字</vt:lpstr>
      <vt:lpstr>1 验证罗马数字</vt:lpstr>
      <vt:lpstr>1 验证罗马数字</vt:lpstr>
      <vt:lpstr>1 验证罗马数字</vt:lpstr>
      <vt:lpstr>1 验证罗马数字</vt:lpstr>
      <vt:lpstr>1 验证罗马数字</vt:lpstr>
      <vt:lpstr>1 验证罗马数字</vt:lpstr>
      <vt:lpstr>1 验证罗马数字</vt:lpstr>
      <vt:lpstr>1 验证罗马数字</vt:lpstr>
      <vt:lpstr>2 解析电话号码</vt:lpstr>
      <vt:lpstr>2 解析电话号码</vt:lpstr>
      <vt:lpstr>2 解析电话号码</vt:lpstr>
      <vt:lpstr>3 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776</cp:revision>
  <dcterms:created xsi:type="dcterms:W3CDTF">2008-10-02T10:07:13Z</dcterms:created>
  <dcterms:modified xsi:type="dcterms:W3CDTF">2018-03-05T00:01:01Z</dcterms:modified>
</cp:coreProperties>
</file>