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2" r:id="rId16"/>
    <p:sldId id="271" r:id="rId17"/>
    <p:sldId id="276" r:id="rId18"/>
    <p:sldId id="277" r:id="rId19"/>
    <p:sldId id="278" r:id="rId20"/>
    <p:sldId id="273" r:id="rId21"/>
    <p:sldId id="27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8000"/>
    <a:srgbClr val="FF9900"/>
    <a:srgbClr val="003300"/>
    <a:srgbClr val="000066"/>
    <a:srgbClr val="800000"/>
    <a:srgbClr val="969696"/>
    <a:srgbClr val="FFFFFF"/>
    <a:srgbClr val="FFFFE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179" autoAdjust="0"/>
  </p:normalViewPr>
  <p:slideViewPr>
    <p:cSldViewPr>
      <p:cViewPr varScale="1">
        <p:scale>
          <a:sx n="60" d="100"/>
          <a:sy n="60" d="100"/>
        </p:scale>
        <p:origin x="10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-k</a:t>
            </a:r>
            <a:r>
              <a:rPr lang="zh-CN" altLang="en-US" dirty="0" smtClean="0"/>
              <a:t>的参数是一对，开始和结束，如果未指定结束，则默认是行尾，不是字段结束。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D50BC-EF1C-40DA-9507-627C12CEFA3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47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  <p:sldLayoutId id="21474836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05</a:t>
            </a:r>
            <a:r>
              <a:rPr lang="zh-CN" altLang="en-US" sz="4000" dirty="0" smtClean="0"/>
              <a:t>章 </a:t>
            </a:r>
            <a:r>
              <a:rPr lang="zh-CN" altLang="en-US" sz="4000" dirty="0" smtClean="0"/>
              <a:t>基本文本处理</a:t>
            </a:r>
            <a:endParaRPr lang="zh-CN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501</a:t>
            </a:r>
            <a:r>
              <a:rPr lang="zh-CN" altLang="en-US" dirty="0" smtClean="0"/>
              <a:t>讲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文本排序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en-US" altLang="zh-CN" dirty="0"/>
              <a:t>sort</a:t>
            </a:r>
            <a:r>
              <a:rPr lang="zh-CN" altLang="en-US" dirty="0"/>
              <a:t>命令</a:t>
            </a:r>
            <a:r>
              <a:rPr lang="zh-CN" altLang="en-US" dirty="0" smtClean="0"/>
              <a:t>的</a:t>
            </a:r>
            <a:r>
              <a:rPr lang="zh-CN" altLang="en-US" dirty="0"/>
              <a:t>字段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sort</a:t>
            </a:r>
            <a:r>
              <a:rPr lang="zh-CN" altLang="en-US" dirty="0"/>
              <a:t>对多重字段进行</a:t>
            </a:r>
            <a:r>
              <a:rPr lang="zh-CN" altLang="en-US" dirty="0" smtClean="0"/>
              <a:t>排序需要设置选项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/>
              <a:t>t </a:t>
            </a:r>
            <a:r>
              <a:rPr lang="zh-CN" altLang="en-US" dirty="0" smtClean="0"/>
              <a:t>：字段分隔符</a:t>
            </a:r>
            <a:r>
              <a:rPr lang="zh-CN" altLang="en-US" dirty="0"/>
              <a:t>，默认是</a:t>
            </a:r>
            <a:r>
              <a:rPr lang="zh-CN" altLang="en-US" dirty="0" smtClean="0"/>
              <a:t>用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键；</a:t>
            </a:r>
            <a:endParaRPr lang="zh-CN" altLang="en-US" dirty="0"/>
          </a:p>
          <a:p>
            <a:pPr lvl="1"/>
            <a:r>
              <a:rPr lang="en-US" altLang="zh-CN" dirty="0"/>
              <a:t>-k, --key=KEYDEF    #sort via a key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KEYDEF</a:t>
            </a:r>
            <a:endParaRPr lang="en-US" altLang="zh-CN" dirty="0"/>
          </a:p>
          <a:p>
            <a:pPr lvl="1"/>
            <a:r>
              <a:rPr lang="en-US" altLang="zh-CN" dirty="0" smtClean="0"/>
              <a:t>KEYDEF  </a:t>
            </a:r>
            <a:r>
              <a:rPr lang="en-US" altLang="zh-CN" dirty="0"/>
              <a:t>is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F[.C][OPTS][,F[.C][OPTS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]]</a:t>
            </a:r>
            <a:r>
              <a:rPr lang="en-US" altLang="zh-CN" dirty="0" smtClean="0"/>
              <a:t> for </a:t>
            </a:r>
            <a:r>
              <a:rPr lang="en-US" altLang="zh-CN" dirty="0"/>
              <a:t>start and stop </a:t>
            </a:r>
            <a:r>
              <a:rPr lang="en-US" altLang="zh-CN" dirty="0" smtClean="0"/>
              <a:t>position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where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dirty="0"/>
              <a:t> is a </a:t>
            </a:r>
            <a:r>
              <a:rPr lang="en-US" altLang="zh-CN" dirty="0" smtClean="0"/>
              <a:t>field number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dirty="0"/>
              <a:t> a character position in the field; </a:t>
            </a:r>
            <a:endParaRPr lang="en-US" altLang="zh-CN" dirty="0" smtClean="0"/>
          </a:p>
          <a:p>
            <a:pPr lvl="1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OPTS</a:t>
            </a:r>
            <a:r>
              <a:rPr lang="en-US" altLang="zh-CN" dirty="0"/>
              <a:t> is one or </a:t>
            </a:r>
            <a:r>
              <a:rPr lang="en-US" altLang="zh-CN" dirty="0" smtClean="0"/>
              <a:t>more single-letter  </a:t>
            </a:r>
            <a:r>
              <a:rPr lang="en-US" altLang="zh-CN" dirty="0"/>
              <a:t>ordering  options [</a:t>
            </a:r>
            <a:r>
              <a:rPr lang="en-US" altLang="zh-CN" dirty="0" err="1" smtClean="0"/>
              <a:t>bdfinr</a:t>
            </a:r>
            <a:r>
              <a:rPr lang="en-US" altLang="zh-CN" dirty="0" smtClean="0"/>
              <a:t>].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sort</a:t>
            </a:r>
            <a:r>
              <a:rPr lang="zh-CN" altLang="en-US" dirty="0"/>
              <a:t>命令的字段排序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5.4 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/group </a:t>
            </a:r>
            <a:r>
              <a:rPr lang="zh-CN" altLang="en-US" dirty="0" smtClean="0"/>
              <a:t>的字段进行排序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/group</a:t>
            </a:r>
            <a:r>
              <a:rPr lang="zh-CN" altLang="en-US" dirty="0"/>
              <a:t>字段含义</a:t>
            </a:r>
          </a:p>
          <a:p>
            <a:pPr lvl="1"/>
            <a:r>
              <a:rPr lang="zh-CN" altLang="en-US" dirty="0"/>
              <a:t>组名</a:t>
            </a:r>
            <a:r>
              <a:rPr lang="en-US" altLang="zh-CN" dirty="0"/>
              <a:t>:</a:t>
            </a:r>
            <a:r>
              <a:rPr lang="zh-CN" altLang="en-US" dirty="0"/>
              <a:t>口令</a:t>
            </a:r>
            <a:r>
              <a:rPr lang="en-US" altLang="zh-CN" dirty="0"/>
              <a:t>:</a:t>
            </a:r>
            <a:r>
              <a:rPr lang="zh-CN" altLang="en-US" dirty="0"/>
              <a:t>组标识号</a:t>
            </a:r>
            <a:r>
              <a:rPr lang="en-US" altLang="zh-CN" dirty="0"/>
              <a:t>:</a:t>
            </a:r>
            <a:r>
              <a:rPr lang="zh-CN" altLang="en-US" dirty="0"/>
              <a:t>组内用户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endParaRPr lang="en-US" altLang="zh-CN" dirty="0" smtClean="0"/>
          </a:p>
          <a:p>
            <a:pPr lvl="1"/>
            <a:r>
              <a:rPr lang="en-US" altLang="zh-CN" dirty="0"/>
              <a:t>$cat /</a:t>
            </a:r>
            <a:r>
              <a:rPr lang="en-US" altLang="zh-CN" dirty="0" err="1"/>
              <a:t>etc</a:t>
            </a:r>
            <a:r>
              <a:rPr lang="en-US" altLang="zh-CN" dirty="0"/>
              <a:t>/group</a:t>
            </a:r>
          </a:p>
          <a:p>
            <a:pPr lvl="1"/>
            <a:r>
              <a:rPr lang="en-US" altLang="zh-CN" dirty="0"/>
              <a:t>root:x:0:</a:t>
            </a:r>
          </a:p>
          <a:p>
            <a:pPr lvl="1"/>
            <a:r>
              <a:rPr lang="en-US" altLang="zh-CN" dirty="0"/>
              <a:t>bin:x:1:</a:t>
            </a:r>
          </a:p>
          <a:p>
            <a:pPr lvl="1"/>
            <a:r>
              <a:rPr lang="en-US" altLang="zh-CN" dirty="0" smtClean="0"/>
              <a:t>20040022:x:1000:20040022</a:t>
            </a:r>
            <a:endParaRPr lang="en-US" altLang="zh-CN" dirty="0"/>
          </a:p>
          <a:p>
            <a:pPr lvl="1"/>
            <a:r>
              <a:rPr lang="en-US" altLang="zh-CN" dirty="0"/>
              <a:t>oyyj:x:1001:</a:t>
            </a:r>
          </a:p>
          <a:p>
            <a:pPr lvl="1"/>
            <a:r>
              <a:rPr lang="en-US" altLang="zh-CN" dirty="0"/>
              <a:t>oycs:x:1002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sort</a:t>
            </a:r>
            <a:r>
              <a:rPr lang="zh-CN" altLang="en-US" dirty="0"/>
              <a:t>命令的字段排序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5.4  </a:t>
            </a:r>
            <a:r>
              <a:rPr lang="zh-CN" altLang="en-US" dirty="0" smtClean="0"/>
              <a:t>按</a:t>
            </a:r>
            <a:r>
              <a:rPr lang="en-US" altLang="zh-CN" dirty="0" err="1" smtClean="0"/>
              <a:t>gid</a:t>
            </a:r>
            <a:r>
              <a:rPr lang="zh-CN" altLang="en-US" dirty="0" smtClean="0"/>
              <a:t>排序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/group</a:t>
            </a:r>
          </a:p>
          <a:p>
            <a:pPr lvl="1"/>
            <a:r>
              <a:rPr lang="en-US" altLang="zh-CN" dirty="0" smtClean="0"/>
              <a:t>sort -t: -k3,3 -n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/group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74" y="2033176"/>
            <a:ext cx="5387143" cy="43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线形标注 1 7"/>
          <p:cNvSpPr/>
          <p:nvPr/>
        </p:nvSpPr>
        <p:spPr>
          <a:xfrm>
            <a:off x="4343400" y="2620389"/>
            <a:ext cx="3353265" cy="921423"/>
          </a:xfrm>
          <a:prstGeom prst="borderCallout1">
            <a:avLst>
              <a:gd name="adj1" fmla="val -25988"/>
              <a:gd name="adj2" fmla="val -35290"/>
              <a:gd name="adj3" fmla="val -912"/>
              <a:gd name="adj4" fmla="val -817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t"/>
            <a:r>
              <a:rPr lang="zh-CN" altLang="en-US" sz="2800" kern="100" dirty="0" smtClean="0">
                <a:solidFill>
                  <a:srgbClr val="00000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按第</a:t>
            </a:r>
            <a:r>
              <a:rPr lang="en-US" altLang="zh-CN" sz="2800" kern="100" dirty="0" smtClean="0">
                <a:solidFill>
                  <a:srgbClr val="00000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kern="100" dirty="0" smtClean="0">
                <a:solidFill>
                  <a:srgbClr val="00000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列排序写成 </a:t>
            </a:r>
            <a:r>
              <a:rPr lang="en-US" altLang="zh-CN" sz="2800" b="1" kern="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-k3,3,</a:t>
            </a:r>
            <a:r>
              <a:rPr lang="zh-CN" altLang="en-US" sz="2800" kern="100" dirty="0" smtClean="0">
                <a:solidFill>
                  <a:srgbClr val="00000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而</a:t>
            </a:r>
            <a:r>
              <a:rPr lang="zh-CN" altLang="en-US" sz="2800" kern="100" dirty="0">
                <a:solidFill>
                  <a:srgbClr val="00000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不能是</a:t>
            </a:r>
            <a:r>
              <a:rPr lang="en-US" altLang="zh-CN" sz="2800" kern="100" dirty="0">
                <a:solidFill>
                  <a:srgbClr val="00000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800" kern="100" dirty="0" smtClean="0">
                <a:solidFill>
                  <a:srgbClr val="00000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k3</a:t>
            </a:r>
            <a:endParaRPr lang="zh-CN" altLang="zh-CN" dirty="0">
              <a:effectLst>
                <a:reflection blurRad="6350" stA="53000" endA="300" endPos="35500" dir="5400000" sy="-90000" algn="bl"/>
              </a:effectLst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05690" y="3753101"/>
            <a:ext cx="4228683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k3 </a:t>
            </a:r>
            <a:r>
              <a:rPr lang="zh-CN" altLang="en-US" sz="2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并不是按</a:t>
            </a:r>
            <a:r>
              <a:rPr lang="zh-CN" altLang="en-US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lang="zh-CN" altLang="en-US" sz="2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排序，而是</a:t>
            </a:r>
            <a:r>
              <a:rPr lang="zh-CN" altLang="en-US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lang="zh-CN" altLang="en-US" sz="2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开始，一个到行尾所有内容拿出来排序。</a:t>
            </a:r>
          </a:p>
        </p:txBody>
      </p:sp>
    </p:spTree>
    <p:extLst>
      <p:ext uri="{BB962C8B-B14F-4D97-AF65-F5344CB8AC3E}">
        <p14:creationId xmlns:p14="http://schemas.microsoft.com/office/powerpoint/2010/main" val="126840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sort</a:t>
            </a:r>
            <a:r>
              <a:rPr lang="zh-CN" altLang="en-US" dirty="0"/>
              <a:t>命令的字段排序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例</a:t>
            </a:r>
            <a:r>
              <a:rPr lang="en-US" altLang="zh-CN" dirty="0" smtClean="0"/>
              <a:t>5.5  </a:t>
            </a:r>
            <a:r>
              <a:rPr lang="zh-CN" altLang="en-US" dirty="0" smtClean="0"/>
              <a:t>请按第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个字段对下列基因数据排序</a:t>
            </a: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$cat </a:t>
            </a:r>
            <a:r>
              <a:rPr lang="en-US" altLang="zh-CN" dirty="0" err="1"/>
              <a:t>genedata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chr13 3008566 3008677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chr9 3024384 3024515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chr19 3157071 3157172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chr5 3236386 3236476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chr13 3041044 3041191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chr12 3045343 3045532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chr6 3087308 3087625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chr5 3109870 3110091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chr9 3115454 3115531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$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1524000"/>
            <a:ext cx="6769286" cy="46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sort</a:t>
            </a:r>
            <a:r>
              <a:rPr lang="zh-CN" altLang="en-US" dirty="0"/>
              <a:t>命令的字段排序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5.5   </a:t>
            </a:r>
            <a:r>
              <a:rPr lang="en-US" altLang="zh-CN" dirty="0" smtClean="0"/>
              <a:t>sort </a:t>
            </a:r>
            <a:r>
              <a:rPr lang="en-US" altLang="zh-CN" dirty="0"/>
              <a:t>-t " " -</a:t>
            </a:r>
            <a:r>
              <a:rPr lang="en-US" altLang="zh-CN" dirty="0" smtClean="0"/>
              <a:t>k1,1  </a:t>
            </a:r>
            <a:r>
              <a:rPr lang="en-US" altLang="zh-CN" dirty="0" err="1"/>
              <a:t>genedata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线形标注 1 5"/>
          <p:cNvSpPr/>
          <p:nvPr/>
        </p:nvSpPr>
        <p:spPr>
          <a:xfrm>
            <a:off x="6395199" y="4725413"/>
            <a:ext cx="2158617" cy="1060757"/>
          </a:xfrm>
          <a:prstGeom prst="borderCallout1">
            <a:avLst>
              <a:gd name="adj1" fmla="val -25988"/>
              <a:gd name="adj2" fmla="val -35290"/>
              <a:gd name="adj3" fmla="val -912"/>
              <a:gd name="adj4" fmla="val -817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t"/>
            <a:r>
              <a:rPr lang="zh-CN" altLang="en-US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好像不理想</a:t>
            </a:r>
            <a:endParaRPr lang="en-US" altLang="zh-CN" sz="2800" b="1" kern="100" dirty="0" smtClean="0">
              <a:solidFill>
                <a:srgbClr val="000000"/>
              </a:solidFill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  <a:reflection blurRad="6350" stA="53000" endA="300" endPos="35500" dir="5400000" sy="-90000" algn="bl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 fontAlgn="t"/>
            <a:r>
              <a:rPr lang="zh-CN" altLang="en-US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为什么？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66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9" y="1524000"/>
            <a:ext cx="7162581" cy="46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sort</a:t>
            </a:r>
            <a:r>
              <a:rPr lang="zh-CN" altLang="en-US" dirty="0"/>
              <a:t>命令的字段排序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</a:t>
            </a:r>
            <a:r>
              <a:rPr lang="de-DE" altLang="zh-CN" dirty="0"/>
              <a:t>sort -t " " -k1,1 -n genedata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线形标注 1 5"/>
          <p:cNvSpPr/>
          <p:nvPr/>
        </p:nvSpPr>
        <p:spPr>
          <a:xfrm>
            <a:off x="6096000" y="4109001"/>
            <a:ext cx="2457816" cy="1538466"/>
          </a:xfrm>
          <a:prstGeom prst="borderCallout1">
            <a:avLst>
              <a:gd name="adj1" fmla="val -25988"/>
              <a:gd name="adj2" fmla="val -35290"/>
              <a:gd name="adj3" fmla="val -912"/>
              <a:gd name="adj4" fmla="val -817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t"/>
            <a:r>
              <a:rPr lang="zh-CN" altLang="en-US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个字段当数字来排序</a:t>
            </a:r>
            <a:endParaRPr lang="en-US" altLang="zh-CN" sz="2800" b="1" kern="100" dirty="0" smtClean="0">
              <a:solidFill>
                <a:srgbClr val="000000"/>
              </a:solidFill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  <a:reflection blurRad="6350" stA="53000" endA="300" endPos="35500" dir="5400000" sy="-90000" algn="bl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 fontAlgn="t"/>
            <a:r>
              <a:rPr lang="zh-CN" altLang="en-US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行不行？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55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sort</a:t>
            </a:r>
            <a:r>
              <a:rPr lang="zh-CN" altLang="en-US" dirty="0"/>
              <a:t>命令的字段排序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$sort -t " " -k1.4,1.5 -n  genedata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5" y="1508918"/>
            <a:ext cx="7920000" cy="4440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1192"/>
            <a:ext cx="8280000" cy="3490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en-US" altLang="zh-CN" dirty="0"/>
              <a:t>sort</a:t>
            </a:r>
            <a:r>
              <a:rPr lang="zh-CN" altLang="en-US" dirty="0"/>
              <a:t>命令</a:t>
            </a:r>
            <a:r>
              <a:rPr lang="zh-CN" altLang="en-US" dirty="0" smtClean="0"/>
              <a:t>的多字段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sort</a:t>
            </a:r>
            <a:r>
              <a:rPr lang="zh-CN" altLang="en-US" dirty="0"/>
              <a:t>命令</a:t>
            </a:r>
            <a:r>
              <a:rPr lang="zh-CN" altLang="en-US" dirty="0" smtClean="0"/>
              <a:t>的多字段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线形标注 1 5"/>
          <p:cNvSpPr/>
          <p:nvPr/>
        </p:nvSpPr>
        <p:spPr>
          <a:xfrm>
            <a:off x="1905000" y="5073160"/>
            <a:ext cx="2376060" cy="1280015"/>
          </a:xfrm>
          <a:prstGeom prst="borderCallout1">
            <a:avLst>
              <a:gd name="adj1" fmla="val -25988"/>
              <a:gd name="adj2" fmla="val -35290"/>
              <a:gd name="adj3" fmla="val -912"/>
              <a:gd name="adj4" fmla="val -817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t"/>
            <a:r>
              <a:rPr lang="zh-CN" altLang="en-US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b="1" kern="100" dirty="0" smtClean="0">
              <a:solidFill>
                <a:srgbClr val="000000"/>
              </a:solidFill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  <a:reflection blurRad="6350" stA="53000" endA="300" endPos="35500" dir="5400000" sy="-90000" algn="bl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t"/>
            <a:r>
              <a:rPr lang="zh-CN" altLang="en-US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按班级和学号</a:t>
            </a:r>
            <a:endParaRPr lang="en-US" altLang="zh-CN" sz="2800" b="1" kern="100" dirty="0" smtClean="0">
              <a:solidFill>
                <a:srgbClr val="000000"/>
              </a:solidFill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  <a:reflection blurRad="6350" stA="53000" endA="300" endPos="35500" dir="5400000" sy="-90000" algn="bl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t"/>
            <a:r>
              <a:rPr lang="zh-CN" altLang="en-US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两字段排序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5486400" y="5012470"/>
            <a:ext cx="2376060" cy="1280015"/>
          </a:xfrm>
          <a:prstGeom prst="borderCallout1">
            <a:avLst>
              <a:gd name="adj1" fmla="val -25988"/>
              <a:gd name="adj2" fmla="val -35290"/>
              <a:gd name="adj3" fmla="val -912"/>
              <a:gd name="adj4" fmla="val -817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t"/>
            <a:r>
              <a:rPr lang="zh-CN" altLang="en-US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 b="1" kern="100" dirty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b="1" kern="100" dirty="0" smtClean="0">
              <a:solidFill>
                <a:srgbClr val="000000"/>
              </a:solidFill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  <a:reflection blurRad="6350" stA="53000" endA="300" endPos="35500" dir="5400000" sy="-90000" algn="bl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t"/>
            <a:r>
              <a:rPr lang="zh-CN" altLang="en-US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按班级和成绩</a:t>
            </a:r>
            <a:endParaRPr lang="en-US" altLang="zh-CN" sz="2800" b="1" kern="100" dirty="0" smtClean="0">
              <a:solidFill>
                <a:srgbClr val="000000"/>
              </a:solidFill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  <a:reflection blurRad="6350" stA="53000" endA="300" endPos="35500" dir="5400000" sy="-90000" algn="bl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t"/>
            <a:r>
              <a:rPr lang="zh-CN" altLang="en-US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两字段排序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8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6" y="2070558"/>
            <a:ext cx="8280000" cy="3415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en-US" altLang="zh-CN" dirty="0"/>
              <a:t>sort</a:t>
            </a:r>
            <a:r>
              <a:rPr lang="zh-CN" altLang="en-US" dirty="0"/>
              <a:t>命令</a:t>
            </a:r>
            <a:r>
              <a:rPr lang="zh-CN" altLang="en-US" dirty="0" smtClean="0"/>
              <a:t>的多字段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sort</a:t>
            </a:r>
            <a:r>
              <a:rPr lang="zh-CN" altLang="en-US" dirty="0"/>
              <a:t>命令</a:t>
            </a:r>
            <a:r>
              <a:rPr lang="zh-CN" altLang="en-US" dirty="0" smtClean="0"/>
              <a:t>的多字段</a:t>
            </a:r>
            <a:endParaRPr lang="en-US" altLang="zh-CN" dirty="0" smtClean="0"/>
          </a:p>
          <a:p>
            <a:pPr lvl="1"/>
            <a:r>
              <a:rPr lang="nn-NO" altLang="zh-CN" dirty="0"/>
              <a:t>sort -k1,2 score.txt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线形标注 1 5"/>
          <p:cNvSpPr/>
          <p:nvPr/>
        </p:nvSpPr>
        <p:spPr>
          <a:xfrm>
            <a:off x="1814940" y="5562600"/>
            <a:ext cx="2376060" cy="1007652"/>
          </a:xfrm>
          <a:prstGeom prst="borderCallout1">
            <a:avLst>
              <a:gd name="adj1" fmla="val -25988"/>
              <a:gd name="adj2" fmla="val -35290"/>
              <a:gd name="adj3" fmla="val -912"/>
              <a:gd name="adj4" fmla="val -817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t"/>
            <a:r>
              <a:rPr lang="zh-CN" altLang="en-US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按班级和学号</a:t>
            </a:r>
            <a:endParaRPr lang="en-US" altLang="zh-CN" sz="2800" b="1" kern="100" dirty="0" smtClean="0">
              <a:solidFill>
                <a:srgbClr val="000000"/>
              </a:solidFill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  <a:reflection blurRad="6350" stA="53000" endA="300" endPos="35500" dir="5400000" sy="-90000" algn="bl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 fontAlgn="t"/>
            <a:r>
              <a:rPr lang="zh-CN" altLang="en-US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两字段排序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2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79" y="2133600"/>
            <a:ext cx="8280000" cy="34819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en-US" altLang="zh-CN" dirty="0"/>
              <a:t>sort</a:t>
            </a:r>
            <a:r>
              <a:rPr lang="zh-CN" altLang="en-US" dirty="0"/>
              <a:t>命令</a:t>
            </a:r>
            <a:r>
              <a:rPr lang="zh-CN" altLang="en-US" dirty="0" smtClean="0"/>
              <a:t>的多字段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sort</a:t>
            </a:r>
            <a:r>
              <a:rPr lang="zh-CN" altLang="en-US" dirty="0"/>
              <a:t>命令</a:t>
            </a:r>
            <a:r>
              <a:rPr lang="zh-CN" altLang="en-US" dirty="0" smtClean="0"/>
              <a:t>的多字段</a:t>
            </a:r>
            <a:endParaRPr lang="en-US" altLang="zh-CN" dirty="0" smtClean="0"/>
          </a:p>
          <a:p>
            <a:pPr lvl="1"/>
            <a:r>
              <a:rPr lang="nn-NO" altLang="zh-CN" dirty="0"/>
              <a:t>&gt;sort -k1,1 -k4,4 score.txt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线形标注 1 5"/>
          <p:cNvSpPr/>
          <p:nvPr/>
        </p:nvSpPr>
        <p:spPr>
          <a:xfrm>
            <a:off x="1814940" y="5562600"/>
            <a:ext cx="2376060" cy="1007652"/>
          </a:xfrm>
          <a:prstGeom prst="borderCallout1">
            <a:avLst>
              <a:gd name="adj1" fmla="val -25988"/>
              <a:gd name="adj2" fmla="val -35290"/>
              <a:gd name="adj3" fmla="val -912"/>
              <a:gd name="adj4" fmla="val -817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t"/>
            <a:r>
              <a:rPr lang="zh-CN" altLang="en-US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按班级和</a:t>
            </a:r>
            <a:r>
              <a:rPr lang="zh-CN" altLang="en-US" sz="2800" b="1" kern="100" dirty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成绩</a:t>
            </a:r>
            <a:endParaRPr lang="en-US" altLang="zh-CN" sz="2800" b="1" kern="100" dirty="0" smtClean="0">
              <a:solidFill>
                <a:srgbClr val="000000"/>
              </a:solidFill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  <a:reflection blurRad="6350" stA="53000" endA="300" endPos="35500" dir="5400000" sy="-90000" algn="bl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 fontAlgn="t"/>
            <a:r>
              <a:rPr lang="zh-CN" altLang="en-US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两字段排序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sort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sort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里非常有用，它将文件进行排序，并将排序结果标准输出。</a:t>
            </a:r>
            <a:r>
              <a:rPr lang="en-US" altLang="zh-CN" dirty="0"/>
              <a:t>sort</a:t>
            </a:r>
            <a:r>
              <a:rPr lang="zh-CN" altLang="en-US" dirty="0"/>
              <a:t>命令既可以从特定的</a:t>
            </a:r>
            <a:r>
              <a:rPr lang="zh-CN" altLang="en-US" dirty="0" smtClean="0"/>
              <a:t>文件</a:t>
            </a:r>
            <a:r>
              <a:rPr lang="zh-CN" altLang="en-US" dirty="0"/>
              <a:t>，也可以从</a:t>
            </a:r>
            <a:r>
              <a:rPr lang="en-US" altLang="zh-CN" dirty="0" err="1"/>
              <a:t>stdin</a:t>
            </a:r>
            <a:r>
              <a:rPr lang="zh-CN" altLang="en-US" dirty="0"/>
              <a:t>中获取输入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/>
              <a:t>sort </a:t>
            </a:r>
            <a:r>
              <a:rPr lang="en-US" altLang="zh-CN" dirty="0"/>
              <a:t>[OPTION]... [FILE]...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1264"/>
              </p:ext>
            </p:extLst>
          </p:nvPr>
        </p:nvGraphicFramePr>
        <p:xfrm>
          <a:off x="457200" y="3515378"/>
          <a:ext cx="8382000" cy="298704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68294">
                  <a:extLst>
                    <a:ext uri="{9D8B030D-6E8A-4147-A177-3AD203B41FA5}">
                      <a16:colId xmlns:a16="http://schemas.microsoft.com/office/drawing/2014/main" val="267212362"/>
                    </a:ext>
                  </a:extLst>
                </a:gridCol>
                <a:gridCol w="7313706">
                  <a:extLst>
                    <a:ext uri="{9D8B030D-6E8A-4147-A177-3AD203B41FA5}">
                      <a16:colId xmlns:a16="http://schemas.microsoft.com/office/drawing/2014/main" val="694534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1569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-b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忽略每行前面开始出的空格字符；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038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-c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检查文件是否已经按照顺序排序；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917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-d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排序时，处理英文字母、数字及空格字符外，忽略其他的字符；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073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-f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排序时，将小写字母视为大写字母；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3027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-u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去除重复行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624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8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en-US" altLang="zh-CN" dirty="0"/>
              <a:t>sort</a:t>
            </a:r>
            <a:r>
              <a:rPr lang="zh-CN" altLang="en-US" dirty="0"/>
              <a:t>命令的排序</a:t>
            </a:r>
            <a:r>
              <a:rPr lang="zh-CN" altLang="en-US" dirty="0" smtClean="0"/>
              <a:t>不稳定性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排序算法稳定性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sorting algorithm is said to be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stable</a:t>
            </a:r>
            <a:r>
              <a:rPr lang="en-US" altLang="zh-CN" dirty="0"/>
              <a:t> if two objects with equal keys appear in the same order in sorted output as they appear in the input array to be sorted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排序算法的稳定性是指</a:t>
            </a:r>
            <a:r>
              <a:rPr lang="zh-CN" altLang="en-US" dirty="0"/>
              <a:t>两条关键字段值相同的记录，排序前后的</a:t>
            </a:r>
            <a:r>
              <a:rPr lang="zh-CN" altLang="en-US" dirty="0" smtClean="0"/>
              <a:t>顺序保持</a:t>
            </a:r>
            <a:r>
              <a:rPr lang="zh-CN" altLang="en-US" dirty="0"/>
              <a:t>不变；</a:t>
            </a:r>
          </a:p>
          <a:p>
            <a:pPr lvl="1"/>
            <a:r>
              <a:rPr lang="zh-CN" altLang="en-US" dirty="0" smtClean="0"/>
              <a:t>但不幸的是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命令不具有稳定性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7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en-US" altLang="zh-CN" dirty="0"/>
              <a:t>sort</a:t>
            </a:r>
            <a:r>
              <a:rPr lang="zh-CN" altLang="en-US" dirty="0"/>
              <a:t>命令的排序不稳定性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sort</a:t>
            </a:r>
            <a:r>
              <a:rPr lang="zh-CN" altLang="en-US" dirty="0" smtClean="0"/>
              <a:t>命令的排序不稳定性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9" y="1505255"/>
            <a:ext cx="280174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99" y="1509265"/>
            <a:ext cx="5218686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79" y="3819026"/>
            <a:ext cx="6480000" cy="1972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线形标注 1 9"/>
          <p:cNvSpPr/>
          <p:nvPr/>
        </p:nvSpPr>
        <p:spPr>
          <a:xfrm>
            <a:off x="4615742" y="5021967"/>
            <a:ext cx="2775658" cy="1331209"/>
          </a:xfrm>
          <a:prstGeom prst="borderCallout1">
            <a:avLst>
              <a:gd name="adj1" fmla="val -25988"/>
              <a:gd name="adj2" fmla="val -35290"/>
              <a:gd name="adj3" fmla="val -912"/>
              <a:gd name="adj4" fmla="val -817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t"/>
            <a:r>
              <a:rPr lang="zh-CN" altLang="en-US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幸运的是添加</a:t>
            </a:r>
            <a:endParaRPr lang="en-US" altLang="zh-CN" sz="2800" b="1" kern="100" dirty="0" smtClean="0">
              <a:solidFill>
                <a:srgbClr val="000000"/>
              </a:solidFill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  <a:reflection blurRad="6350" stA="53000" endA="300" endPos="35500" dir="5400000" sy="-90000" algn="bl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 fontAlgn="t"/>
            <a:r>
              <a:rPr lang="en-US" altLang="zh-CN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-s, --stable</a:t>
            </a:r>
            <a:r>
              <a:rPr lang="zh-CN" altLang="en-US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选项</a:t>
            </a:r>
            <a:endParaRPr lang="en-US" altLang="zh-CN" sz="2800" b="1" kern="100" dirty="0" smtClean="0">
              <a:solidFill>
                <a:srgbClr val="000000"/>
              </a:solidFill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  <a:reflection blurRad="6350" stA="53000" endA="300" endPos="35500" dir="5400000" sy="-90000" algn="bl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 fontAlgn="t"/>
            <a:r>
              <a:rPr lang="zh-CN" altLang="en-US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就稳定啦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4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sort</a:t>
            </a:r>
            <a:r>
              <a:rPr lang="zh-CN" altLang="en-US" dirty="0" smtClean="0"/>
              <a:t>命令选项</a:t>
            </a:r>
            <a:endParaRPr lang="zh-CN" altLang="en-US" dirty="0"/>
          </a:p>
        </p:txBody>
      </p:sp>
      <p:graphicFrame>
        <p:nvGraphicFramePr>
          <p:cNvPr id="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4873703"/>
              </p:ext>
            </p:extLst>
          </p:nvPr>
        </p:nvGraphicFramePr>
        <p:xfrm>
          <a:off x="328235" y="1352714"/>
          <a:ext cx="8322470" cy="534192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897783">
                  <a:extLst>
                    <a:ext uri="{9D8B030D-6E8A-4147-A177-3AD203B41FA5}">
                      <a16:colId xmlns:a16="http://schemas.microsoft.com/office/drawing/2014/main" val="4018994765"/>
                    </a:ext>
                  </a:extLst>
                </a:gridCol>
                <a:gridCol w="6424687">
                  <a:extLst>
                    <a:ext uri="{9D8B030D-6E8A-4147-A177-3AD203B41FA5}">
                      <a16:colId xmlns:a16="http://schemas.microsoft.com/office/drawing/2014/main" val="3144320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 anchor="ctr"/>
                </a:tc>
                <a:extLst>
                  <a:ext uri="{0D108BD9-81ED-4DB2-BD59-A6C34878D82A}">
                    <a16:rowId xmlns:a16="http://schemas.microsoft.com/office/drawing/2014/main" val="1604332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800" b="1" kern="1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排序时，除了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040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至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176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之间的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ASCII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字符外，忽略其他的字符；</a:t>
                      </a:r>
                    </a:p>
                  </a:txBody>
                  <a:tcPr marL="68580" marR="68580" marT="36000" marB="36000" anchor="ctr"/>
                </a:tc>
                <a:extLst>
                  <a:ext uri="{0D108BD9-81ED-4DB2-BD59-A6C34878D82A}">
                    <a16:rowId xmlns:a16="http://schemas.microsoft.com/office/drawing/2014/main" val="1251936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-m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将几个排序号的文件进行合并；</a:t>
                      </a:r>
                    </a:p>
                  </a:txBody>
                  <a:tcPr marL="68580" marR="68580" marT="36000" marB="36000" anchor="ctr"/>
                </a:tc>
                <a:extLst>
                  <a:ext uri="{0D108BD9-81ED-4DB2-BD59-A6C34878D82A}">
                    <a16:rowId xmlns:a16="http://schemas.microsoft.com/office/drawing/2014/main" val="4121975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-M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将前面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个字母依照月份的缩写进行排序；</a:t>
                      </a:r>
                    </a:p>
                  </a:txBody>
                  <a:tcPr marL="68580" marR="68580" marT="36000" marB="36000" anchor="ctr"/>
                </a:tc>
                <a:extLst>
                  <a:ext uri="{0D108BD9-81ED-4DB2-BD59-A6C34878D82A}">
                    <a16:rowId xmlns:a16="http://schemas.microsoft.com/office/drawing/2014/main" val="1648741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-n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依照数值的大小排序；</a:t>
                      </a:r>
                    </a:p>
                  </a:txBody>
                  <a:tcPr marL="68580" marR="68580" marT="36000" marB="36000" anchor="ctr"/>
                </a:tc>
                <a:extLst>
                  <a:ext uri="{0D108BD9-81ED-4DB2-BD59-A6C34878D82A}">
                    <a16:rowId xmlns:a16="http://schemas.microsoft.com/office/drawing/2014/main" val="1483950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-o</a:t>
                      </a:r>
                      <a:r>
                        <a:rPr 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zh-CN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文件</a:t>
                      </a:r>
                      <a:r>
                        <a:rPr lang="en-US" sz="2800" b="1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将排序后的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结果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输出到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文件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；</a:t>
                      </a:r>
                    </a:p>
                  </a:txBody>
                  <a:tcPr marL="68580" marR="68580" marT="36000" marB="36000" anchor="ctr"/>
                </a:tc>
                <a:extLst>
                  <a:ext uri="{0D108BD9-81ED-4DB2-BD59-A6C34878D82A}">
                    <a16:rowId xmlns:a16="http://schemas.microsoft.com/office/drawing/2014/main" val="2605285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-r</a:t>
                      </a:r>
                      <a:endParaRPr lang="zh-CN" sz="2800" b="1" kern="10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以相反的顺序来排序；</a:t>
                      </a:r>
                    </a:p>
                  </a:txBody>
                  <a:tcPr marL="68580" marR="68580" marT="36000" marB="36000" anchor="ctr"/>
                </a:tc>
                <a:extLst>
                  <a:ext uri="{0D108BD9-81ED-4DB2-BD59-A6C34878D82A}">
                    <a16:rowId xmlns:a16="http://schemas.microsoft.com/office/drawing/2014/main" val="426231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-t&lt;</a:t>
                      </a:r>
                      <a:r>
                        <a:rPr lang="zh-CN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分隔符</a:t>
                      </a:r>
                      <a:r>
                        <a:rPr lang="en-US" sz="2800" b="1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指定排序时所用的栏位分隔字符；</a:t>
                      </a:r>
                    </a:p>
                  </a:txBody>
                  <a:tcPr marL="68580" marR="68580" marT="36000" marB="36000" anchor="ctr"/>
                </a:tc>
                <a:extLst>
                  <a:ext uri="{0D108BD9-81ED-4DB2-BD59-A6C34878D82A}">
                    <a16:rowId xmlns:a16="http://schemas.microsoft.com/office/drawing/2014/main" val="3697479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+&lt;</a:t>
                      </a:r>
                      <a:r>
                        <a:rPr lang="en-US" altLang="zh-CN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&gt;-&lt;</a:t>
                      </a:r>
                      <a:r>
                        <a:rPr lang="en-US" altLang="zh-CN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以指定的栏位来排序，范围由起始栏位到结束栏位的前一栏位。</a:t>
                      </a:r>
                    </a:p>
                  </a:txBody>
                  <a:tcPr marL="68580" marR="68580" marT="36000" marB="36000" anchor="ctr"/>
                </a:tc>
                <a:extLst>
                  <a:ext uri="{0D108BD9-81ED-4DB2-BD59-A6C34878D82A}">
                    <a16:rowId xmlns:a16="http://schemas.microsoft.com/office/drawing/2014/main" val="70883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7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sort</a:t>
            </a:r>
            <a:r>
              <a:rPr lang="zh-CN" altLang="en-US" dirty="0" smtClean="0"/>
              <a:t>命令的行排序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系统语言的字符集</a:t>
            </a:r>
            <a:endParaRPr lang="en-US" altLang="zh-CN" dirty="0" smtClean="0"/>
          </a:p>
          <a:p>
            <a:pPr lvl="1"/>
            <a:r>
              <a:rPr lang="en-US" altLang="zh-CN" dirty="0"/>
              <a:t>sort</a:t>
            </a:r>
            <a:r>
              <a:rPr lang="zh-CN" altLang="en-US" dirty="0" smtClean="0"/>
              <a:t>命令在没有提供命令的情况下，根据当前字符集的顺序排序文本；</a:t>
            </a:r>
            <a:endParaRPr lang="en-US" altLang="zh-CN" dirty="0" smtClean="0"/>
          </a:p>
          <a:p>
            <a:r>
              <a:rPr lang="zh-CN" altLang="en-US" dirty="0" smtClean="0"/>
              <a:t>查看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字符集</a:t>
            </a:r>
            <a:endParaRPr lang="en-US" altLang="zh-CN" dirty="0" smtClean="0"/>
          </a:p>
          <a:p>
            <a:pPr lvl="1"/>
            <a:r>
              <a:rPr lang="zh-CN" altLang="en-US" dirty="0"/>
              <a:t>查看当前默认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: echo </a:t>
            </a:r>
            <a:r>
              <a:rPr lang="en-US" altLang="zh-CN" dirty="0"/>
              <a:t>$LANG</a:t>
            </a:r>
            <a:endParaRPr lang="zh-CN" altLang="en-US" dirty="0"/>
          </a:p>
          <a:p>
            <a:pPr lvl="1"/>
            <a:r>
              <a:rPr lang="en-US" altLang="zh-CN" dirty="0" smtClean="0"/>
              <a:t>locale </a:t>
            </a:r>
            <a:r>
              <a:rPr lang="en-US" altLang="zh-CN" dirty="0"/>
              <a:t>-a   </a:t>
            </a:r>
            <a:r>
              <a:rPr lang="zh-CN" altLang="en-US" dirty="0"/>
              <a:t>查看本地的字符集</a:t>
            </a:r>
          </a:p>
          <a:p>
            <a:pPr lvl="1"/>
            <a:r>
              <a:rPr lang="en-US" altLang="zh-CN" dirty="0" smtClean="0"/>
              <a:t>locale </a:t>
            </a:r>
            <a:r>
              <a:rPr lang="en-US" altLang="zh-CN" dirty="0"/>
              <a:t>-m   </a:t>
            </a:r>
            <a:r>
              <a:rPr lang="zh-CN" altLang="en-US" dirty="0"/>
              <a:t>查看所有支持的</a:t>
            </a:r>
            <a:r>
              <a:rPr lang="zh-CN" altLang="en-US" dirty="0" smtClean="0"/>
              <a:t>字符集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56" y="4929112"/>
            <a:ext cx="3600000" cy="163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2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sort</a:t>
            </a:r>
            <a:r>
              <a:rPr lang="zh-CN" altLang="en-US" dirty="0"/>
              <a:t>命令的行排序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5.0 </a:t>
            </a:r>
            <a:r>
              <a:rPr lang="zh-CN" altLang="en-US" dirty="0" smtClean="0"/>
              <a:t>根据当前字符集</a:t>
            </a:r>
            <a:r>
              <a:rPr lang="en-US" altLang="zh-CN" dirty="0" smtClean="0"/>
              <a:t>zh_CN.UTF-8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90" y="1569038"/>
            <a:ext cx="3410526" cy="43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812" y="1569038"/>
            <a:ext cx="3828042" cy="43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449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sort</a:t>
            </a:r>
            <a:r>
              <a:rPr lang="zh-CN" altLang="en-US" dirty="0"/>
              <a:t>命令的行排序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设置当前</a:t>
            </a:r>
            <a:r>
              <a:rPr lang="zh-CN" altLang="en-US" dirty="0" smtClean="0"/>
              <a:t>默认字符集</a:t>
            </a:r>
            <a:endParaRPr lang="en-US" altLang="zh-CN" dirty="0" smtClean="0"/>
          </a:p>
          <a:p>
            <a:pPr lvl="1"/>
            <a:r>
              <a:rPr lang="zh-CN" altLang="en-US" dirty="0"/>
              <a:t>字符集的设置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临时 </a:t>
            </a:r>
            <a:r>
              <a:rPr lang="en-US" altLang="zh-CN" dirty="0"/>
              <a:t>export LANG= "zh_CN.UTF-8</a:t>
            </a:r>
            <a:r>
              <a:rPr lang="en-US" altLang="zh-CN" dirty="0" smtClean="0"/>
              <a:t>"</a:t>
            </a:r>
          </a:p>
          <a:p>
            <a:pPr lvl="1" algn="l"/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sysconfig</a:t>
            </a:r>
            <a:r>
              <a:rPr lang="en-US" altLang="zh-CN" dirty="0"/>
              <a:t>/i18n</a:t>
            </a:r>
            <a:r>
              <a:rPr lang="zh-CN" altLang="en-US" dirty="0"/>
              <a:t>文件，</a:t>
            </a:r>
            <a:r>
              <a:rPr lang="en-US" altLang="zh-CN" dirty="0"/>
              <a:t>LANG="zh_CN.UTF-8</a:t>
            </a:r>
            <a:r>
              <a:rPr lang="en-US" altLang="zh-CN" dirty="0" smtClean="0"/>
              <a:t>"</a:t>
            </a:r>
          </a:p>
          <a:p>
            <a:pPr lvl="1"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729038"/>
            <a:ext cx="5400000" cy="2138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527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sort</a:t>
            </a:r>
            <a:r>
              <a:rPr lang="zh-CN" altLang="en-US" dirty="0"/>
              <a:t>命令的行排序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5.1 </a:t>
            </a:r>
            <a:r>
              <a:rPr lang="zh-CN" altLang="en-US" dirty="0" smtClean="0"/>
              <a:t>根据当前字符集</a:t>
            </a:r>
            <a:r>
              <a:rPr lang="zh-CN" altLang="en-US" dirty="0"/>
              <a:t>设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En_US</a:t>
            </a:r>
            <a:r>
              <a:rPr lang="zh-CN" altLang="en-US" dirty="0" smtClean="0"/>
              <a:t>后排序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4542719" cy="50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线形标注 1 7"/>
          <p:cNvSpPr/>
          <p:nvPr/>
        </p:nvSpPr>
        <p:spPr>
          <a:xfrm>
            <a:off x="5793228" y="3729038"/>
            <a:ext cx="2207772" cy="1147762"/>
          </a:xfrm>
          <a:prstGeom prst="borderCallout1">
            <a:avLst>
              <a:gd name="adj1" fmla="val -12460"/>
              <a:gd name="adj2" fmla="val -68292"/>
              <a:gd name="adj3" fmla="val 25017"/>
              <a:gd name="adj4" fmla="val -2011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按照</a:t>
            </a:r>
            <a:r>
              <a:rPr lang="en-US" altLang="zh-CN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码顺序排序</a:t>
            </a:r>
            <a:endParaRPr lang="zh-CN" altLang="en-US" sz="2800" dirty="0" smtClean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48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sort</a:t>
            </a:r>
            <a:r>
              <a:rPr lang="zh-CN" altLang="en-US" dirty="0"/>
              <a:t>命令的行排序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 smtClean="0"/>
              <a:t>5.2 </a:t>
            </a:r>
            <a:r>
              <a:rPr lang="zh-CN" altLang="en-US" dirty="0" smtClean="0"/>
              <a:t>字典序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-</a:t>
            </a:r>
            <a:r>
              <a:rPr lang="en-US" altLang="zh-CN" dirty="0"/>
              <a:t>d, --dictionary-order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50" y="2213176"/>
            <a:ext cx="3996250" cy="41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线形标注 1 5"/>
          <p:cNvSpPr/>
          <p:nvPr/>
        </p:nvSpPr>
        <p:spPr>
          <a:xfrm>
            <a:off x="5867400" y="3729038"/>
            <a:ext cx="2819400" cy="1423020"/>
          </a:xfrm>
          <a:prstGeom prst="borderCallout1">
            <a:avLst>
              <a:gd name="adj1" fmla="val -25988"/>
              <a:gd name="adj2" fmla="val -35290"/>
              <a:gd name="adj3" fmla="val -912"/>
              <a:gd name="adj4" fmla="val -817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t"/>
            <a:r>
              <a:rPr lang="en-US" altLang="zh-CN" sz="2800" b="1" kern="100" dirty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800" b="1" kern="100" dirty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 sz="2800" b="1" kern="100" dirty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按</a:t>
            </a:r>
            <a:r>
              <a:rPr lang="zh-CN" altLang="zh-CN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英文</a:t>
            </a:r>
            <a:r>
              <a:rPr lang="zh-CN" altLang="zh-CN" sz="2800" b="1" kern="100" dirty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字母、数字及</a:t>
            </a:r>
            <a:r>
              <a:rPr lang="zh-CN" altLang="zh-CN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空格</a:t>
            </a:r>
            <a:r>
              <a:rPr lang="zh-CN" altLang="en-US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排序</a:t>
            </a:r>
            <a:r>
              <a:rPr lang="zh-CN" altLang="zh-CN" sz="2800" kern="100" dirty="0" smtClean="0">
                <a:solidFill>
                  <a:srgbClr val="00000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800" kern="100" dirty="0">
                <a:solidFill>
                  <a:srgbClr val="00000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忽略</a:t>
            </a:r>
            <a:r>
              <a:rPr lang="zh-CN" altLang="zh-CN" sz="2800" kern="100" dirty="0" smtClean="0">
                <a:solidFill>
                  <a:srgbClr val="00000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其他字符</a:t>
            </a:r>
            <a:r>
              <a:rPr lang="zh-CN" altLang="zh-CN" sz="2800" kern="100" dirty="0">
                <a:solidFill>
                  <a:srgbClr val="00000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7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sort</a:t>
            </a:r>
            <a:r>
              <a:rPr lang="zh-CN" altLang="en-US" dirty="0"/>
              <a:t>命令的行排序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5.3 </a:t>
            </a:r>
            <a:r>
              <a:rPr lang="zh-CN" altLang="en-US" dirty="0" smtClean="0"/>
              <a:t>忽略大小写差异</a:t>
            </a:r>
            <a:endParaRPr lang="en-US" altLang="zh-CN" dirty="0" smtClean="0"/>
          </a:p>
          <a:p>
            <a:pPr lvl="1"/>
            <a:r>
              <a:rPr lang="en-US" altLang="zh-CN" dirty="0"/>
              <a:t>-f, --ignore-case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313" y="2031753"/>
            <a:ext cx="4140000" cy="3006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31753"/>
            <a:ext cx="4140000" cy="4040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线形标注 1 7"/>
          <p:cNvSpPr/>
          <p:nvPr/>
        </p:nvSpPr>
        <p:spPr>
          <a:xfrm>
            <a:off x="5715000" y="5180187"/>
            <a:ext cx="2286000" cy="1060757"/>
          </a:xfrm>
          <a:prstGeom prst="borderCallout1">
            <a:avLst>
              <a:gd name="adj1" fmla="val -25988"/>
              <a:gd name="adj2" fmla="val -35290"/>
              <a:gd name="adj3" fmla="val -912"/>
              <a:gd name="adj4" fmla="val -817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t"/>
            <a:r>
              <a:rPr lang="en-US" altLang="zh-CN" sz="2800" b="1" kern="100" dirty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--u, --</a:t>
            </a:r>
            <a:r>
              <a:rPr lang="en-US" altLang="zh-CN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unique</a:t>
            </a:r>
          </a:p>
          <a:p>
            <a:pPr algn="ctr" fontAlgn="t"/>
            <a:r>
              <a:rPr lang="zh-CN" altLang="en-US" sz="2800" b="1" kern="100" dirty="0" smtClean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去除重复行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12930</TotalTime>
  <Words>956</Words>
  <Application>Microsoft Office PowerPoint</Application>
  <PresentationFormat>全屏显示(4:3)</PresentationFormat>
  <Paragraphs>162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第05章 基本文本处理</vt:lpstr>
      <vt:lpstr>1 sort命令</vt:lpstr>
      <vt:lpstr>1 sort命令</vt:lpstr>
      <vt:lpstr>2 sort命令的行排序</vt:lpstr>
      <vt:lpstr>2 sort命令的行排序</vt:lpstr>
      <vt:lpstr>2 sort命令的行排序</vt:lpstr>
      <vt:lpstr>2 sort命令的行排序</vt:lpstr>
      <vt:lpstr>2 sort命令的行排序</vt:lpstr>
      <vt:lpstr>2 sort命令的行排序</vt:lpstr>
      <vt:lpstr>3 sort命令的字段排序</vt:lpstr>
      <vt:lpstr>3 sort命令的字段排序</vt:lpstr>
      <vt:lpstr>3 sort命令的字段排序</vt:lpstr>
      <vt:lpstr>3 sort命令的字段排序</vt:lpstr>
      <vt:lpstr>3 sort命令的字段排序</vt:lpstr>
      <vt:lpstr>3 sort命令的字段排序</vt:lpstr>
      <vt:lpstr>3 sort命令的字段排序</vt:lpstr>
      <vt:lpstr>4 sort命令的多字段排序</vt:lpstr>
      <vt:lpstr>4 sort命令的多字段排序</vt:lpstr>
      <vt:lpstr>4 sort命令的多字段排序</vt:lpstr>
      <vt:lpstr>5 sort命令的排序不稳定性</vt:lpstr>
      <vt:lpstr>5 sort命令的排序不稳定性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812</cp:revision>
  <dcterms:created xsi:type="dcterms:W3CDTF">2008-10-02T10:07:13Z</dcterms:created>
  <dcterms:modified xsi:type="dcterms:W3CDTF">2018-03-02T06:51:14Z</dcterms:modified>
</cp:coreProperties>
</file>