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8000"/>
    <a:srgbClr val="FF9900"/>
    <a:srgbClr val="003300"/>
    <a:srgbClr val="000066"/>
    <a:srgbClr val="800000"/>
    <a:srgbClr val="969696"/>
    <a:srgbClr val="FFFFFF"/>
    <a:srgbClr val="FFFFE5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179" autoAdjust="0"/>
  </p:normalViewPr>
  <p:slideViewPr>
    <p:cSldViewPr>
      <p:cViewPr varScale="1">
        <p:scale>
          <a:sx n="60" d="100"/>
          <a:sy n="60" d="100"/>
        </p:scale>
        <p:origin x="162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84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9C29FC-568E-48BA-953F-6EE0855BC0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1D50BC-EF1C-40DA-9507-627C12CEFA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FE1EDD8-E9D3-44B5-84D2-B19420FB1A5D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1D50BC-EF1C-40DA-9507-627C12CEFA3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0700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1D50BC-EF1C-40DA-9507-627C12CEFA3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2261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1D50BC-EF1C-40DA-9507-627C12CEFA3E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3237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1383" y="2367839"/>
            <a:ext cx="6021867" cy="824423"/>
          </a:xfrm>
        </p:spPr>
        <p:txBody>
          <a:bodyPr anchor="b"/>
          <a:lstStyle>
            <a:lvl1pPr>
              <a:defRPr sz="3600" b="1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4164" y="3376311"/>
            <a:ext cx="4782035" cy="662289"/>
          </a:xfrm>
        </p:spPr>
        <p:txBody>
          <a:bodyPr/>
          <a:lstStyle>
            <a:lvl1pPr marL="0" indent="0" algn="just">
              <a:buNone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FB0B212E-6121-4F76-8E57-EE33588D9BA4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90508" y="4506007"/>
            <a:ext cx="470077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b="1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700" b="1" baseline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System</a:t>
            </a:r>
            <a:r>
              <a:rPr lang="en-US" altLang="zh-CN" sz="2700" b="1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&amp; Programming</a:t>
            </a:r>
            <a:endParaRPr lang="en-US" altLang="zh-CN" sz="2700" b="1">
              <a:ln w="0"/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 bwMode="auto">
          <a:xfrm>
            <a:off x="3181471" y="4961861"/>
            <a:ext cx="4091779" cy="10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just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572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Times New Roman" panose="02020603050405020304" pitchFamily="18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9144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3716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8288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US" altLang="zh-CN" sz="15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</a:t>
            </a:r>
            <a:r>
              <a:rPr lang="en-US" altLang="zh-CN" sz="18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  <a:r>
              <a:rPr lang="en-US" altLang="zh-CN" sz="21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24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r>
              <a:rPr lang="en-US" altLang="zh-CN" sz="27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r>
              <a:rPr lang="en-US" altLang="zh-CN" sz="30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r>
              <a:rPr lang="en-US" altLang="zh-CN" sz="36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54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495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Ou</a:t>
            </a:r>
            <a:r>
              <a:rPr lang="en-US" altLang="zh-CN" sz="36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altLang="zh-CN" sz="30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21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18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endParaRPr lang="zh-CN" altLang="en-US" sz="1350">
              <a:ln w="0"/>
              <a:solidFill>
                <a:srgbClr val="0066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600" y="1290637"/>
            <a:ext cx="2266950" cy="1990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4096" y="3540797"/>
            <a:ext cx="2133600" cy="21145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5458" y="379475"/>
            <a:ext cx="1781606" cy="2008133"/>
          </a:xfrm>
          <a:prstGeom prst="rect">
            <a:avLst/>
          </a:prstGeom>
        </p:spPr>
      </p:pic>
      <p:sp>
        <p:nvSpPr>
          <p:cNvPr id="20" name="文本框 19"/>
          <p:cNvSpPr txBox="1"/>
          <p:nvPr userDrawn="1"/>
        </p:nvSpPr>
        <p:spPr>
          <a:xfrm>
            <a:off x="2017064" y="228600"/>
            <a:ext cx="438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cap="none" spc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Linux</a:t>
            </a:r>
            <a:r>
              <a:rPr lang="en-US" altLang="zh-CN" sz="2800" b="1" cap="none" spc="0" baseline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cap="none" spc="0" baseline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系统与编程</a:t>
            </a:r>
            <a:endParaRPr lang="zh-CN" altLang="en-US" sz="2800" b="1" cap="none" spc="0">
              <a:ln w="0"/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Wide Latin" panose="020A0A070505050204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23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2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6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终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630" y="762000"/>
            <a:ext cx="8640000" cy="5689756"/>
          </a:xfrm>
          <a:prstGeom prst="rect">
            <a:avLst/>
          </a:prstGeom>
          <a:ln w="22225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412" y="1524000"/>
            <a:ext cx="8393113" cy="4927756"/>
          </a:xfrm>
        </p:spPr>
        <p:txBody>
          <a:bodyPr/>
          <a:lstStyle>
            <a:lvl1pPr marL="272654" indent="-272654">
              <a:buFontTx/>
              <a:buBlip>
                <a:blip r:embed="rId3"/>
              </a:buBlip>
              <a:defRPr sz="2800" b="1" cap="none" spc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2800" b="0" cap="none" spc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63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3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2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C4A22-6975-4695-9E90-A879D51C34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912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-27384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35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0985ADC-2F1A-4F16-99F7-4A126B5C17C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直接连接符 8"/>
          <p:cNvCxnSpPr/>
          <p:nvPr/>
        </p:nvCxnSpPr>
        <p:spPr>
          <a:xfrm>
            <a:off x="285752" y="76470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15"/>
          <p:cNvSpPr/>
          <p:nvPr/>
        </p:nvSpPr>
        <p:spPr>
          <a:xfrm>
            <a:off x="285752" y="44628"/>
            <a:ext cx="142875" cy="64293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034" name="图片 17" descr="20101016174155631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-968"/>
            <a:ext cx="765672" cy="76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9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91" r:id="rId3"/>
    <p:sldLayoutId id="2147483688" r:id="rId4"/>
    <p:sldLayoutId id="21474836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01216" indent="-201216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473869" indent="-130969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339933"/>
        </a:buClr>
        <a:buFont typeface="Times New Roman" panose="02020603050405020304" pitchFamily="18" charset="0"/>
        <a:buChar char="─"/>
        <a:defRPr sz="25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807244" indent="-121444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0000CC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2430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15859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/>
              <a:t>第</a:t>
            </a:r>
            <a:r>
              <a:rPr lang="en-US" altLang="zh-CN" sz="4000" dirty="0" smtClean="0"/>
              <a:t>05</a:t>
            </a:r>
            <a:r>
              <a:rPr lang="zh-CN" altLang="en-US" sz="4000" dirty="0" smtClean="0"/>
              <a:t>章 基本文本处理</a:t>
            </a:r>
            <a:endParaRPr lang="zh-CN" alt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4164" y="3376311"/>
            <a:ext cx="5086836" cy="662289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502</a:t>
            </a:r>
            <a:r>
              <a:rPr lang="zh-CN" altLang="en-US" dirty="0" smtClean="0"/>
              <a:t>讲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文本</a:t>
            </a:r>
            <a:r>
              <a:rPr lang="zh-CN" altLang="en-US" dirty="0"/>
              <a:t>去</a:t>
            </a:r>
            <a:r>
              <a:rPr lang="zh-CN" altLang="en-US" dirty="0" smtClean="0"/>
              <a:t>重、统计与排版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/>
              <a:t>打印文本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pc="-150" dirty="0" smtClean="0"/>
              <a:t>例</a:t>
            </a:r>
            <a:r>
              <a:rPr lang="en-US" altLang="zh-CN" spc="-150" dirty="0" smtClean="0"/>
              <a:t>5.10 </a:t>
            </a:r>
            <a:r>
              <a:rPr lang="en-US" altLang="zh-CN" spc="-150" dirty="0" err="1" smtClean="0"/>
              <a:t>pr</a:t>
            </a:r>
            <a:r>
              <a:rPr lang="en-US" altLang="zh-CN" spc="-150" dirty="0" smtClean="0"/>
              <a:t> </a:t>
            </a:r>
            <a:r>
              <a:rPr lang="en-US" altLang="zh-CN" spc="-150" dirty="0"/>
              <a:t>-h "yesterday one more" -c2 yesterday.txt</a:t>
            </a:r>
            <a:endParaRPr lang="zh-CN" altLang="en-US" spc="-15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00" y="1447800"/>
            <a:ext cx="8460000" cy="40381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9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格式化文本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简单的格式化文本</a:t>
            </a:r>
          </a:p>
          <a:p>
            <a:pPr lvl="1"/>
            <a:r>
              <a:rPr lang="en-US" altLang="zh-CN" dirty="0" err="1"/>
              <a:t>fmt</a:t>
            </a:r>
            <a:r>
              <a:rPr lang="en-US" altLang="zh-CN" dirty="0"/>
              <a:t> [option] [file-list]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020783"/>
              </p:ext>
            </p:extLst>
          </p:nvPr>
        </p:nvGraphicFramePr>
        <p:xfrm>
          <a:off x="761999" y="2133600"/>
          <a:ext cx="8009392" cy="298704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957898">
                  <a:extLst>
                    <a:ext uri="{9D8B030D-6E8A-4147-A177-3AD203B41FA5}">
                      <a16:colId xmlns:a16="http://schemas.microsoft.com/office/drawing/2014/main" val="2383037457"/>
                    </a:ext>
                  </a:extLst>
                </a:gridCol>
                <a:gridCol w="7051494">
                  <a:extLst>
                    <a:ext uri="{9D8B030D-6E8A-4147-A177-3AD203B41FA5}">
                      <a16:colId xmlns:a16="http://schemas.microsoft.com/office/drawing/2014/main" val="29017608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1110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-s  </a:t>
                      </a:r>
                      <a:endParaRPr lang="zh-CN" sz="2800" b="0" kern="10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截断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长行，但不合并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2984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-t</a:t>
                      </a:r>
                      <a:endParaRPr lang="zh-CN" sz="2800" b="0" kern="10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除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每个段落的第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行外都缩进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3020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-u</a:t>
                      </a:r>
                      <a:endParaRPr lang="zh-CN" sz="2800" b="0" kern="10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改变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格式化，使字之间出现一个空格，句子之间出现两个空格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6581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-w n</a:t>
                      </a:r>
                      <a:endParaRPr lang="zh-CN" sz="2800" b="0" kern="10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将输出的行宽改为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个字符。不带该选项时，</a:t>
                      </a:r>
                      <a:r>
                        <a:rPr lang="en-US" sz="2800" b="0" kern="10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fmt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输出的行宽度为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75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个字符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9973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52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格式化文本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例</a:t>
            </a:r>
            <a:r>
              <a:rPr lang="en-US" altLang="zh-CN" dirty="0" smtClean="0"/>
              <a:t>5.12 </a:t>
            </a:r>
            <a:r>
              <a:rPr lang="zh-CN" altLang="en-US" dirty="0" smtClean="0"/>
              <a:t>的使用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00" y="1447800"/>
            <a:ext cx="4320000" cy="18107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00" y="3883714"/>
            <a:ext cx="4320000" cy="14149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00" y="5496958"/>
            <a:ext cx="8280000" cy="6961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0600" y="1447800"/>
            <a:ext cx="3600000" cy="38508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92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限制文本宽度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fold </a:t>
            </a:r>
            <a:r>
              <a:rPr lang="zh-CN" altLang="en-US" dirty="0"/>
              <a:t>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折叠</a:t>
            </a:r>
            <a:r>
              <a:rPr lang="zh-CN" altLang="en-US" dirty="0"/>
              <a:t>输入行</a:t>
            </a:r>
            <a:r>
              <a:rPr lang="en-US" altLang="zh-CN" dirty="0"/>
              <a:t>, </a:t>
            </a:r>
            <a:r>
              <a:rPr lang="zh-CN" altLang="en-US" dirty="0"/>
              <a:t>使其适合指定的宽度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21574"/>
              </p:ext>
            </p:extLst>
          </p:nvPr>
        </p:nvGraphicFramePr>
        <p:xfrm>
          <a:off x="609601" y="2133600"/>
          <a:ext cx="7378447" cy="3180262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752599">
                  <a:extLst>
                    <a:ext uri="{9D8B030D-6E8A-4147-A177-3AD203B41FA5}">
                      <a16:colId xmlns:a16="http://schemas.microsoft.com/office/drawing/2014/main" val="2383037457"/>
                    </a:ext>
                  </a:extLst>
                </a:gridCol>
                <a:gridCol w="5625848">
                  <a:extLst>
                    <a:ext uri="{9D8B030D-6E8A-4147-A177-3AD203B41FA5}">
                      <a16:colId xmlns:a16="http://schemas.microsoft.com/office/drawing/2014/main" val="2901760823"/>
                    </a:ext>
                  </a:extLst>
                </a:gridCol>
              </a:tblGrid>
              <a:tr h="7211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1110422"/>
                  </a:ext>
                </a:extLst>
              </a:tr>
              <a:tr h="7266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-b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--</a:t>
                      </a:r>
                      <a:r>
                        <a:rPr 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bytes 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按字节计算宽度，默认按列计算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2984605"/>
                  </a:ext>
                </a:extLst>
              </a:tr>
              <a:tr h="8844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--</a:t>
                      </a:r>
                      <a:r>
                        <a:rPr 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spaces 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在 空格 处 断开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3020114"/>
                  </a:ext>
                </a:extLst>
              </a:tr>
              <a:tr h="7211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-w, --width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设置宽度。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658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92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</a:t>
            </a:r>
            <a:r>
              <a:rPr lang="zh-CN" altLang="en-US" dirty="0"/>
              <a:t>限制文本宽度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$cat </a:t>
            </a:r>
            <a:r>
              <a:rPr lang="en-US" altLang="zh-CN" dirty="0" smtClean="0"/>
              <a:t>yesterday.txt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$</a:t>
            </a:r>
            <a:r>
              <a:rPr lang="en-US" altLang="zh-CN" dirty="0" smtClean="0"/>
              <a:t>fold </a:t>
            </a:r>
            <a:r>
              <a:rPr lang="en-US" altLang="zh-CN" dirty="0"/>
              <a:t>-w 75 yesterday.txt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55296"/>
            <a:ext cx="8280000" cy="1459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79" y="4062168"/>
            <a:ext cx="8280000" cy="14791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013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文本</a:t>
            </a:r>
            <a:r>
              <a:rPr lang="zh-CN" altLang="en-US" dirty="0"/>
              <a:t>去重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uniq</a:t>
            </a:r>
            <a:r>
              <a:rPr lang="zh-CN" altLang="en-US" dirty="0"/>
              <a:t>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</a:t>
            </a:r>
            <a:r>
              <a:rPr lang="zh-CN" altLang="en-US" dirty="0"/>
              <a:t>排序文件中的重复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/>
            <a:r>
              <a:rPr lang="zh-CN" altLang="en-US" dirty="0"/>
              <a:t>格式：</a:t>
            </a:r>
            <a:r>
              <a:rPr lang="en-US" altLang="zh-CN" dirty="0" smtClean="0"/>
              <a:t>uniq </a:t>
            </a:r>
            <a:r>
              <a:rPr lang="en-US" altLang="zh-CN" dirty="0"/>
              <a:t>[OPTION]... [INPUT [OUTPUT</a:t>
            </a:r>
            <a:r>
              <a:rPr lang="en-US" altLang="zh-CN" dirty="0" smtClean="0"/>
              <a:t>]]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412206"/>
              </p:ext>
            </p:extLst>
          </p:nvPr>
        </p:nvGraphicFramePr>
        <p:xfrm>
          <a:off x="522288" y="2743200"/>
          <a:ext cx="7554912" cy="236220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121982">
                  <a:extLst>
                    <a:ext uri="{9D8B030D-6E8A-4147-A177-3AD203B41FA5}">
                      <a16:colId xmlns:a16="http://schemas.microsoft.com/office/drawing/2014/main" val="267212362"/>
                    </a:ext>
                  </a:extLst>
                </a:gridCol>
                <a:gridCol w="6432930">
                  <a:extLst>
                    <a:ext uri="{9D8B030D-6E8A-4147-A177-3AD203B41FA5}">
                      <a16:colId xmlns:a16="http://schemas.microsoft.com/office/drawing/2014/main" val="69453467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800" b="1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sz="2800" b="1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800" b="1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sz="2800" b="1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1569037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-c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在 行首 显示 出现 的 数目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0389215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-d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仅显示 重复行</a:t>
                      </a:r>
                      <a:r>
                        <a:rPr 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；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917243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-u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仅显示 无重复行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862478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800" b="0" kern="10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比较时 忽略 大小写</a:t>
                      </a:r>
                      <a:endParaRPr lang="zh-CN" altLang="en-US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8068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84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文本去重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 </a:t>
            </a:r>
            <a:r>
              <a:rPr lang="en-US" altLang="zh-CN" dirty="0" smtClean="0"/>
              <a:t>5.6 uniq</a:t>
            </a:r>
            <a:r>
              <a:rPr lang="zh-CN" altLang="en-US" dirty="0" smtClean="0"/>
              <a:t>命令的使用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77" y="1460458"/>
            <a:ext cx="2320421" cy="39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447800"/>
            <a:ext cx="4320000" cy="2712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4249318"/>
            <a:ext cx="5220000" cy="24379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线形标注 1 7"/>
          <p:cNvSpPr/>
          <p:nvPr/>
        </p:nvSpPr>
        <p:spPr>
          <a:xfrm>
            <a:off x="6553200" y="5339732"/>
            <a:ext cx="2504015" cy="1013444"/>
          </a:xfrm>
          <a:prstGeom prst="borderCallout1">
            <a:avLst>
              <a:gd name="adj1" fmla="val -63978"/>
              <a:gd name="adj2" fmla="val 15322"/>
              <a:gd name="adj3" fmla="val -912"/>
              <a:gd name="adj4" fmla="val -817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t"/>
            <a:r>
              <a:rPr lang="zh-CN" altLang="zh-CN" sz="2800" kern="100" dirty="0" smtClean="0">
                <a:solidFill>
                  <a:srgbClr val="00000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忽略</a:t>
            </a:r>
            <a:r>
              <a:rPr lang="zh-CN" altLang="en-US" sz="2800" kern="100" dirty="0" smtClean="0">
                <a:solidFill>
                  <a:srgbClr val="000000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大小写并显示重复次数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28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文本去重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 </a:t>
            </a:r>
            <a:r>
              <a:rPr lang="en-US" altLang="zh-CN" dirty="0"/>
              <a:t>5.6 uniq</a:t>
            </a:r>
            <a:r>
              <a:rPr lang="zh-CN" altLang="en-US" dirty="0"/>
              <a:t>命令的使用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79" y="1524000"/>
            <a:ext cx="5220000" cy="24379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4848225"/>
            <a:ext cx="5400000" cy="1641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3314700"/>
            <a:ext cx="5400000" cy="12629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264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统计文本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wc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zh-CN" altLang="en-US" dirty="0"/>
              <a:t>用于统计指定文本的行数、字数、字节</a:t>
            </a:r>
            <a:r>
              <a:rPr lang="zh-CN" altLang="en-US" dirty="0" smtClean="0"/>
              <a:t>数；</a:t>
            </a:r>
            <a:endParaRPr lang="en-US" altLang="zh-CN" dirty="0" smtClean="0"/>
          </a:p>
          <a:p>
            <a:pPr lvl="1"/>
            <a:r>
              <a:rPr lang="en-US" altLang="zh-CN" dirty="0"/>
              <a:t>word, line, and byte or character count</a:t>
            </a:r>
            <a:endParaRPr lang="en-US" altLang="zh-CN" dirty="0" smtClean="0"/>
          </a:p>
          <a:p>
            <a:pPr lvl="1"/>
            <a:r>
              <a:rPr lang="en-US" altLang="zh-CN" dirty="0" err="1"/>
              <a:t>wc</a:t>
            </a:r>
            <a:r>
              <a:rPr lang="en-US" altLang="zh-CN" dirty="0"/>
              <a:t> [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]... </a:t>
            </a:r>
            <a:r>
              <a:rPr lang="en-US" altLang="zh-CN" dirty="0"/>
              <a:t>[</a:t>
            </a:r>
            <a:r>
              <a:rPr lang="zh-CN" altLang="en-US" dirty="0" smtClean="0"/>
              <a:t>文件名</a:t>
            </a:r>
            <a:r>
              <a:rPr lang="en-US" altLang="zh-CN" dirty="0" smtClean="0"/>
              <a:t>]...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273645"/>
              </p:ext>
            </p:extLst>
          </p:nvPr>
        </p:nvGraphicFramePr>
        <p:xfrm>
          <a:off x="1066800" y="3505200"/>
          <a:ext cx="5762625" cy="231648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119696">
                  <a:extLst>
                    <a:ext uri="{9D8B030D-6E8A-4147-A177-3AD203B41FA5}">
                      <a16:colId xmlns:a16="http://schemas.microsoft.com/office/drawing/2014/main" val="3917599881"/>
                    </a:ext>
                  </a:extLst>
                </a:gridCol>
                <a:gridCol w="3642929">
                  <a:extLst>
                    <a:ext uri="{9D8B030D-6E8A-4147-A177-3AD203B41FA5}">
                      <a16:colId xmlns:a16="http://schemas.microsoft.com/office/drawing/2014/main" val="35625344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800" b="1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sz="2800" b="1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作用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574202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-l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只显示行数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429919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-w</a:t>
                      </a:r>
                      <a:endParaRPr lang="zh-CN" sz="2800" b="0" kern="100" cap="none" spc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只显示单词数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10351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-c</a:t>
                      </a:r>
                      <a:endParaRPr lang="zh-CN" sz="2800" b="0" kern="100" cap="none" spc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只显示字节数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090716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46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统计文本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CN" dirty="0" smtClean="0"/>
              <a:t>#</a:t>
            </a:r>
            <a:r>
              <a:rPr lang="zh-CN" altLang="en-US" dirty="0" smtClean="0"/>
              <a:t>例</a:t>
            </a:r>
            <a:r>
              <a:rPr lang="en-US" altLang="zh-CN" dirty="0" smtClean="0"/>
              <a:t>5.7 </a:t>
            </a:r>
            <a:r>
              <a:rPr lang="en-US" altLang="zh-CN" dirty="0" err="1" smtClean="0"/>
              <a:t>wc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>
              <a:spcAft>
                <a:spcPts val="0"/>
              </a:spcAft>
            </a:pPr>
            <a:r>
              <a:rPr lang="en-US" altLang="zh-CN" dirty="0" smtClean="0"/>
              <a:t>$</a:t>
            </a:r>
            <a:r>
              <a:rPr lang="en-US" altLang="zh-CN" dirty="0" err="1"/>
              <a:t>wc</a:t>
            </a:r>
            <a:r>
              <a:rPr lang="en-US" altLang="zh-CN" dirty="0"/>
              <a:t>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endParaRPr lang="en-US" altLang="zh-CN" dirty="0"/>
          </a:p>
          <a:p>
            <a:pPr lvl="1">
              <a:spcAft>
                <a:spcPts val="0"/>
              </a:spcAft>
            </a:pPr>
            <a:r>
              <a:rPr lang="en-US" altLang="zh-CN" dirty="0"/>
              <a:t>  63  137 3446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endParaRPr lang="en-US" altLang="zh-CN" dirty="0"/>
          </a:p>
          <a:p>
            <a:pPr>
              <a:spcAft>
                <a:spcPts val="0"/>
              </a:spcAft>
            </a:pPr>
            <a:r>
              <a:rPr lang="en-US" altLang="zh-CN" dirty="0"/>
              <a:t>$</a:t>
            </a:r>
            <a:r>
              <a:rPr lang="en-US" altLang="zh-CN" dirty="0" err="1"/>
              <a:t>wc</a:t>
            </a:r>
            <a:r>
              <a:rPr lang="en-US" altLang="zh-CN" dirty="0"/>
              <a:t> -c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endParaRPr lang="en-US" altLang="zh-CN" dirty="0"/>
          </a:p>
          <a:p>
            <a:pPr lvl="1">
              <a:spcAft>
                <a:spcPts val="0"/>
              </a:spcAft>
            </a:pPr>
            <a:r>
              <a:rPr lang="en-US" altLang="zh-CN" dirty="0"/>
              <a:t>3446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endParaRPr lang="en-US" altLang="zh-CN" dirty="0"/>
          </a:p>
          <a:p>
            <a:pPr>
              <a:spcAft>
                <a:spcPts val="0"/>
              </a:spcAft>
            </a:pPr>
            <a:r>
              <a:rPr lang="en-US" altLang="zh-CN" dirty="0"/>
              <a:t>$</a:t>
            </a:r>
            <a:r>
              <a:rPr lang="en-US" altLang="zh-CN" dirty="0" err="1"/>
              <a:t>wc</a:t>
            </a:r>
            <a:r>
              <a:rPr lang="en-US" altLang="zh-CN" dirty="0"/>
              <a:t> -w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endParaRPr lang="en-US" altLang="zh-CN" dirty="0"/>
          </a:p>
          <a:p>
            <a:pPr lvl="1">
              <a:spcAft>
                <a:spcPts val="0"/>
              </a:spcAft>
            </a:pPr>
            <a:r>
              <a:rPr lang="en-US" altLang="zh-CN" dirty="0"/>
              <a:t>137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endParaRPr lang="en-US" altLang="zh-CN" dirty="0"/>
          </a:p>
          <a:p>
            <a:pPr>
              <a:spcAft>
                <a:spcPts val="0"/>
              </a:spcAft>
            </a:pPr>
            <a:r>
              <a:rPr lang="en-US" altLang="zh-CN" dirty="0"/>
              <a:t>$</a:t>
            </a:r>
            <a:r>
              <a:rPr lang="en-US" altLang="zh-CN" dirty="0" err="1"/>
              <a:t>wc</a:t>
            </a:r>
            <a:r>
              <a:rPr lang="en-US" altLang="zh-CN" dirty="0"/>
              <a:t> -l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endParaRPr lang="en-US" altLang="zh-CN" dirty="0"/>
          </a:p>
          <a:p>
            <a:pPr lvl="1">
              <a:spcAft>
                <a:spcPts val="0"/>
              </a:spcAft>
            </a:pPr>
            <a:r>
              <a:rPr lang="en-US" altLang="zh-CN" dirty="0"/>
              <a:t>63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endParaRPr lang="en-US" altLang="zh-CN" dirty="0"/>
          </a:p>
          <a:p>
            <a:pPr>
              <a:spcAft>
                <a:spcPts val="0"/>
              </a:spcAft>
            </a:pPr>
            <a:r>
              <a:rPr lang="en-US" altLang="zh-CN" dirty="0" smtClean="0"/>
              <a:t>$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313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统计文本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例</a:t>
            </a:r>
            <a:r>
              <a:rPr lang="en-US" altLang="zh-CN" dirty="0" smtClean="0"/>
              <a:t>5.8  </a:t>
            </a:r>
            <a:r>
              <a:rPr lang="en-US" altLang="zh-CN" dirty="0" err="1" smtClean="0"/>
              <a:t>wc</a:t>
            </a:r>
            <a:r>
              <a:rPr lang="zh-CN" altLang="en-US" dirty="0" smtClean="0"/>
              <a:t>的高级应用</a:t>
            </a:r>
            <a:endParaRPr lang="en-US" altLang="zh-CN" dirty="0" smtClean="0"/>
          </a:p>
          <a:p>
            <a:r>
              <a:rPr lang="en-US" altLang="zh-CN" dirty="0"/>
              <a:t>$find /</a:t>
            </a:r>
            <a:r>
              <a:rPr lang="en-US" altLang="zh-CN" dirty="0" err="1"/>
              <a:t>etc</a:t>
            </a:r>
            <a:r>
              <a:rPr lang="en-US" altLang="zh-CN" dirty="0"/>
              <a:t> -</a:t>
            </a:r>
            <a:r>
              <a:rPr lang="en-US" altLang="zh-CN" dirty="0" err="1"/>
              <a:t>iname</a:t>
            </a:r>
            <a:r>
              <a:rPr lang="en-US" altLang="zh-CN" dirty="0"/>
              <a:t> "*.</a:t>
            </a:r>
            <a:r>
              <a:rPr lang="en-US" altLang="zh-CN" dirty="0" err="1"/>
              <a:t>conf</a:t>
            </a:r>
            <a:r>
              <a:rPr lang="en-US" altLang="zh-CN" dirty="0"/>
              <a:t>" | </a:t>
            </a:r>
            <a:r>
              <a:rPr lang="en-US" altLang="zh-CN" dirty="0" err="1"/>
              <a:t>wc</a:t>
            </a:r>
            <a:r>
              <a:rPr lang="en-US" altLang="zh-CN" dirty="0"/>
              <a:t> -l</a:t>
            </a:r>
          </a:p>
          <a:p>
            <a:pPr lvl="1"/>
            <a:r>
              <a:rPr lang="en-US" altLang="zh-CN" dirty="0"/>
              <a:t>531</a:t>
            </a:r>
          </a:p>
          <a:p>
            <a:r>
              <a:rPr lang="en-US" altLang="zh-CN" dirty="0"/>
              <a:t>$</a:t>
            </a:r>
            <a:r>
              <a:rPr lang="en-US" altLang="zh-CN" dirty="0" err="1"/>
              <a:t>grep</a:t>
            </a:r>
            <a:r>
              <a:rPr lang="en-US" altLang="zh-CN" dirty="0"/>
              <a:t> "bash"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passwd|wc</a:t>
            </a:r>
            <a:r>
              <a:rPr lang="en-US" altLang="zh-CN" dirty="0"/>
              <a:t> -l</a:t>
            </a:r>
          </a:p>
          <a:p>
            <a:pPr lvl="1"/>
            <a:r>
              <a:rPr lang="en-US" altLang="zh-CN" dirty="0"/>
              <a:t>7</a:t>
            </a:r>
          </a:p>
          <a:p>
            <a:r>
              <a:rPr lang="en-US" altLang="zh-CN" dirty="0"/>
              <a:t>$</a:t>
            </a:r>
            <a:r>
              <a:rPr lang="en-US" altLang="zh-CN" dirty="0" err="1"/>
              <a:t>grep</a:t>
            </a:r>
            <a:r>
              <a:rPr lang="en-US" altLang="zh-CN" dirty="0"/>
              <a:t> -c  "bash"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endParaRPr lang="en-US" altLang="zh-CN" dirty="0"/>
          </a:p>
          <a:p>
            <a:pPr lvl="1"/>
            <a:r>
              <a:rPr lang="en-US" altLang="zh-CN" dirty="0"/>
              <a:t>7</a:t>
            </a:r>
          </a:p>
          <a:p>
            <a:r>
              <a:rPr lang="en-US" altLang="zh-CN" dirty="0"/>
              <a:t>$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501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统计文本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5.9 </a:t>
            </a:r>
            <a:r>
              <a:rPr lang="zh-CN" altLang="en-US" dirty="0" smtClean="0"/>
              <a:t>统计多个文件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8280000" cy="29834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64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打印文本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 smtClean="0"/>
              <a:t>pr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convert </a:t>
            </a:r>
            <a:r>
              <a:rPr lang="en-US" altLang="zh-CN" dirty="0"/>
              <a:t>text files for printing</a:t>
            </a:r>
          </a:p>
          <a:p>
            <a:pPr lvl="1"/>
            <a:r>
              <a:rPr lang="zh-CN" altLang="en-US" dirty="0" smtClean="0"/>
              <a:t>格式：</a:t>
            </a:r>
            <a:r>
              <a:rPr lang="en-US" altLang="zh-CN" dirty="0" err="1" smtClean="0"/>
              <a:t>pr</a:t>
            </a:r>
            <a:r>
              <a:rPr lang="en-US" altLang="zh-CN" dirty="0" smtClean="0"/>
              <a:t> </a:t>
            </a:r>
            <a:r>
              <a:rPr lang="en-US" altLang="zh-CN" dirty="0"/>
              <a:t>[OPTION]... [FILE]...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095630"/>
              </p:ext>
            </p:extLst>
          </p:nvPr>
        </p:nvGraphicFramePr>
        <p:xfrm>
          <a:off x="457200" y="2819400"/>
          <a:ext cx="7805738" cy="347472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922299">
                  <a:extLst>
                    <a:ext uri="{9D8B030D-6E8A-4147-A177-3AD203B41FA5}">
                      <a16:colId xmlns:a16="http://schemas.microsoft.com/office/drawing/2014/main" val="3917599881"/>
                    </a:ext>
                  </a:extLst>
                </a:gridCol>
                <a:gridCol w="5883439">
                  <a:extLst>
                    <a:ext uri="{9D8B030D-6E8A-4147-A177-3AD203B41FA5}">
                      <a16:colId xmlns:a16="http://schemas.microsoft.com/office/drawing/2014/main" val="35625344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800" b="1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sz="2800" b="1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作用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574202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-h Header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使用指定的头字符串作为页眉。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429919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-t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不要显示五行的标识头和五行的页脚。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10351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-Column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Column </a:t>
                      </a: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设置列的个数，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090716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-l Lines 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设置行数缺省值</a:t>
                      </a: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66 </a:t>
                      </a: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行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575090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详细参见书中</a:t>
                      </a: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P98-99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131435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3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7-1讲 一维数组" id="{BFC73218-EFAF-4BE6-ABD6-098710524646}" vid="{2F23E583-9D58-4F04-B9FC-A5D9A17E828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第7-1讲 一维数组</Template>
  <TotalTime>13257</TotalTime>
  <Words>507</Words>
  <Application>Microsoft Office PowerPoint</Application>
  <PresentationFormat>全屏显示(4:3)</PresentationFormat>
  <Paragraphs>124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华文新魏</vt:lpstr>
      <vt:lpstr>华文中宋</vt:lpstr>
      <vt:lpstr>宋体</vt:lpstr>
      <vt:lpstr>微软雅黑</vt:lpstr>
      <vt:lpstr>Arial</vt:lpstr>
      <vt:lpstr>Calibri</vt:lpstr>
      <vt:lpstr>Times New Roman</vt:lpstr>
      <vt:lpstr>Wide Latin</vt:lpstr>
      <vt:lpstr>Wingdings</vt:lpstr>
      <vt:lpstr>1_江西理工大学计算机教研室</vt:lpstr>
      <vt:lpstr>第05章 基本文本处理</vt:lpstr>
      <vt:lpstr>1 文本去重</vt:lpstr>
      <vt:lpstr>1 文本去重</vt:lpstr>
      <vt:lpstr>1 文本去重</vt:lpstr>
      <vt:lpstr>2 统计文本</vt:lpstr>
      <vt:lpstr>2 统计文本</vt:lpstr>
      <vt:lpstr>2 统计文本</vt:lpstr>
      <vt:lpstr>2 统计文本</vt:lpstr>
      <vt:lpstr>3 打印文本</vt:lpstr>
      <vt:lpstr>3 打印文本</vt:lpstr>
      <vt:lpstr>4 格式化文本</vt:lpstr>
      <vt:lpstr>4 格式化文本</vt:lpstr>
      <vt:lpstr>5 限制文本宽度</vt:lpstr>
      <vt:lpstr>5 限制文本宽度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Linux</dc:title>
  <dc:creator>Bahador</dc:creator>
  <cp:lastModifiedBy>欧阳城添</cp:lastModifiedBy>
  <cp:revision>833</cp:revision>
  <dcterms:created xsi:type="dcterms:W3CDTF">2008-10-02T10:07:13Z</dcterms:created>
  <dcterms:modified xsi:type="dcterms:W3CDTF">2018-04-08T06:26:21Z</dcterms:modified>
</cp:coreProperties>
</file>