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1" r:id="rId3"/>
    <p:sldId id="292" r:id="rId4"/>
    <p:sldId id="293" r:id="rId5"/>
    <p:sldId id="295" r:id="rId6"/>
    <p:sldId id="296" r:id="rId7"/>
    <p:sldId id="279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8000"/>
    <a:srgbClr val="FF9900"/>
    <a:srgbClr val="003300"/>
    <a:srgbClr val="000066"/>
    <a:srgbClr val="800000"/>
    <a:srgbClr val="969696"/>
    <a:srgbClr val="FFFFFF"/>
    <a:srgbClr val="FFFFE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22" autoAdjust="0"/>
  </p:normalViewPr>
  <p:slideViewPr>
    <p:cSldViewPr>
      <p:cViewPr varScale="1">
        <p:scale>
          <a:sx n="65" d="100"/>
          <a:sy n="65" d="100"/>
        </p:scale>
        <p:origin x="14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随机纯数字（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位为例）：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head /dev/</a:t>
            </a:r>
            <a:r>
              <a:rPr lang="en-US" altLang="zh-CN" dirty="0" err="1" smtClean="0"/>
              <a:t>urandom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 -dc 0-9 | head -c 20</a:t>
            </a:r>
          </a:p>
          <a:p>
            <a:r>
              <a:rPr lang="zh-CN" altLang="en-US" dirty="0" smtClean="0"/>
              <a:t>随机小写字母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数字（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位为例）：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head /dev/</a:t>
            </a:r>
            <a:r>
              <a:rPr lang="en-US" altLang="zh-CN" dirty="0" err="1" smtClean="0"/>
              <a:t>urandom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 -dc a-z0-9 | head -c 20</a:t>
            </a:r>
          </a:p>
          <a:p>
            <a:r>
              <a:rPr lang="zh-CN" altLang="en-US" dirty="0" smtClean="0"/>
              <a:t>随机大小写字母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数字（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位为例）：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head /dev/</a:t>
            </a:r>
            <a:r>
              <a:rPr lang="en-US" altLang="zh-CN" dirty="0" err="1" smtClean="0"/>
              <a:t>urandom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 -dc A-Za-z0-9 | head -c 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D50BC-EF1C-40DA-9507-627C12CEFA3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14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05</a:t>
            </a:r>
            <a:r>
              <a:rPr lang="zh-CN" altLang="en-US" sz="4000" dirty="0" smtClean="0"/>
              <a:t>章 基本文本处理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502</a:t>
            </a:r>
            <a:r>
              <a:rPr lang="zh-CN" altLang="en-US" dirty="0" smtClean="0"/>
              <a:t>讲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文本</a:t>
            </a:r>
            <a:r>
              <a:rPr lang="zh-CN" altLang="en-US" dirty="0"/>
              <a:t>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连接字段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示例二 </a:t>
            </a:r>
            <a:r>
              <a:rPr lang="zh-CN" altLang="en-US" dirty="0" smtClean="0"/>
              <a:t>左</a:t>
            </a:r>
            <a:r>
              <a:rPr lang="zh-CN" altLang="en-US" dirty="0"/>
              <a:t>外</a:t>
            </a:r>
            <a:r>
              <a:rPr lang="zh-CN" altLang="en-US" dirty="0" smtClean="0"/>
              <a:t>连接</a:t>
            </a:r>
            <a:endParaRPr lang="zh-CN" alt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显示</a:t>
            </a:r>
            <a:r>
              <a:rPr lang="zh-CN" altLang="en-US" dirty="0" smtClean="0"/>
              <a:t>左边所有</a:t>
            </a:r>
            <a:r>
              <a:rPr lang="zh-CN" altLang="en-US" dirty="0"/>
              <a:t>记录，</a:t>
            </a:r>
            <a:r>
              <a:rPr lang="zh-CN" altLang="en-US" dirty="0" smtClean="0"/>
              <a:t>右边没有匹配</a:t>
            </a:r>
            <a:r>
              <a:rPr lang="zh-CN" altLang="en-US" dirty="0"/>
              <a:t>不</a:t>
            </a:r>
            <a:r>
              <a:rPr lang="zh-CN" altLang="en-US" dirty="0" smtClean="0"/>
              <a:t>显示。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73200"/>
            <a:ext cx="5918473" cy="46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03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连接字段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示例三  </a:t>
            </a:r>
            <a:r>
              <a:rPr lang="zh-CN" altLang="en-US" dirty="0" smtClean="0"/>
              <a:t>右</a:t>
            </a:r>
            <a:r>
              <a:rPr lang="zh-CN" altLang="en-US" dirty="0"/>
              <a:t>外</a:t>
            </a:r>
            <a:r>
              <a:rPr lang="zh-CN" altLang="en-US" dirty="0" smtClean="0"/>
              <a:t>连接</a:t>
            </a:r>
            <a:endParaRPr lang="zh-CN" alt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显示</a:t>
            </a:r>
            <a:r>
              <a:rPr lang="zh-CN" altLang="en-US" dirty="0" smtClean="0"/>
              <a:t>右边所有</a:t>
            </a:r>
            <a:r>
              <a:rPr lang="zh-CN" altLang="en-US" dirty="0"/>
              <a:t>记录，</a:t>
            </a:r>
            <a:r>
              <a:rPr lang="zh-CN" altLang="en-US" dirty="0" smtClean="0"/>
              <a:t>左边没有匹配不显示。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23207"/>
            <a:ext cx="5918473" cy="46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808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连接字段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示例四 </a:t>
            </a:r>
            <a:r>
              <a:rPr lang="zh-CN" altLang="en-US" dirty="0" smtClean="0"/>
              <a:t>全</a:t>
            </a:r>
            <a:r>
              <a:rPr lang="zh-CN" altLang="en-US" dirty="0"/>
              <a:t>外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显示</a:t>
            </a:r>
            <a:r>
              <a:rPr lang="zh-CN" altLang="en-US" dirty="0"/>
              <a:t>左边和右边所有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5" y="1905000"/>
            <a:ext cx="6191481" cy="46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163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连接字段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示例五 指定输出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pPr lvl="1"/>
            <a:r>
              <a:rPr lang="en-US" altLang="zh-CN" dirty="0"/>
              <a:t>join -o 1.1 2.2 1.2 month_cn.txt month_en.txt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1941121"/>
            <a:ext cx="7920000" cy="4412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195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 </a:t>
            </a:r>
            <a:r>
              <a:rPr lang="en-US" altLang="zh-CN" dirty="0" smtClean="0"/>
              <a:t>501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</a:t>
            </a:r>
            <a:r>
              <a:rPr lang="zh-CN" altLang="en-US" dirty="0"/>
              <a:t>一个脚本</a:t>
            </a:r>
          </a:p>
          <a:p>
            <a:pPr lvl="1"/>
            <a:r>
              <a:rPr lang="en-US" altLang="zh-CN" dirty="0" smtClean="0"/>
              <a:t>#1</a:t>
            </a:r>
            <a:r>
              <a:rPr lang="en-US" altLang="zh-CN" dirty="0"/>
              <a:t>.</a:t>
            </a:r>
            <a:r>
              <a:rPr lang="zh-CN" altLang="en-US" dirty="0"/>
              <a:t>设定变量</a:t>
            </a:r>
            <a:r>
              <a:rPr lang="en-US" altLang="zh-CN" dirty="0"/>
              <a:t>FILE</a:t>
            </a:r>
            <a:r>
              <a:rPr lang="zh-CN" altLang="en-US" dirty="0"/>
              <a:t>的值为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lvl="1"/>
            <a:r>
              <a:rPr lang="en-US" altLang="zh-CN" dirty="0" smtClean="0"/>
              <a:t>#2</a:t>
            </a:r>
            <a:r>
              <a:rPr lang="en-US" altLang="zh-CN" dirty="0"/>
              <a:t>.</a:t>
            </a:r>
            <a:r>
              <a:rPr lang="zh-CN" altLang="en-US" dirty="0"/>
              <a:t>依次向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zh-CN" altLang="en-US" dirty="0"/>
              <a:t>中的每个用户问好，并且说出对方的</a:t>
            </a:r>
            <a:r>
              <a:rPr lang="en-US" altLang="zh-CN" dirty="0"/>
              <a:t>ID</a:t>
            </a:r>
            <a:r>
              <a:rPr lang="zh-CN" altLang="en-US" dirty="0"/>
              <a:t>是</a:t>
            </a:r>
            <a:r>
              <a:rPr lang="zh-CN" altLang="en-US" dirty="0" smtClean="0"/>
              <a:t>什么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形</a:t>
            </a:r>
            <a:r>
              <a:rPr lang="zh-CN" altLang="en-US" dirty="0"/>
              <a:t>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/>
              <a:t>Hello,root</a:t>
            </a:r>
            <a:r>
              <a:rPr lang="zh-CN" altLang="en-US" dirty="0"/>
              <a:t>，</a:t>
            </a:r>
            <a:r>
              <a:rPr lang="en-US" altLang="zh-CN" dirty="0"/>
              <a:t>your UID is 0.</a:t>
            </a:r>
          </a:p>
          <a:p>
            <a:pPr lvl="1"/>
            <a:r>
              <a:rPr lang="en-US" altLang="zh-CN" dirty="0" smtClean="0"/>
              <a:t>#3</a:t>
            </a:r>
            <a:r>
              <a:rPr lang="en-US" altLang="zh-CN" dirty="0"/>
              <a:t>.</a:t>
            </a:r>
            <a:r>
              <a:rPr lang="zh-CN" altLang="en-US" dirty="0"/>
              <a:t>统计一个有多少个用户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61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</a:t>
            </a:r>
            <a:r>
              <a:rPr lang="en-US" altLang="zh-CN" dirty="0" smtClean="0"/>
              <a:t>502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 smtClean="0"/>
              <a:t>批量</a:t>
            </a:r>
            <a:r>
              <a:rPr lang="zh-CN" altLang="en-US" dirty="0"/>
              <a:t>创建</a:t>
            </a:r>
            <a:r>
              <a:rPr lang="en-US" altLang="zh-CN" dirty="0"/>
              <a:t>10</a:t>
            </a:r>
            <a:r>
              <a:rPr lang="zh-CN" altLang="en-US" dirty="0"/>
              <a:t>个系统</a:t>
            </a:r>
            <a:r>
              <a:rPr lang="zh-CN" altLang="en-US" dirty="0" smtClean="0"/>
              <a:t>帐号</a:t>
            </a:r>
            <a:r>
              <a:rPr lang="en-US" altLang="zh-CN" dirty="0" smtClean="0"/>
              <a:t>oyct01-oyct10</a:t>
            </a:r>
            <a:r>
              <a:rPr lang="zh-CN" altLang="en-US" dirty="0" smtClean="0"/>
              <a:t>，并</a:t>
            </a:r>
            <a:r>
              <a:rPr lang="zh-CN" altLang="en-US" dirty="0"/>
              <a:t>设置</a:t>
            </a:r>
            <a:r>
              <a:rPr lang="zh-CN" altLang="en-US" dirty="0" smtClean="0"/>
              <a:t>密码，密码为由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位大写字母</a:t>
            </a:r>
            <a:r>
              <a:rPr lang="zh-CN" altLang="en-US" dirty="0"/>
              <a:t>和</a:t>
            </a:r>
            <a:r>
              <a:rPr lang="zh-CN" altLang="en-US" dirty="0" smtClean="0"/>
              <a:t>数字</a:t>
            </a:r>
            <a:r>
              <a:rPr lang="zh-CN" altLang="en-US" dirty="0"/>
              <a:t>随机</a:t>
            </a:r>
            <a:r>
              <a:rPr lang="zh-CN" altLang="en-US" dirty="0" smtClean="0"/>
              <a:t>组成的字符串。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把用户名 和 用户密码保存在</a:t>
            </a:r>
            <a:r>
              <a:rPr lang="en-US" altLang="zh-CN" dirty="0" smtClean="0"/>
              <a:t>oyct-passwd.txt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766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 503</a:t>
            </a:r>
            <a:endParaRPr lang="zh-CN" altLang="en-US" dirty="0" smtClean="0"/>
          </a:p>
          <a:p>
            <a:pPr lvl="1"/>
            <a:r>
              <a:rPr lang="zh-CN" altLang="en-US" dirty="0"/>
              <a:t>统计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次数，</a:t>
            </a:r>
            <a:r>
              <a:rPr lang="en-US" altLang="zh-CN" dirty="0" smtClean="0"/>
              <a:t>shell</a:t>
            </a:r>
            <a:r>
              <a:rPr lang="zh-CN" altLang="zh-CN" dirty="0" smtClean="0"/>
              <a:t>是指后面的</a:t>
            </a:r>
            <a:r>
              <a:rPr lang="en-US" altLang="zh-CN" dirty="0" smtClean="0"/>
              <a:t>/bin/bash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nologin</a:t>
            </a:r>
            <a:r>
              <a:rPr lang="zh-CN" altLang="zh-CN" dirty="0" smtClean="0"/>
              <a:t>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样例输出</a:t>
            </a:r>
            <a:endParaRPr lang="en-US" altLang="zh-CN" dirty="0" smtClean="0"/>
          </a:p>
          <a:p>
            <a:pPr lvl="2"/>
            <a:r>
              <a:rPr lang="de-DE" altLang="zh-CN" dirty="0"/>
              <a:t>8 /bin/bash</a:t>
            </a:r>
          </a:p>
          <a:p>
            <a:pPr lvl="2"/>
            <a:r>
              <a:rPr lang="de-DE" altLang="zh-CN" dirty="0" smtClean="0"/>
              <a:t>1 </a:t>
            </a:r>
            <a:r>
              <a:rPr lang="de-DE" altLang="zh-CN" dirty="0"/>
              <a:t>/bin/sync</a:t>
            </a:r>
          </a:p>
          <a:p>
            <a:pPr lvl="2"/>
            <a:r>
              <a:rPr lang="de-DE" altLang="zh-CN" dirty="0" smtClean="0"/>
              <a:t>1 </a:t>
            </a:r>
            <a:r>
              <a:rPr lang="de-DE" altLang="zh-CN" dirty="0"/>
              <a:t>/sbin/halt</a:t>
            </a:r>
          </a:p>
          <a:p>
            <a:pPr lvl="2"/>
            <a:r>
              <a:rPr lang="de-DE" altLang="zh-CN" dirty="0" smtClean="0"/>
              <a:t>53 </a:t>
            </a:r>
            <a:r>
              <a:rPr lang="de-DE" altLang="zh-CN" dirty="0"/>
              <a:t>/sbin/nologin</a:t>
            </a:r>
          </a:p>
          <a:p>
            <a:pPr lvl="2"/>
            <a:r>
              <a:rPr lang="de-DE" altLang="zh-CN" dirty="0" smtClean="0"/>
              <a:t>1 </a:t>
            </a:r>
            <a:r>
              <a:rPr lang="de-DE" altLang="zh-CN" dirty="0"/>
              <a:t>/</a:t>
            </a:r>
            <a:r>
              <a:rPr lang="de-DE" altLang="zh-CN" dirty="0" smtClean="0"/>
              <a:t>sbin/shutdown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2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字段的使用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字段使用案例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linux</a:t>
            </a:r>
            <a:r>
              <a:rPr lang="zh-CN" altLang="en-US" dirty="0" smtClean="0"/>
              <a:t>配置文件以文本形式存在，每行一条记录；每条记录用分隔符分成不同的字段；</a:t>
            </a:r>
            <a:endParaRPr lang="en-US" altLang="zh-CN" dirty="0" smtClean="0"/>
          </a:p>
          <a:p>
            <a:r>
              <a:rPr lang="en-US" altLang="zh-CN" dirty="0"/>
              <a:t>$cat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lvl="1"/>
            <a:r>
              <a:rPr lang="en-US" altLang="zh-CN" dirty="0"/>
              <a:t>root:x:0:0:root:/root:/bin/bash</a:t>
            </a:r>
          </a:p>
          <a:p>
            <a:pPr lvl="1"/>
            <a:r>
              <a:rPr lang="en-US" altLang="zh-CN" dirty="0"/>
              <a:t>bin:x:1:1:bin:/bin:/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nologin</a:t>
            </a:r>
            <a:endParaRPr lang="en-US" altLang="zh-CN" dirty="0"/>
          </a:p>
          <a:p>
            <a:pPr lvl="1"/>
            <a:r>
              <a:rPr lang="en-US" altLang="zh-CN" dirty="0"/>
              <a:t>daemon:x:2:2:daemon:/</a:t>
            </a:r>
            <a:r>
              <a:rPr lang="en-US" altLang="zh-CN" dirty="0" err="1"/>
              <a:t>sbin</a:t>
            </a:r>
            <a:r>
              <a:rPr lang="en-US" altLang="zh-CN" dirty="0"/>
              <a:t>:/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nologin</a:t>
            </a:r>
            <a:endParaRPr lang="en-US" altLang="zh-CN" dirty="0"/>
          </a:p>
          <a:p>
            <a:pPr lvl="1"/>
            <a:r>
              <a:rPr lang="en-US" altLang="zh-CN" dirty="0"/>
              <a:t>adm:x:3:4:adm:/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adm</a:t>
            </a:r>
            <a:r>
              <a:rPr lang="en-US" altLang="zh-CN" dirty="0"/>
              <a:t>:/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nologin</a:t>
            </a:r>
            <a:endParaRPr lang="en-US" altLang="zh-CN" dirty="0"/>
          </a:p>
          <a:p>
            <a:pPr lvl="1"/>
            <a:r>
              <a:rPr lang="en-US" altLang="zh-CN" dirty="0"/>
              <a:t>lp:x:4:7:lp:/</a:t>
            </a:r>
            <a:r>
              <a:rPr lang="en-US" altLang="zh-CN" dirty="0" err="1"/>
              <a:t>var</a:t>
            </a:r>
            <a:r>
              <a:rPr lang="en-US" altLang="zh-CN" dirty="0"/>
              <a:t>/spool/</a:t>
            </a:r>
            <a:r>
              <a:rPr lang="en-US" altLang="zh-CN" dirty="0" err="1"/>
              <a:t>lpd</a:t>
            </a:r>
            <a:r>
              <a:rPr lang="en-US" altLang="zh-CN" dirty="0"/>
              <a:t>:/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nologin</a:t>
            </a:r>
            <a:endParaRPr lang="en-US" altLang="zh-CN" dirty="0"/>
          </a:p>
          <a:p>
            <a:pPr lvl="1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3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字段的使用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passwd</a:t>
            </a:r>
            <a:r>
              <a:rPr lang="zh-CN" altLang="en-US" dirty="0" smtClean="0"/>
              <a:t>记录分</a:t>
            </a:r>
            <a:r>
              <a:rPr lang="en-US" altLang="zh-CN" dirty="0" smtClean="0"/>
              <a:t>7</a:t>
            </a:r>
            <a:r>
              <a:rPr lang="zh-CN" altLang="en-US" dirty="0"/>
              <a:t>个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字段用</a:t>
            </a:r>
            <a:r>
              <a:rPr lang="zh-CN" altLang="en-US" dirty="0"/>
              <a:t>冒号</a:t>
            </a:r>
            <a:r>
              <a:rPr lang="zh-CN" altLang="en-US" dirty="0" smtClean="0"/>
              <a:t>隔开</a:t>
            </a:r>
            <a:endParaRPr lang="zh-CN" altLang="en-US" dirty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用户名</a:t>
            </a:r>
            <a:endParaRPr lang="zh-CN" altLang="en-US" dirty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加密格式秘密，密码数据放</a:t>
            </a:r>
            <a:r>
              <a:rPr lang="zh-CN" altLang="en-US" dirty="0"/>
              <a:t>到</a:t>
            </a:r>
            <a:r>
              <a:rPr lang="en-US" altLang="zh-CN" dirty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/shadow</a:t>
            </a:r>
            <a:endParaRPr lang="zh-CN" altLang="en-US" dirty="0"/>
          </a:p>
          <a:p>
            <a:pPr marL="857250" lvl="1" indent="-514350">
              <a:buFont typeface="+mj-lt"/>
              <a:buAutoNum type="arabicPeriod"/>
            </a:pPr>
            <a:r>
              <a:rPr lang="en-US" altLang="zh-CN" dirty="0" smtClean="0"/>
              <a:t>UID</a:t>
            </a:r>
            <a:r>
              <a:rPr lang="zh-CN" altLang="en-US" dirty="0" smtClean="0"/>
              <a:t>：用户</a:t>
            </a:r>
            <a:r>
              <a:rPr lang="en-US" altLang="zh-CN" dirty="0" smtClean="0"/>
              <a:t>ID</a:t>
            </a:r>
            <a:endParaRPr lang="en-US" altLang="zh-CN" dirty="0"/>
          </a:p>
          <a:p>
            <a:pPr marL="857250" lvl="1" indent="-514350">
              <a:buFont typeface="+mj-lt"/>
              <a:buAutoNum type="arabicPeriod"/>
            </a:pPr>
            <a:r>
              <a:rPr lang="en-US" altLang="zh-CN" dirty="0" smtClean="0"/>
              <a:t>GID</a:t>
            </a:r>
            <a:r>
              <a:rPr lang="zh-CN" altLang="en-US" dirty="0"/>
              <a:t>：组</a:t>
            </a:r>
            <a:r>
              <a:rPr lang="en-US" altLang="zh-CN" dirty="0" smtClean="0"/>
              <a:t>ID</a:t>
            </a:r>
            <a:endParaRPr lang="zh-CN" altLang="en-US" dirty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用户</a:t>
            </a:r>
            <a:r>
              <a:rPr lang="zh-CN" altLang="en-US" dirty="0"/>
              <a:t>信息说明栏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857250" lvl="1" indent="-514350">
              <a:buFont typeface="+mj-lt"/>
              <a:buAutoNum type="arabicPeriod"/>
            </a:pPr>
            <a:r>
              <a:rPr lang="en-US" altLang="zh-CN" dirty="0" smtClean="0"/>
              <a:t>home</a:t>
            </a:r>
            <a:r>
              <a:rPr lang="zh-CN" altLang="en-US" dirty="0"/>
              <a:t>目录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用户的</a:t>
            </a:r>
            <a:r>
              <a:rPr lang="zh-CN" altLang="en-US" dirty="0"/>
              <a:t>家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/root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marL="857250" lvl="1" indent="-514350">
              <a:buFont typeface="+mj-lt"/>
              <a:buAutoNum type="arabicPeriod"/>
            </a:pPr>
            <a:r>
              <a:rPr lang="en-US" altLang="zh-CN" dirty="0" smtClean="0"/>
              <a:t>Shell</a:t>
            </a:r>
            <a:r>
              <a:rPr lang="zh-CN" altLang="en-US" dirty="0"/>
              <a:t>：用户使用的</a:t>
            </a:r>
            <a:r>
              <a:rPr lang="en-US" altLang="zh-CN" dirty="0"/>
              <a:t>shell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/bin/bash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字段的使用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采用字段的配置文件举例</a:t>
            </a:r>
            <a:endParaRPr lang="zh-CN" altLang="en-US" dirty="0"/>
          </a:p>
        </p:txBody>
      </p:sp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450003"/>
              </p:ext>
            </p:extLst>
          </p:nvPr>
        </p:nvGraphicFramePr>
        <p:xfrm>
          <a:off x="572684" y="1769837"/>
          <a:ext cx="8093145" cy="302579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143224">
                  <a:extLst>
                    <a:ext uri="{9D8B030D-6E8A-4147-A177-3AD203B41FA5}">
                      <a16:colId xmlns:a16="http://schemas.microsoft.com/office/drawing/2014/main" val="3104880997"/>
                    </a:ext>
                  </a:extLst>
                </a:gridCol>
                <a:gridCol w="5949921">
                  <a:extLst>
                    <a:ext uri="{9D8B030D-6E8A-4147-A177-3AD203B41FA5}">
                      <a16:colId xmlns:a16="http://schemas.microsoft.com/office/drawing/2014/main" val="2725499333"/>
                    </a:ext>
                  </a:extLst>
                </a:gridCol>
              </a:tblGrid>
              <a:tr h="258037">
                <a:tc>
                  <a:txBody>
                    <a:bodyPr/>
                    <a:lstStyle/>
                    <a:p>
                      <a:r>
                        <a:rPr lang="zh-CN" altLang="en-US" sz="28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文件</a:t>
                      </a:r>
                      <a:endParaRPr lang="zh-CN" altLang="en-US" sz="28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127" marR="40127" marT="40127" marB="40127"/>
                </a:tc>
                <a:tc>
                  <a:txBody>
                    <a:bodyPr/>
                    <a:lstStyle/>
                    <a:p>
                      <a:r>
                        <a:rPr lang="zh-CN" altLang="en-US" sz="28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lang="zh-CN" altLang="en-US" sz="28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043" marR="77043" marT="38522" marB="38522"/>
                </a:tc>
                <a:extLst>
                  <a:ext uri="{0D108BD9-81ED-4DB2-BD59-A6C34878D82A}">
                    <a16:rowId xmlns:a16="http://schemas.microsoft.com/office/drawing/2014/main" val="2380338357"/>
                  </a:ext>
                </a:extLst>
              </a:tr>
              <a:tr h="480361">
                <a:tc>
                  <a:txBody>
                    <a:bodyPr/>
                    <a:lstStyle/>
                    <a:p>
                      <a:r>
                        <a:rPr lang="en-US" sz="2800" cap="none" spc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etc/group</a:t>
                      </a:r>
                      <a:endParaRPr lang="en-US" sz="2800" b="0" cap="none" spc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043" marR="77043" marT="38522" marB="38522"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cap="none" spc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用冒号分隔</a:t>
                      </a:r>
                      <a:r>
                        <a:rPr lang="en-US" altLang="zh-CN" sz="2800" cap="none" spc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,</a:t>
                      </a:r>
                      <a:r>
                        <a:rPr lang="en-US" altLang="zh-CN" sz="2800" cap="none" spc="0" baseline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zh-CN" altLang="en-US" sz="2800" cap="none" spc="0" baseline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用户</a:t>
                      </a:r>
                      <a:r>
                        <a:rPr lang="zh-CN" altLang="en-US" sz="2800" cap="none" spc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组定义。</a:t>
                      </a:r>
                      <a:endParaRPr lang="en-US" altLang="zh-CN" sz="28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043" marR="77043" marT="38522" marB="38522" anchor="ctr"/>
                </a:tc>
                <a:extLst>
                  <a:ext uri="{0D108BD9-81ED-4DB2-BD59-A6C34878D82A}">
                    <a16:rowId xmlns:a16="http://schemas.microsoft.com/office/drawing/2014/main" val="2069817577"/>
                  </a:ext>
                </a:extLst>
              </a:tr>
              <a:tr h="256403">
                <a:tc>
                  <a:txBody>
                    <a:bodyPr/>
                    <a:lstStyle/>
                    <a:p>
                      <a:r>
                        <a:rPr lang="en-US" sz="2800" cap="none" spc="0" dirty="0" err="1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etc</a:t>
                      </a:r>
                      <a:r>
                        <a:rPr lang="en-US" sz="2800" cap="none" spc="0" dirty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en-US" sz="2800" cap="none" spc="0" dirty="0" err="1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passwd</a:t>
                      </a:r>
                      <a:endParaRPr lang="en-US" sz="28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043" marR="77043" marT="38522" marB="38522"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cap="none" spc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用冒号分隔</a:t>
                      </a:r>
                      <a:r>
                        <a:rPr lang="en-US" altLang="zh-CN" sz="2800" cap="none" spc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zh-CN" altLang="en-US" sz="2800" cap="none" spc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用户</a:t>
                      </a:r>
                      <a:r>
                        <a:rPr lang="zh-CN" altLang="en-US" sz="2800" cap="none" spc="0" dirty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帐号</a:t>
                      </a:r>
                      <a:r>
                        <a:rPr lang="zh-CN" altLang="en-US" sz="2800" cap="none" spc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信息。</a:t>
                      </a:r>
                      <a:endParaRPr lang="zh-CN" altLang="en-US" sz="28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043" marR="77043" marT="38522" marB="38522" anchor="ctr"/>
                </a:tc>
                <a:extLst>
                  <a:ext uri="{0D108BD9-81ED-4DB2-BD59-A6C34878D82A}">
                    <a16:rowId xmlns:a16="http://schemas.microsoft.com/office/drawing/2014/main" val="2513439368"/>
                  </a:ext>
                </a:extLst>
              </a:tr>
              <a:tr h="47359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cap="none" spc="0" dirty="0" err="1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etc</a:t>
                      </a:r>
                      <a:r>
                        <a:rPr lang="en-US" altLang="zh-CN" sz="2800" cap="none" spc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en-US" altLang="zh-CN" sz="2800" cap="none" spc="0" dirty="0" err="1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inittab</a:t>
                      </a:r>
                      <a:endParaRPr lang="en-US" sz="28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043" marR="77043" marT="38522" marB="38522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cap="none" spc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用冒号分隔</a:t>
                      </a:r>
                      <a:r>
                        <a:rPr lang="en-US" altLang="zh-CN" sz="2800" cap="none" spc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zh-CN" altLang="en-US" sz="2800" cap="none" spc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初始化配置文件。</a:t>
                      </a:r>
                      <a:endParaRPr lang="zh-CN" altLang="en-US" sz="28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043" marR="77043" marT="38522" marB="38522" anchor="ctr"/>
                </a:tc>
                <a:extLst>
                  <a:ext uri="{0D108BD9-81ED-4DB2-BD59-A6C34878D82A}">
                    <a16:rowId xmlns:a16="http://schemas.microsoft.com/office/drawing/2014/main" val="1643582570"/>
                  </a:ext>
                </a:extLst>
              </a:tr>
              <a:tr h="256403">
                <a:tc>
                  <a:txBody>
                    <a:bodyPr/>
                    <a:lstStyle/>
                    <a:p>
                      <a:r>
                        <a:rPr lang="en-US" sz="2800" cap="none" spc="0" dirty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/</a:t>
                      </a:r>
                      <a:r>
                        <a:rPr lang="en-US" sz="2800" cap="none" spc="0" dirty="0" err="1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etc</a:t>
                      </a:r>
                      <a:r>
                        <a:rPr lang="en-US" sz="2800" cap="none" spc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/shadow</a:t>
                      </a:r>
                      <a:endParaRPr lang="en-US" sz="28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043" marR="77043" marT="38522" marB="38522"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cap="none" spc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用冒号分隔</a:t>
                      </a:r>
                      <a:r>
                        <a:rPr lang="en-US" altLang="zh-CN" sz="2800" cap="none" spc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zh-CN" altLang="en-US" sz="2800" cap="none" spc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负责所有用户的密码</a:t>
                      </a:r>
                      <a:endParaRPr lang="zh-CN" altLang="en-US" sz="28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043" marR="77043" marT="38522" marB="38522" anchor="ctr"/>
                </a:tc>
                <a:extLst>
                  <a:ext uri="{0D108BD9-81ED-4DB2-BD59-A6C34878D82A}">
                    <a16:rowId xmlns:a16="http://schemas.microsoft.com/office/drawing/2014/main" val="1455272255"/>
                  </a:ext>
                </a:extLst>
              </a:tr>
              <a:tr h="256403">
                <a:tc>
                  <a:txBody>
                    <a:bodyPr/>
                    <a:lstStyle/>
                    <a:p>
                      <a:r>
                        <a:rPr lang="en-US" altLang="zh-CN" sz="28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2800" b="0" cap="none" spc="0" dirty="0" err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ect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2800" b="0" cap="none" spc="0" dirty="0" err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fstab</a:t>
                      </a:r>
                      <a:endParaRPr lang="en-US" sz="28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043" marR="77043" marT="38522" marB="38522"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cap="none" spc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用空格或</a:t>
                      </a:r>
                      <a:r>
                        <a:rPr lang="en-US" altLang="zh-CN" sz="2800" cap="none" spc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tab</a:t>
                      </a:r>
                      <a:r>
                        <a:rPr lang="zh-CN" altLang="en-US" sz="2800" cap="none" spc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分隔</a:t>
                      </a:r>
                      <a:r>
                        <a:rPr lang="en-US" altLang="zh-CN" sz="2800" cap="none" spc="0" dirty="0" smtClean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,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存放文件系统信息</a:t>
                      </a:r>
                      <a:endParaRPr lang="zh-CN" altLang="en-US" sz="28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043" marR="77043" marT="38522" marB="38522" anchor="ctr"/>
                </a:tc>
                <a:extLst>
                  <a:ext uri="{0D108BD9-81ED-4DB2-BD59-A6C34878D82A}">
                    <a16:rowId xmlns:a16="http://schemas.microsoft.com/office/drawing/2014/main" val="622419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2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/>
              <a:t> </a:t>
            </a:r>
            <a:r>
              <a:rPr lang="zh-CN" altLang="en-US" dirty="0" smtClean="0"/>
              <a:t>提取字段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cut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文件的每一行中提取</a:t>
            </a:r>
            <a:r>
              <a:rPr lang="zh-CN" altLang="en-US" dirty="0" smtClean="0"/>
              <a:t>片断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/>
              <a:t>cut [OPTION]... [FILE</a:t>
            </a:r>
            <a:r>
              <a:rPr lang="en-US" altLang="zh-CN" dirty="0" smtClean="0"/>
              <a:t>]...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09139"/>
              </p:ext>
            </p:extLst>
          </p:nvPr>
        </p:nvGraphicFramePr>
        <p:xfrm>
          <a:off x="457200" y="2971800"/>
          <a:ext cx="7876385" cy="236220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3458210">
                  <a:extLst>
                    <a:ext uri="{9D8B030D-6E8A-4147-A177-3AD203B41FA5}">
                      <a16:colId xmlns:a16="http://schemas.microsoft.com/office/drawing/2014/main" val="267212362"/>
                    </a:ext>
                  </a:extLst>
                </a:gridCol>
                <a:gridCol w="4418175">
                  <a:extLst>
                    <a:ext uri="{9D8B030D-6E8A-4147-A177-3AD203B41FA5}">
                      <a16:colId xmlns:a16="http://schemas.microsoft.com/office/drawing/2014/main" val="69453467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156903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-b, --bytes=LIST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输出 这些 字节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38921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-c, --characters=LIST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输出 这些 字符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91724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-d,--delimiter=DELIM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指定分隔符，默认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tab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62478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-f, --fields=LIST</a:t>
                      </a:r>
                      <a:endParaRPr lang="zh-CN" altLang="en-US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输出 这些 字段</a:t>
                      </a:r>
                      <a:endParaRPr lang="zh-CN" altLang="en-US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806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9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 </a:t>
            </a:r>
            <a:r>
              <a:rPr lang="zh-CN" altLang="en-US" dirty="0"/>
              <a:t>提取字段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$cut -d ":" -</a:t>
            </a:r>
            <a:r>
              <a:rPr lang="en-US" altLang="zh-CN" dirty="0" smtClean="0"/>
              <a:t>f1,6,7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passwd|grep</a:t>
            </a:r>
            <a:r>
              <a:rPr lang="en-US" altLang="zh-CN" dirty="0"/>
              <a:t> </a:t>
            </a:r>
            <a:r>
              <a:rPr lang="en-US" altLang="zh-CN" dirty="0" smtClean="0"/>
              <a:t>bash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pc="-150" dirty="0" smtClean="0"/>
          </a:p>
          <a:p>
            <a:r>
              <a:rPr lang="en-US" altLang="zh-CN" spc="-150" dirty="0" smtClean="0"/>
              <a:t>$</a:t>
            </a:r>
            <a:r>
              <a:rPr lang="en-US" altLang="zh-CN" spc="-150" dirty="0"/>
              <a:t>cut -d: -f1,6,7 /</a:t>
            </a:r>
            <a:r>
              <a:rPr lang="en-US" altLang="zh-CN" spc="-150" dirty="0" err="1"/>
              <a:t>etc</a:t>
            </a:r>
            <a:r>
              <a:rPr lang="en-US" altLang="zh-CN" spc="-150" dirty="0"/>
              <a:t>/</a:t>
            </a:r>
            <a:r>
              <a:rPr lang="en-US" altLang="zh-CN" spc="-150" dirty="0" err="1"/>
              <a:t>passwd|grep</a:t>
            </a:r>
            <a:r>
              <a:rPr lang="en-US" altLang="zh-CN" spc="-150" dirty="0"/>
              <a:t> </a:t>
            </a:r>
            <a:r>
              <a:rPr lang="en-US" altLang="zh-CN" spc="-150" dirty="0" err="1"/>
              <a:t>bash|cut</a:t>
            </a:r>
            <a:r>
              <a:rPr lang="en-US" altLang="zh-CN" spc="-150" dirty="0"/>
              <a:t> -d: -f1,2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0832"/>
            <a:ext cx="7200000" cy="2249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01204"/>
            <a:ext cx="8280000" cy="18995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08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连接字段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5245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/>
              <a:t>jion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/>
              <a:t>将两个文件</a:t>
            </a:r>
            <a:r>
              <a:rPr lang="zh-CN" altLang="en-US" spc="-150" dirty="0" smtClean="0"/>
              <a:t>中指定</a:t>
            </a:r>
            <a:r>
              <a:rPr lang="zh-CN" altLang="en-US" spc="-150" dirty="0"/>
              <a:t>栏位内容相同的行连接</a:t>
            </a:r>
            <a:r>
              <a:rPr lang="zh-CN" altLang="en-US" spc="-150" dirty="0" smtClean="0"/>
              <a:t>起来</a:t>
            </a:r>
            <a:endParaRPr lang="en-US" altLang="zh-CN" spc="-15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格式：</a:t>
            </a:r>
            <a:r>
              <a:rPr lang="en-US" altLang="zh-CN" dirty="0"/>
              <a:t>join [OPTION]... FILE1 </a:t>
            </a:r>
            <a:r>
              <a:rPr lang="en-US" altLang="zh-CN" dirty="0" smtClean="0"/>
              <a:t>FILE2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46962"/>
              </p:ext>
            </p:extLst>
          </p:nvPr>
        </p:nvGraphicFramePr>
        <p:xfrm>
          <a:off x="457200" y="2329434"/>
          <a:ext cx="8001000" cy="429996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136465">
                  <a:extLst>
                    <a:ext uri="{9D8B030D-6E8A-4147-A177-3AD203B41FA5}">
                      <a16:colId xmlns:a16="http://schemas.microsoft.com/office/drawing/2014/main" val="3508434856"/>
                    </a:ext>
                  </a:extLst>
                </a:gridCol>
                <a:gridCol w="5864535">
                  <a:extLst>
                    <a:ext uri="{9D8B030D-6E8A-4147-A177-3AD203B41FA5}">
                      <a16:colId xmlns:a16="http://schemas.microsoft.com/office/drawing/2014/main" val="1646984852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3476572"/>
                  </a:ext>
                </a:extLst>
              </a:tr>
              <a:tr h="432816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-a&lt;1</a:t>
                      </a:r>
                      <a:r>
                        <a:rPr lang="zh-CN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2&gt;</a:t>
                      </a:r>
                      <a:endParaRPr lang="zh-CN" sz="27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27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除了显示原来的输出内容之外，还显示指令文件中没有相同栏位的行。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21584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-e&lt;</a:t>
                      </a:r>
                      <a:r>
                        <a:rPr lang="zh-CN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字符串</a:t>
                      </a:r>
                      <a:r>
                        <a:rPr lang="en-US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7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27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若找不到</a:t>
                      </a:r>
                      <a:r>
                        <a:rPr lang="zh-CN" sz="27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指定的栏位，则在输出中填入选项中的字符串。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315462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7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lang="en-US" sz="2700" b="0" kern="1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7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27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比较栏位内容</a:t>
                      </a:r>
                      <a:r>
                        <a:rPr lang="zh-CN" sz="27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时忽略</a:t>
                      </a:r>
                      <a:r>
                        <a:rPr lang="zh-CN" sz="27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大小写的差异。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33315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-o&lt;</a:t>
                      </a:r>
                      <a:r>
                        <a:rPr lang="zh-CN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7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27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按照指定的格式来显示结果。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040798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-t&lt;</a:t>
                      </a:r>
                      <a:r>
                        <a:rPr lang="zh-CN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</a:t>
                      </a:r>
                      <a:r>
                        <a:rPr lang="en-US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7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27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使用栏位的分隔字符。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8842848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-v&lt;1</a:t>
                      </a:r>
                      <a:r>
                        <a:rPr lang="zh-CN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2&gt;</a:t>
                      </a:r>
                      <a:endParaRPr lang="zh-CN" sz="27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27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只</a:t>
                      </a:r>
                      <a:r>
                        <a:rPr lang="zh-CN" sz="27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显示文件中没有相同栏位的行。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77563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-1&lt;</a:t>
                      </a:r>
                      <a:r>
                        <a:rPr lang="zh-CN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栏位</a:t>
                      </a:r>
                      <a:r>
                        <a:rPr lang="en-US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7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连接</a:t>
                      </a:r>
                      <a:r>
                        <a:rPr lang="en-US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文件</a:t>
                      </a:r>
                      <a:r>
                        <a:rPr lang="en-US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1]</a:t>
                      </a:r>
                      <a:r>
                        <a:rPr lang="zh-CN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指定的栏位。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533651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-2&lt;</a:t>
                      </a:r>
                      <a:r>
                        <a:rPr lang="zh-CN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栏位</a:t>
                      </a:r>
                      <a:r>
                        <a:rPr lang="en-US" sz="27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7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zh-CN" sz="27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连接</a:t>
                      </a:r>
                      <a:r>
                        <a:rPr lang="en-US" sz="27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27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文件</a:t>
                      </a:r>
                      <a:r>
                        <a:rPr lang="en-US" sz="27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2]</a:t>
                      </a:r>
                      <a:r>
                        <a:rPr lang="zh-CN" sz="27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指定的栏位。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2837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8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连接字段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5.11 join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2" y="1477861"/>
            <a:ext cx="4034578" cy="50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254" y="1477862"/>
            <a:ext cx="3709645" cy="50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458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连接字段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示例一 内</a:t>
            </a:r>
            <a:r>
              <a:rPr lang="zh-CN" altLang="en-US" dirty="0" smtClean="0"/>
              <a:t>连接</a:t>
            </a:r>
            <a:endParaRPr lang="zh-CN" altLang="en-US" dirty="0"/>
          </a:p>
          <a:p>
            <a:pPr lvl="1"/>
            <a:r>
              <a:rPr lang="zh-CN" altLang="en-US" dirty="0" smtClean="0"/>
              <a:t>使用默认参数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关键字</a:t>
            </a:r>
            <a:r>
              <a:rPr lang="zh-CN" altLang="en-US" dirty="0"/>
              <a:t>不匹配的行不会输出。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88" y="1987475"/>
            <a:ext cx="5400000" cy="4365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241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13968</TotalTime>
  <Words>766</Words>
  <Application>Microsoft Office PowerPoint</Application>
  <PresentationFormat>全屏显示(4:3)</PresentationFormat>
  <Paragraphs>140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第05章 基本文本处理</vt:lpstr>
      <vt:lpstr>1 字段的使用</vt:lpstr>
      <vt:lpstr>1 字段的使用</vt:lpstr>
      <vt:lpstr>1 字段的使用</vt:lpstr>
      <vt:lpstr>2  提取字段</vt:lpstr>
      <vt:lpstr>2  提取字段</vt:lpstr>
      <vt:lpstr>3 连接字段</vt:lpstr>
      <vt:lpstr>3 连接字段</vt:lpstr>
      <vt:lpstr>3 连接字段</vt:lpstr>
      <vt:lpstr>3 连接字段</vt:lpstr>
      <vt:lpstr>3 连接字段</vt:lpstr>
      <vt:lpstr>3 连接字段</vt:lpstr>
      <vt:lpstr>3 连接字段</vt:lpstr>
      <vt:lpstr>4 作业</vt:lpstr>
      <vt:lpstr>4 作业</vt:lpstr>
      <vt:lpstr>4 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858</cp:revision>
  <dcterms:created xsi:type="dcterms:W3CDTF">2008-10-02T10:07:13Z</dcterms:created>
  <dcterms:modified xsi:type="dcterms:W3CDTF">2018-04-08T06:42:27Z</dcterms:modified>
</cp:coreProperties>
</file>