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1" r:id="rId3"/>
    <p:sldId id="314" r:id="rId4"/>
    <p:sldId id="315" r:id="rId5"/>
    <p:sldId id="316" r:id="rId6"/>
    <p:sldId id="317" r:id="rId7"/>
    <p:sldId id="319" r:id="rId8"/>
    <p:sldId id="318" r:id="rId9"/>
    <p:sldId id="320" r:id="rId10"/>
    <p:sldId id="321" r:id="rId11"/>
    <p:sldId id="322" r:id="rId12"/>
    <p:sldId id="323" r:id="rId13"/>
    <p:sldId id="324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8000"/>
    <a:srgbClr val="FF9900"/>
    <a:srgbClr val="003300"/>
    <a:srgbClr val="000066"/>
    <a:srgbClr val="800000"/>
    <a:srgbClr val="969696"/>
    <a:srgbClr val="FFFFFF"/>
    <a:srgbClr val="FFFFE5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7179" autoAdjust="0"/>
  </p:normalViewPr>
  <p:slideViewPr>
    <p:cSldViewPr>
      <p:cViewPr varScale="1">
        <p:scale>
          <a:sx n="69" d="100"/>
          <a:sy n="69" d="100"/>
        </p:scale>
        <p:origin x="9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630" y="762000"/>
            <a:ext cx="8640000" cy="5689756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412" y="1524000"/>
            <a:ext cx="8393113" cy="4927756"/>
          </a:xfrm>
        </p:spPr>
        <p:txBody>
          <a:bodyPr/>
          <a:lstStyle>
            <a:lvl1pPr marL="272654" indent="-272654">
              <a:buFontTx/>
              <a:buBlip>
                <a:blip r:embed="rId3"/>
              </a:buBlip>
              <a:defRPr sz="28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2800" b="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63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C4A22-6975-4695-9E90-A879D51C3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912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91" r:id="rId3"/>
    <p:sldLayoutId id="2147483688" r:id="rId4"/>
    <p:sldLayoutId id="21474836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 dirty="0"/>
              <a:t>第</a:t>
            </a:r>
            <a:r>
              <a:rPr lang="en-US" altLang="zh-CN" sz="4000" dirty="0" smtClean="0"/>
              <a:t>06</a:t>
            </a:r>
            <a:r>
              <a:rPr lang="zh-CN" altLang="en-US" sz="4000" dirty="0" smtClean="0"/>
              <a:t>章 文件与文件系统</a:t>
            </a:r>
            <a:endParaRPr lang="zh-CN" alt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164" y="3376311"/>
            <a:ext cx="5086836" cy="662289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601</a:t>
            </a:r>
            <a:r>
              <a:rPr lang="zh-CN" altLang="en-US" dirty="0" smtClean="0"/>
              <a:t>讲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文件查找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比较不同版本的文件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diff </a:t>
            </a:r>
            <a:r>
              <a:rPr lang="zh-CN" altLang="en-US" dirty="0" smtClean="0"/>
              <a:t>命令实例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58" y="1404253"/>
            <a:ext cx="2520000" cy="1849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385" y="1383471"/>
            <a:ext cx="2520000" cy="18691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200" y="1383471"/>
            <a:ext cx="2520000" cy="1364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90" y="3334980"/>
            <a:ext cx="3780000" cy="21884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9600" y="3341907"/>
            <a:ext cx="3780000" cy="13108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9600" y="4724400"/>
            <a:ext cx="3780000" cy="13214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788258" y="5577861"/>
            <a:ext cx="3780000" cy="46800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2800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dd   </a:t>
            </a:r>
            <a:r>
              <a:rPr lang="en-US" altLang="zh-CN" sz="2800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 smtClean="0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hange   </a:t>
            </a:r>
            <a:r>
              <a:rPr lang="en-US" altLang="zh-CN" sz="2800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dirty="0" smtClean="0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elete</a:t>
            </a:r>
            <a:r>
              <a:rPr lang="en-US" altLang="zh-CN" sz="2800" b="1" dirty="0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zh-CN" sz="2800" b="1" i="0" u="none" strike="noStrike" dirty="0">
              <a:ln w="0"/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5184" y="6096000"/>
            <a:ext cx="7614415" cy="52322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zh-CN" sz="2800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800" b="1" dirty="0" smtClean="0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line3 </a:t>
            </a:r>
            <a:r>
              <a:rPr lang="zh-CN" altLang="en-US" sz="2800" b="1" dirty="0" smtClean="0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右边的文件多出了 </a:t>
            </a:r>
            <a:r>
              <a:rPr lang="en-US" altLang="zh-CN" sz="2800" b="1" dirty="0" smtClean="0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line3</a:t>
            </a:r>
            <a:r>
              <a:rPr lang="en-US" altLang="zh-CN" sz="2800" b="1" dirty="0">
                <a:ln w="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endParaRPr lang="en-US" altLang="zh-CN" sz="2800" b="1" i="0" u="none" strike="noStrike" dirty="0">
              <a:ln w="0"/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18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比较不同版本的文件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2</a:t>
            </a:r>
            <a:r>
              <a:rPr lang="zh-CN" altLang="en-US" dirty="0"/>
              <a:t>：并排格式</a:t>
            </a:r>
            <a:r>
              <a:rPr lang="zh-CN" altLang="en-US" dirty="0" smtClean="0"/>
              <a:t>输出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648" y="1365073"/>
            <a:ext cx="5400000" cy="16829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48" y="3079895"/>
            <a:ext cx="5400000" cy="1627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648" y="4738990"/>
            <a:ext cx="5400000" cy="16893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327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3</a:t>
            </a:r>
            <a:r>
              <a:rPr lang="zh-CN" altLang="en-US" dirty="0"/>
              <a:t>：上下文输出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marL="360363" lvl="1" indent="-360363"/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 -c file1 file2  </a:t>
            </a:r>
            <a:r>
              <a:rPr lang="en-US" altLang="zh-CN" sz="28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 -c file1 </a:t>
            </a:r>
            <a:r>
              <a:rPr lang="en-US" altLang="zh-CN" sz="2800" b="1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file3 </a:t>
            </a:r>
            <a:r>
              <a:rPr lang="en-US" altLang="zh-CN" sz="2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 </a:t>
            </a:r>
            <a:r>
              <a:rPr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 file3 file2 </a:t>
            </a:r>
            <a:endParaRPr lang="zh-CN" altLang="en-US" sz="28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35" y="2126673"/>
            <a:ext cx="2520000" cy="31712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637" y="2126673"/>
            <a:ext cx="2520000" cy="24918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938" y="2126673"/>
            <a:ext cx="2520000" cy="2505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3140637" y="4705081"/>
            <a:ext cx="5122301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＋</a:t>
            </a:r>
            <a:r>
              <a:rPr lang="zh-CN" altLang="en-US" sz="28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en-US" sz="28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后面的文件 多</a:t>
            </a:r>
            <a:r>
              <a:rPr lang="zh-CN" altLang="en-US" sz="28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一行</a:t>
            </a:r>
          </a:p>
          <a:p>
            <a:r>
              <a:rPr lang="zh-CN" altLang="en-US" sz="2800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－  </a:t>
            </a:r>
            <a:r>
              <a:rPr lang="zh-CN" altLang="en-US" sz="28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后面</a:t>
            </a:r>
            <a:r>
              <a:rPr lang="zh-CN" altLang="en-US" sz="28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文件 少</a:t>
            </a:r>
            <a:r>
              <a:rPr lang="zh-CN" altLang="en-US" sz="28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一行</a:t>
            </a:r>
          </a:p>
          <a:p>
            <a:r>
              <a:rPr lang="zh-CN" altLang="en-US" sz="28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！ </a:t>
            </a:r>
            <a:r>
              <a:rPr lang="zh-CN" altLang="en-US" sz="28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两文件有</a:t>
            </a:r>
            <a:r>
              <a:rPr lang="zh-CN" altLang="en-US" sz="28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差别的行</a:t>
            </a:r>
            <a:endParaRPr lang="zh-CN" altLang="en-US" sz="2800" b="1" i="0" u="none" strike="noStrike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9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其他比较方法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vimdiff file1 </a:t>
            </a:r>
            <a:r>
              <a:rPr lang="en-US" altLang="zh-CN" dirty="0" smtClean="0"/>
              <a:t>file2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vimdiff file1 </a:t>
            </a:r>
            <a:r>
              <a:rPr lang="en-US" altLang="zh-CN" dirty="0" smtClean="0"/>
              <a:t>file3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56" y="1551178"/>
            <a:ext cx="8280000" cy="1714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56" y="4065778"/>
            <a:ext cx="8280000" cy="16492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360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比较已</a:t>
            </a:r>
            <a:r>
              <a:rPr lang="zh-CN" altLang="en-US" dirty="0"/>
              <a:t>排序的文件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comm</a:t>
            </a:r>
            <a:r>
              <a:rPr lang="en-US" altLang="zh-CN" dirty="0"/>
              <a:t> 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/>
              <a:t>逐行比较两个已排序的文件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en-US" altLang="zh-CN" dirty="0"/>
              <a:t>select or reject lines common to two files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comm</a:t>
            </a:r>
            <a:r>
              <a:rPr lang="en-US" altLang="zh-CN" dirty="0" smtClean="0"/>
              <a:t> </a:t>
            </a:r>
            <a:r>
              <a:rPr lang="en-US" altLang="zh-CN" dirty="0"/>
              <a:t>[OPTION</a:t>
            </a:r>
            <a:r>
              <a:rPr lang="en-US" altLang="zh-CN" dirty="0" smtClean="0"/>
              <a:t>]  </a:t>
            </a:r>
            <a:r>
              <a:rPr lang="en-US" altLang="zh-CN" dirty="0"/>
              <a:t>LEFT_FILE RIGHT_FILE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052636"/>
              </p:ext>
            </p:extLst>
          </p:nvPr>
        </p:nvGraphicFramePr>
        <p:xfrm>
          <a:off x="457200" y="3522476"/>
          <a:ext cx="7939388" cy="1857368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111238">
                  <a:extLst>
                    <a:ext uri="{9D8B030D-6E8A-4147-A177-3AD203B41FA5}">
                      <a16:colId xmlns:a16="http://schemas.microsoft.com/office/drawing/2014/main" val="1731825138"/>
                    </a:ext>
                  </a:extLst>
                </a:gridCol>
                <a:gridCol w="6828150">
                  <a:extLst>
                    <a:ext uri="{9D8B030D-6E8A-4147-A177-3AD203B41FA5}">
                      <a16:colId xmlns:a16="http://schemas.microsoft.com/office/drawing/2014/main" val="1124058466"/>
                    </a:ext>
                  </a:extLst>
                </a:gridCol>
              </a:tblGrid>
              <a:tr h="2886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选项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lang="zh-CN" sz="2800" b="1" kern="1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1732163"/>
                  </a:ext>
                </a:extLst>
              </a:tr>
              <a:tr h="288604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不显示在第一个文件出现的内容；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8801997"/>
                  </a:ext>
                </a:extLst>
              </a:tr>
              <a:tr h="288604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-2</a:t>
                      </a:r>
                      <a:endParaRPr lang="zh-CN" alt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不显示在第二个文件中出现的内容；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3927124"/>
                  </a:ext>
                </a:extLst>
              </a:tr>
              <a:tr h="5772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-3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800" b="0" kern="10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不显示同时在两个文件中都出现的内容。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2356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3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比较已排序的文件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50" y="828676"/>
            <a:ext cx="2880000" cy="30287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27" y="3996257"/>
            <a:ext cx="2880000" cy="26331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808" y="800967"/>
            <a:ext cx="5400000" cy="4920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线形标注 1 7"/>
          <p:cNvSpPr/>
          <p:nvPr/>
        </p:nvSpPr>
        <p:spPr>
          <a:xfrm>
            <a:off x="5742709" y="3729038"/>
            <a:ext cx="2971800" cy="2633143"/>
          </a:xfrm>
          <a:prstGeom prst="borderCallout1">
            <a:avLst>
              <a:gd name="adj1" fmla="val -11448"/>
              <a:gd name="adj2" fmla="val 849"/>
              <a:gd name="adj3" fmla="val -24234"/>
              <a:gd name="adj4" fmla="val -421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8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列只在</a:t>
            </a:r>
            <a:r>
              <a:rPr lang="en-US" altLang="zh-CN" sz="28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file1.txt</a:t>
            </a:r>
            <a:r>
              <a:rPr lang="zh-CN" altLang="en-US" sz="2800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中出现的行</a:t>
            </a:r>
            <a:r>
              <a:rPr lang="zh-CN" altLang="en-US" sz="28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，第</a:t>
            </a:r>
            <a:r>
              <a:rPr lang="en-US" altLang="zh-CN" sz="28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列只在</a:t>
            </a:r>
            <a:r>
              <a:rPr lang="en-US" altLang="zh-CN" sz="28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file2.txt</a:t>
            </a:r>
            <a:r>
              <a:rPr lang="zh-CN" altLang="en-US" sz="2800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中出现的行</a:t>
            </a:r>
            <a:r>
              <a:rPr lang="zh-CN" altLang="en-US" sz="28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，第</a:t>
            </a:r>
            <a:r>
              <a:rPr lang="en-US" altLang="zh-CN" sz="28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列 </a:t>
            </a:r>
            <a:r>
              <a:rPr lang="en-US" altLang="zh-CN" sz="28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file1.txt</a:t>
            </a:r>
            <a:r>
              <a:rPr lang="zh-CN" altLang="en-US" sz="28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 smtClean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file2.txt</a:t>
            </a:r>
            <a:r>
              <a:rPr lang="zh-CN" altLang="en-US" sz="2800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中相同的行。</a:t>
            </a:r>
            <a:endParaRPr lang="zh-CN" altLang="en-US" sz="2800" dirty="0" smtClean="0">
              <a:ln w="0"/>
              <a:solidFill>
                <a:schemeClr val="tx1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07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比较已排序的文件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求交集：打印</a:t>
            </a:r>
            <a:r>
              <a:rPr lang="zh-CN" altLang="en-US" dirty="0"/>
              <a:t>两个文件的</a:t>
            </a:r>
            <a:r>
              <a:rPr lang="zh-CN" altLang="en-US" dirty="0" smtClean="0"/>
              <a:t>交集</a:t>
            </a:r>
            <a:endParaRPr lang="en-US" altLang="zh-CN" dirty="0" smtClean="0"/>
          </a:p>
          <a:p>
            <a:pPr lvl="1"/>
            <a:r>
              <a:rPr lang="en-US" altLang="zh-CN" dirty="0"/>
              <a:t>$</a:t>
            </a:r>
            <a:r>
              <a:rPr lang="en-US" altLang="zh-CN" dirty="0" err="1"/>
              <a:t>comm</a:t>
            </a:r>
            <a:r>
              <a:rPr lang="en-US" altLang="zh-CN" dirty="0"/>
              <a:t> -1 -2 file1.txt </a:t>
            </a:r>
            <a:r>
              <a:rPr lang="en-US" altLang="zh-CN" dirty="0" smtClean="0"/>
              <a:t>file2.txt</a:t>
            </a:r>
          </a:p>
          <a:p>
            <a:r>
              <a:rPr lang="zh-CN" altLang="en-US" dirty="0"/>
              <a:t>求</a:t>
            </a:r>
            <a:r>
              <a:rPr lang="zh-CN" altLang="en-US" dirty="0" smtClean="0"/>
              <a:t>差：打印</a:t>
            </a:r>
            <a:r>
              <a:rPr lang="zh-CN" altLang="en-US" dirty="0"/>
              <a:t>出两</a:t>
            </a:r>
            <a:r>
              <a:rPr lang="zh-CN" altLang="en-US" dirty="0" smtClean="0"/>
              <a:t>个文件</a:t>
            </a:r>
            <a:r>
              <a:rPr lang="zh-CN" altLang="en-US" dirty="0"/>
              <a:t>中不相同的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comm</a:t>
            </a:r>
            <a:r>
              <a:rPr lang="en-US" altLang="zh-CN" dirty="0" smtClean="0"/>
              <a:t> </a:t>
            </a:r>
            <a:r>
              <a:rPr lang="en-US" altLang="zh-CN" dirty="0"/>
              <a:t>-3 file1.txt </a:t>
            </a:r>
            <a:r>
              <a:rPr lang="en-US" altLang="zh-CN" dirty="0" smtClean="0"/>
              <a:t>file2.txt</a:t>
            </a:r>
          </a:p>
          <a:p>
            <a:r>
              <a:rPr lang="zh-CN" altLang="en-US" dirty="0" smtClean="0"/>
              <a:t>求</a:t>
            </a:r>
            <a:r>
              <a:rPr lang="en-US" altLang="zh-CN" dirty="0"/>
              <a:t>file1.txt</a:t>
            </a:r>
            <a:r>
              <a:rPr lang="en-US" altLang="zh-CN" dirty="0" smtClean="0"/>
              <a:t> - file2.txt</a:t>
            </a:r>
            <a:r>
              <a:rPr lang="zh-CN" altLang="en-US" dirty="0" smtClean="0"/>
              <a:t>的差集</a:t>
            </a:r>
            <a:endParaRPr lang="en-US" altLang="zh-CN" dirty="0" smtClean="0"/>
          </a:p>
          <a:p>
            <a:pPr lvl="1"/>
            <a:r>
              <a:rPr lang="en-US" altLang="zh-CN" dirty="0"/>
              <a:t>$</a:t>
            </a:r>
            <a:r>
              <a:rPr lang="en-US" altLang="zh-CN" dirty="0" err="1"/>
              <a:t>comm</a:t>
            </a:r>
            <a:r>
              <a:rPr lang="en-US" altLang="zh-CN" dirty="0"/>
              <a:t> -2 -3 file1.txt file2.txt</a:t>
            </a:r>
          </a:p>
          <a:p>
            <a:r>
              <a:rPr lang="zh-CN" altLang="en-US" dirty="0" smtClean="0"/>
              <a:t>求</a:t>
            </a:r>
            <a:r>
              <a:rPr lang="en-US" altLang="zh-CN" dirty="0" smtClean="0"/>
              <a:t>file2.txt </a:t>
            </a:r>
            <a:r>
              <a:rPr lang="en-US" altLang="zh-CN" dirty="0"/>
              <a:t>- file1.txt</a:t>
            </a:r>
            <a:r>
              <a:rPr lang="zh-CN" altLang="en-US" dirty="0" smtClean="0"/>
              <a:t>的差集</a:t>
            </a:r>
            <a:endParaRPr lang="en-US" altLang="zh-CN" dirty="0" smtClean="0"/>
          </a:p>
          <a:p>
            <a:pPr lvl="1"/>
            <a:r>
              <a:rPr lang="en-US" altLang="zh-CN" dirty="0"/>
              <a:t>$</a:t>
            </a:r>
            <a:r>
              <a:rPr lang="en-US" altLang="zh-CN" dirty="0" err="1"/>
              <a:t>comm</a:t>
            </a:r>
            <a:r>
              <a:rPr lang="en-US" altLang="zh-CN" dirty="0"/>
              <a:t> -1 -3 file1.txt </a:t>
            </a:r>
            <a:r>
              <a:rPr lang="en-US" altLang="zh-CN" dirty="0" smtClean="0"/>
              <a:t>file2.txt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074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比较不同版本的文件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524500"/>
          </a:xfrm>
        </p:spPr>
        <p:txBody>
          <a:bodyPr/>
          <a:lstStyle/>
          <a:p>
            <a:r>
              <a:rPr lang="en-US" altLang="zh-CN" dirty="0"/>
              <a:t>diff 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</a:t>
            </a:r>
            <a:r>
              <a:rPr lang="zh-CN" altLang="en-US" dirty="0"/>
              <a:t>比较文件的内容，特别是比较两个版本不同的文件以找到改动的地方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diff</a:t>
            </a:r>
            <a:r>
              <a:rPr lang="zh-CN" altLang="en-US" dirty="0"/>
              <a:t>在命令行中打印每一个行的改动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diff</a:t>
            </a:r>
            <a:r>
              <a:rPr lang="zh-CN" altLang="en-US" dirty="0"/>
              <a:t>程序的输出被称为补丁 </a:t>
            </a:r>
            <a:r>
              <a:rPr lang="en-US" altLang="zh-CN" dirty="0"/>
              <a:t>(patch)</a:t>
            </a:r>
            <a:r>
              <a:rPr lang="zh-CN" altLang="en-US" dirty="0"/>
              <a:t>，因为</a:t>
            </a:r>
            <a:r>
              <a:rPr lang="en-US" altLang="zh-CN" dirty="0"/>
              <a:t>Linux</a:t>
            </a:r>
            <a:r>
              <a:rPr lang="zh-CN" altLang="en-US" dirty="0"/>
              <a:t>系统中还有一个</a:t>
            </a:r>
            <a:r>
              <a:rPr lang="en-US" altLang="zh-CN" dirty="0"/>
              <a:t>patch</a:t>
            </a:r>
            <a:r>
              <a:rPr lang="zh-CN" altLang="en-US" dirty="0"/>
              <a:t>程序，可以根据</a:t>
            </a:r>
            <a:r>
              <a:rPr lang="en-US" altLang="zh-CN" dirty="0"/>
              <a:t>diff</a:t>
            </a:r>
            <a:r>
              <a:rPr lang="zh-CN" altLang="en-US" dirty="0"/>
              <a:t>的输出将</a:t>
            </a:r>
            <a:r>
              <a:rPr lang="en-US" altLang="zh-CN" dirty="0" err="1"/>
              <a:t>a.c</a:t>
            </a:r>
            <a:r>
              <a:rPr lang="zh-CN" altLang="en-US" dirty="0"/>
              <a:t>的文件内容更新为</a:t>
            </a:r>
            <a:r>
              <a:rPr lang="en-US" altLang="zh-CN" dirty="0" err="1"/>
              <a:t>b.c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diff</a:t>
            </a:r>
            <a:r>
              <a:rPr lang="zh-CN" altLang="en-US" dirty="0"/>
              <a:t>是</a:t>
            </a:r>
            <a:r>
              <a:rPr lang="en-US" altLang="zh-CN" dirty="0" err="1"/>
              <a:t>svn</a:t>
            </a:r>
            <a:r>
              <a:rPr lang="zh-CN" altLang="en-US" dirty="0"/>
              <a:t>、</a:t>
            </a:r>
            <a:r>
              <a:rPr lang="en-US" altLang="zh-CN" dirty="0" err="1"/>
              <a:t>cvs</a:t>
            </a:r>
            <a:r>
              <a:rPr lang="zh-CN" altLang="en-US" dirty="0"/>
              <a:t>、</a:t>
            </a:r>
            <a:r>
              <a:rPr lang="en-US" altLang="zh-CN" dirty="0" err="1"/>
              <a:t>git</a:t>
            </a:r>
            <a:r>
              <a:rPr lang="zh-CN" altLang="en-US" dirty="0"/>
              <a:t>等版本控制工具不可或缺的一部分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格式： </a:t>
            </a:r>
            <a:r>
              <a:rPr lang="en-US" altLang="zh-CN" dirty="0" smtClean="0"/>
              <a:t>diff </a:t>
            </a:r>
            <a:r>
              <a:rPr lang="en-US" altLang="zh-CN" dirty="0"/>
              <a:t>[</a:t>
            </a:r>
            <a:r>
              <a:rPr lang="zh-CN" altLang="en-US" dirty="0"/>
              <a:t>选项</a:t>
            </a:r>
            <a:r>
              <a:rPr lang="en-US" altLang="zh-CN" dirty="0"/>
              <a:t>] </a:t>
            </a:r>
            <a:r>
              <a:rPr lang="zh-CN" altLang="en-US" dirty="0"/>
              <a:t>源文件 目标文件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183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比较不同版本的文件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dirty="0"/>
              <a:t>diff </a:t>
            </a:r>
            <a:r>
              <a:rPr lang="zh-CN" altLang="en-US" dirty="0" smtClean="0"/>
              <a:t>命令选项</a:t>
            </a:r>
            <a:endParaRPr lang="zh-CN" altLang="en-US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 smtClean="0"/>
              <a:t>-&lt;</a:t>
            </a:r>
            <a:r>
              <a:rPr lang="zh-CN" altLang="en-US" sz="2800" dirty="0"/>
              <a:t>行数</a:t>
            </a:r>
            <a:r>
              <a:rPr lang="en-US" altLang="zh-CN" sz="2800" dirty="0"/>
              <a:t>&gt;</a:t>
            </a:r>
            <a:r>
              <a:rPr lang="zh-CN" altLang="en-US" sz="2800" dirty="0"/>
              <a:t>：指定要显示多少行的文本</a:t>
            </a:r>
            <a:r>
              <a:rPr lang="zh-CN" altLang="en-US" sz="2800" dirty="0" smtClean="0"/>
              <a:t>。与</a:t>
            </a:r>
            <a:r>
              <a:rPr lang="en-US" altLang="zh-CN" sz="2800" dirty="0"/>
              <a:t>-c</a:t>
            </a:r>
            <a:r>
              <a:rPr lang="zh-CN" altLang="en-US" sz="2800" dirty="0"/>
              <a:t>或</a:t>
            </a:r>
            <a:r>
              <a:rPr lang="en-US" altLang="zh-CN" sz="2800" dirty="0"/>
              <a:t>-</a:t>
            </a:r>
            <a:r>
              <a:rPr lang="en-US" altLang="zh-CN" sz="2800" dirty="0" smtClean="0"/>
              <a:t>u </a:t>
            </a:r>
            <a:r>
              <a:rPr lang="zh-CN" altLang="en-US" sz="2800" dirty="0" smtClean="0"/>
              <a:t>一并</a:t>
            </a:r>
            <a:r>
              <a:rPr lang="zh-CN" altLang="en-US" sz="2800" dirty="0"/>
              <a:t>使用；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/>
              <a:t>-a</a:t>
            </a:r>
            <a:r>
              <a:rPr lang="zh-CN" altLang="en-US" sz="2800" dirty="0" smtClean="0"/>
              <a:t>或</a:t>
            </a:r>
            <a:r>
              <a:rPr lang="en-US" altLang="zh-CN" sz="2800" dirty="0" smtClean="0"/>
              <a:t>--text</a:t>
            </a:r>
            <a:r>
              <a:rPr lang="zh-CN" altLang="en-US" sz="2800" dirty="0"/>
              <a:t>：</a:t>
            </a:r>
            <a:r>
              <a:rPr lang="en-US" altLang="zh-CN" sz="2800" dirty="0"/>
              <a:t>diff</a:t>
            </a:r>
            <a:r>
              <a:rPr lang="zh-CN" altLang="en-US" sz="2800" dirty="0"/>
              <a:t>预设只会逐行比较文本文件；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/>
              <a:t>-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不检查空格字符的不同；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/>
              <a:t>-B</a:t>
            </a:r>
            <a:r>
              <a:rPr lang="zh-CN" altLang="en-US" sz="2800" dirty="0"/>
              <a:t>或</a:t>
            </a:r>
            <a:r>
              <a:rPr lang="en-US" altLang="zh-CN" sz="2800" dirty="0"/>
              <a:t>--ignore-blank-lines</a:t>
            </a:r>
            <a:r>
              <a:rPr lang="zh-CN" altLang="en-US" sz="2800" dirty="0"/>
              <a:t>：不检查空白行；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/>
              <a:t>-c</a:t>
            </a:r>
            <a:r>
              <a:rPr lang="zh-CN" altLang="en-US" sz="2800" dirty="0"/>
              <a:t>：显示全部内容，并标出不同之处；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/>
              <a:t>-C&lt;</a:t>
            </a:r>
            <a:r>
              <a:rPr lang="zh-CN" altLang="en-US" sz="2800" dirty="0"/>
              <a:t>行数</a:t>
            </a:r>
            <a:r>
              <a:rPr lang="en-US" altLang="zh-CN" sz="2800" dirty="0"/>
              <a:t>&gt;</a:t>
            </a:r>
            <a:r>
              <a:rPr lang="zh-CN" altLang="en-US" sz="2800" dirty="0"/>
              <a:t>或</a:t>
            </a:r>
            <a:r>
              <a:rPr lang="en-US" altLang="zh-CN" sz="2800" dirty="0"/>
              <a:t>--context&lt;</a:t>
            </a:r>
            <a:r>
              <a:rPr lang="zh-CN" altLang="en-US" sz="2800" dirty="0"/>
              <a:t>行数</a:t>
            </a:r>
            <a:r>
              <a:rPr lang="en-US" altLang="zh-CN" sz="2800" dirty="0"/>
              <a:t>&gt;</a:t>
            </a:r>
            <a:r>
              <a:rPr lang="zh-CN" altLang="en-US" sz="2800" dirty="0"/>
              <a:t>：与执行“</a:t>
            </a:r>
            <a:r>
              <a:rPr lang="en-US" altLang="zh-CN" sz="2800" dirty="0"/>
              <a:t>-c-&lt;</a:t>
            </a:r>
            <a:r>
              <a:rPr lang="zh-CN" altLang="en-US" sz="2800" dirty="0"/>
              <a:t>行数</a:t>
            </a:r>
            <a:r>
              <a:rPr lang="en-US" altLang="zh-CN" sz="2800" dirty="0"/>
              <a:t>&gt;”</a:t>
            </a:r>
            <a:r>
              <a:rPr lang="zh-CN" altLang="en-US" sz="2800" dirty="0"/>
              <a:t>指令相同；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/>
              <a:t>-d</a:t>
            </a:r>
            <a:r>
              <a:rPr lang="zh-CN" altLang="en-US" sz="2800" dirty="0" smtClean="0"/>
              <a:t>或</a:t>
            </a:r>
            <a:r>
              <a:rPr lang="en-US" altLang="zh-CN" sz="2800" dirty="0" smtClean="0"/>
              <a:t>--minimal</a:t>
            </a:r>
            <a:r>
              <a:rPr lang="zh-CN" altLang="en-US" sz="2800" dirty="0"/>
              <a:t>：使用不同的演算法，以小的单位来做比较</a:t>
            </a:r>
            <a:r>
              <a:rPr lang="zh-CN" altLang="en-US" sz="2800" dirty="0" smtClean="0"/>
              <a:t>；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2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比较不同版本的文件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dirty="0"/>
              <a:t>diff </a:t>
            </a:r>
            <a:r>
              <a:rPr lang="zh-CN" altLang="en-US" dirty="0"/>
              <a:t>命令选项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sz="2800" dirty="0" smtClean="0"/>
              <a:t>-</a:t>
            </a:r>
            <a:r>
              <a:rPr lang="en-US" altLang="zh-CN" sz="2800" dirty="0"/>
              <a:t>e</a:t>
            </a:r>
            <a:r>
              <a:rPr lang="zh-CN" altLang="en-US" sz="2800" dirty="0" smtClean="0"/>
              <a:t>或</a:t>
            </a:r>
            <a:r>
              <a:rPr lang="en-US" altLang="zh-CN" sz="2800" dirty="0" smtClean="0"/>
              <a:t>--</a:t>
            </a:r>
            <a:r>
              <a:rPr lang="en-US" altLang="zh-CN" sz="2800" dirty="0" err="1" smtClean="0"/>
              <a:t>ed</a:t>
            </a:r>
            <a:r>
              <a:rPr lang="zh-CN" altLang="en-US" sz="2800" dirty="0"/>
              <a:t>：此参数的输出格式可用于</a:t>
            </a:r>
            <a:r>
              <a:rPr lang="en-US" altLang="zh-CN" sz="2800" dirty="0" err="1"/>
              <a:t>ed</a:t>
            </a:r>
            <a:r>
              <a:rPr lang="zh-CN" altLang="en-US" sz="2800" dirty="0"/>
              <a:t>的</a:t>
            </a:r>
            <a:r>
              <a:rPr lang="en-US" altLang="zh-CN" sz="2800" dirty="0"/>
              <a:t>script</a:t>
            </a:r>
            <a:r>
              <a:rPr lang="zh-CN" altLang="en-US" sz="2800" dirty="0"/>
              <a:t>文件；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sz="2800" dirty="0"/>
              <a:t>-f</a:t>
            </a:r>
            <a:r>
              <a:rPr lang="zh-CN" altLang="en-US" sz="2800" dirty="0"/>
              <a:t>或</a:t>
            </a:r>
            <a:r>
              <a:rPr lang="en-US" altLang="zh-CN" sz="2800" dirty="0"/>
              <a:t>-forward-</a:t>
            </a:r>
            <a:r>
              <a:rPr lang="en-US" altLang="zh-CN" sz="2800" dirty="0" err="1"/>
              <a:t>ed</a:t>
            </a:r>
            <a:r>
              <a:rPr lang="zh-CN" altLang="en-US" sz="2800" dirty="0"/>
              <a:t>：输出的格式类似</a:t>
            </a:r>
            <a:r>
              <a:rPr lang="en-US" altLang="zh-CN" sz="2800" dirty="0" err="1"/>
              <a:t>ed</a:t>
            </a:r>
            <a:r>
              <a:rPr lang="zh-CN" altLang="en-US" sz="2800" dirty="0"/>
              <a:t>的</a:t>
            </a:r>
            <a:r>
              <a:rPr lang="en-US" altLang="zh-CN" sz="2800" dirty="0"/>
              <a:t>script</a:t>
            </a:r>
            <a:r>
              <a:rPr lang="zh-CN" altLang="en-US" sz="2800" dirty="0"/>
              <a:t>文件，但按照原来文件的顺序来显示不同处；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sz="2800" dirty="0"/>
              <a:t>-</a:t>
            </a:r>
            <a:r>
              <a:rPr lang="en-US" altLang="zh-CN" sz="2800" dirty="0" smtClean="0"/>
              <a:t>H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比较大文件时，可加快速度；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sz="2800" dirty="0" smtClean="0"/>
              <a:t>-</a:t>
            </a:r>
            <a:r>
              <a:rPr lang="en-US" altLang="zh-CN" sz="2800" dirty="0" err="1"/>
              <a:t>i</a:t>
            </a:r>
            <a:r>
              <a:rPr lang="zh-CN" altLang="en-US" sz="2800" dirty="0"/>
              <a:t>或</a:t>
            </a:r>
            <a:r>
              <a:rPr lang="en-US" altLang="zh-CN" sz="2800" dirty="0"/>
              <a:t>--ignore-case</a:t>
            </a:r>
            <a:r>
              <a:rPr lang="zh-CN" altLang="en-US" sz="2800" dirty="0"/>
              <a:t>：不检查大小写的不同；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sz="2800" dirty="0"/>
              <a:t>-l</a:t>
            </a:r>
            <a:r>
              <a:rPr lang="zh-CN" altLang="en-US" sz="2800" dirty="0"/>
              <a:t>或</a:t>
            </a:r>
            <a:r>
              <a:rPr lang="en-US" altLang="zh-CN" sz="2800" dirty="0"/>
              <a:t>——paginate</a:t>
            </a:r>
            <a:r>
              <a:rPr lang="zh-CN" altLang="en-US" sz="2800" dirty="0"/>
              <a:t>：将结果交由</a:t>
            </a:r>
            <a:r>
              <a:rPr lang="en-US" altLang="zh-CN" sz="2800" dirty="0" err="1"/>
              <a:t>pr</a:t>
            </a:r>
            <a:r>
              <a:rPr lang="zh-CN" altLang="en-US" sz="2800" dirty="0"/>
              <a:t>程序来分页；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sz="2800" dirty="0"/>
              <a:t>-n</a:t>
            </a:r>
            <a:r>
              <a:rPr lang="zh-CN" altLang="en-US" sz="2800" dirty="0"/>
              <a:t>或</a:t>
            </a:r>
            <a:r>
              <a:rPr lang="en-US" altLang="zh-CN" sz="2800" dirty="0"/>
              <a:t>——</a:t>
            </a:r>
            <a:r>
              <a:rPr lang="en-US" altLang="zh-CN" sz="2800" dirty="0" err="1"/>
              <a:t>rcs</a:t>
            </a:r>
            <a:r>
              <a:rPr lang="zh-CN" altLang="en-US" sz="2800" dirty="0"/>
              <a:t>：将比较结果以</a:t>
            </a:r>
            <a:r>
              <a:rPr lang="en-US" altLang="zh-CN" sz="2800" dirty="0"/>
              <a:t>RCS</a:t>
            </a:r>
            <a:r>
              <a:rPr lang="zh-CN" altLang="en-US" sz="2800" dirty="0"/>
              <a:t>的格式来显示；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sz="2800" dirty="0"/>
              <a:t>-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在比较目录时，若文件</a:t>
            </a:r>
            <a:r>
              <a:rPr lang="en-US" altLang="zh-CN" sz="2800" dirty="0"/>
              <a:t>A</a:t>
            </a:r>
            <a:r>
              <a:rPr lang="zh-CN" altLang="en-US" sz="2800" dirty="0"/>
              <a:t>仅出现在某个目录中，预设会显示：</a:t>
            </a:r>
            <a:r>
              <a:rPr lang="en-US" altLang="zh-CN" sz="2800" dirty="0"/>
              <a:t>Only in</a:t>
            </a:r>
            <a:r>
              <a:rPr lang="zh-CN" altLang="en-US" sz="2800" dirty="0"/>
              <a:t>目录，文件</a:t>
            </a:r>
            <a:r>
              <a:rPr lang="en-US" altLang="zh-CN" sz="2800" dirty="0"/>
              <a:t>A </a:t>
            </a:r>
            <a:r>
              <a:rPr lang="zh-CN" altLang="en-US" sz="2800" dirty="0"/>
              <a:t>若使用</a:t>
            </a:r>
            <a:r>
              <a:rPr lang="en-US" altLang="zh-CN" sz="2800" dirty="0"/>
              <a:t>-N</a:t>
            </a:r>
            <a:r>
              <a:rPr lang="zh-CN" altLang="en-US" sz="2800" dirty="0"/>
              <a:t>参数，则</a:t>
            </a:r>
            <a:r>
              <a:rPr lang="en-US" altLang="zh-CN" sz="2800" dirty="0"/>
              <a:t>diff</a:t>
            </a:r>
            <a:r>
              <a:rPr lang="zh-CN" altLang="en-US" sz="2800" dirty="0"/>
              <a:t>会将文件</a:t>
            </a:r>
            <a:r>
              <a:rPr lang="en-US" altLang="zh-CN" sz="2800" dirty="0"/>
              <a:t>A </a:t>
            </a:r>
            <a:r>
              <a:rPr lang="zh-CN" altLang="en-US" sz="2800" dirty="0"/>
              <a:t>与一个空白的文件比较</a:t>
            </a:r>
            <a:r>
              <a:rPr lang="zh-CN" altLang="en-US" sz="2800" dirty="0" smtClean="0"/>
              <a:t>；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2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比较不同版本的文件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CN" sz="2800" dirty="0"/>
              <a:t>diff </a:t>
            </a:r>
            <a:r>
              <a:rPr lang="zh-CN" altLang="en-US" sz="2800" dirty="0"/>
              <a:t>命令选项</a:t>
            </a:r>
          </a:p>
          <a:p>
            <a:pPr lvl="1">
              <a:spcAft>
                <a:spcPts val="0"/>
              </a:spcAft>
            </a:pPr>
            <a:r>
              <a:rPr lang="en-US" altLang="zh-CN" sz="2600" dirty="0" smtClean="0"/>
              <a:t>-</a:t>
            </a:r>
            <a:r>
              <a:rPr lang="en-US" altLang="zh-CN" sz="2600" dirty="0"/>
              <a:t>p</a:t>
            </a:r>
            <a:r>
              <a:rPr lang="zh-CN" altLang="en-US" sz="2600" dirty="0"/>
              <a:t>：若比较的文件为</a:t>
            </a:r>
            <a:r>
              <a:rPr lang="en-US" altLang="zh-CN" sz="2600" dirty="0"/>
              <a:t>C</a:t>
            </a:r>
            <a:r>
              <a:rPr lang="zh-CN" altLang="en-US" sz="2600" dirty="0"/>
              <a:t>语言的程序码文件时，显示差异所在的函数名称；</a:t>
            </a:r>
          </a:p>
          <a:p>
            <a:pPr lvl="1">
              <a:spcAft>
                <a:spcPts val="0"/>
              </a:spcAft>
            </a:pPr>
            <a:r>
              <a:rPr lang="en-US" altLang="zh-CN" sz="2600" dirty="0"/>
              <a:t>-</a:t>
            </a:r>
            <a:r>
              <a:rPr lang="en-US" altLang="zh-CN" sz="2600" dirty="0" smtClean="0"/>
              <a:t>P</a:t>
            </a:r>
            <a:r>
              <a:rPr lang="zh-CN" altLang="en-US" sz="2600" dirty="0" smtClean="0"/>
              <a:t>：</a:t>
            </a:r>
            <a:r>
              <a:rPr lang="zh-CN" altLang="en-US" sz="2600" dirty="0"/>
              <a:t>与</a:t>
            </a:r>
            <a:r>
              <a:rPr lang="en-US" altLang="zh-CN" sz="2600" dirty="0"/>
              <a:t>-N</a:t>
            </a:r>
            <a:r>
              <a:rPr lang="zh-CN" altLang="en-US" sz="2600" dirty="0"/>
              <a:t>类似，但只有当第二个目录包含了第一个目录所没有的文件时，才会将这个文件与空白的文件做比较；</a:t>
            </a:r>
          </a:p>
          <a:p>
            <a:pPr lvl="1">
              <a:spcAft>
                <a:spcPts val="0"/>
              </a:spcAft>
            </a:pPr>
            <a:r>
              <a:rPr lang="en-US" altLang="zh-CN" sz="2600" dirty="0"/>
              <a:t>-q</a:t>
            </a:r>
            <a:r>
              <a:rPr lang="zh-CN" altLang="en-US" sz="2600" dirty="0"/>
              <a:t>或</a:t>
            </a:r>
            <a:r>
              <a:rPr lang="en-US" altLang="zh-CN" sz="2600" dirty="0"/>
              <a:t>--brief</a:t>
            </a:r>
            <a:r>
              <a:rPr lang="zh-CN" altLang="en-US" sz="2600" dirty="0"/>
              <a:t>：仅显示有无差异，不显示详细的信息；</a:t>
            </a:r>
          </a:p>
          <a:p>
            <a:pPr lvl="1">
              <a:spcAft>
                <a:spcPts val="0"/>
              </a:spcAft>
            </a:pPr>
            <a:r>
              <a:rPr lang="en-US" altLang="zh-CN" sz="2600" dirty="0"/>
              <a:t>-r</a:t>
            </a:r>
            <a:r>
              <a:rPr lang="zh-CN" altLang="en-US" sz="2600" dirty="0" smtClean="0"/>
              <a:t>或</a:t>
            </a:r>
            <a:r>
              <a:rPr lang="en-US" altLang="zh-CN" sz="2600" dirty="0" smtClean="0"/>
              <a:t>--recursive</a:t>
            </a:r>
            <a:r>
              <a:rPr lang="zh-CN" altLang="en-US" sz="2600" dirty="0"/>
              <a:t>：比较子目录中的文件；</a:t>
            </a:r>
          </a:p>
          <a:p>
            <a:pPr lvl="1">
              <a:spcAft>
                <a:spcPts val="0"/>
              </a:spcAft>
            </a:pPr>
            <a:r>
              <a:rPr lang="en-US" altLang="zh-CN" sz="2600" dirty="0"/>
              <a:t>-</a:t>
            </a:r>
            <a:r>
              <a:rPr lang="en-US" altLang="zh-CN" sz="2600" dirty="0" smtClean="0"/>
              <a:t>s</a:t>
            </a:r>
            <a:r>
              <a:rPr lang="zh-CN" altLang="en-US" sz="2600" dirty="0" smtClean="0"/>
              <a:t>：</a:t>
            </a:r>
            <a:r>
              <a:rPr lang="zh-CN" altLang="en-US" sz="2600" dirty="0"/>
              <a:t>若没有发现任何差异，仍然显示信息；</a:t>
            </a:r>
          </a:p>
          <a:p>
            <a:pPr lvl="1">
              <a:spcAft>
                <a:spcPts val="0"/>
              </a:spcAft>
            </a:pPr>
            <a:r>
              <a:rPr lang="en-US" altLang="zh-CN" sz="2600" dirty="0"/>
              <a:t>-S&lt;</a:t>
            </a:r>
            <a:r>
              <a:rPr lang="zh-CN" altLang="en-US" sz="2600" dirty="0"/>
              <a:t>文件</a:t>
            </a:r>
            <a:r>
              <a:rPr lang="en-US" altLang="zh-CN" sz="2600" dirty="0" smtClean="0"/>
              <a:t>&gt;</a:t>
            </a:r>
            <a:r>
              <a:rPr lang="zh-CN" altLang="en-US" sz="2600" dirty="0" smtClean="0"/>
              <a:t>：</a:t>
            </a:r>
            <a:r>
              <a:rPr lang="zh-CN" altLang="en-US" sz="2600" dirty="0"/>
              <a:t>在比较目录时，从指定的文件开始比较；</a:t>
            </a:r>
          </a:p>
          <a:p>
            <a:pPr lvl="1">
              <a:spcAft>
                <a:spcPts val="0"/>
              </a:spcAft>
            </a:pPr>
            <a:r>
              <a:rPr lang="en-US" altLang="zh-CN" sz="2600" dirty="0"/>
              <a:t>-t</a:t>
            </a:r>
            <a:r>
              <a:rPr lang="zh-CN" altLang="en-US" sz="2600" dirty="0"/>
              <a:t>或</a:t>
            </a:r>
            <a:r>
              <a:rPr lang="en-US" altLang="zh-CN" sz="2600" dirty="0"/>
              <a:t>--expand-tabs</a:t>
            </a:r>
            <a:r>
              <a:rPr lang="zh-CN" altLang="en-US" sz="2600" dirty="0"/>
              <a:t>：在输出时，将</a:t>
            </a:r>
            <a:r>
              <a:rPr lang="en-US" altLang="zh-CN" sz="2600" dirty="0"/>
              <a:t>tab</a:t>
            </a:r>
            <a:r>
              <a:rPr lang="zh-CN" altLang="en-US" sz="2600" dirty="0"/>
              <a:t>字符展开；</a:t>
            </a:r>
          </a:p>
          <a:p>
            <a:pPr lvl="1">
              <a:spcAft>
                <a:spcPts val="0"/>
              </a:spcAft>
            </a:pPr>
            <a:r>
              <a:rPr lang="en-US" altLang="zh-CN" sz="2600" dirty="0"/>
              <a:t>-T</a:t>
            </a:r>
            <a:r>
              <a:rPr lang="zh-CN" altLang="en-US" sz="2600" dirty="0"/>
              <a:t>或</a:t>
            </a:r>
            <a:r>
              <a:rPr lang="en-US" altLang="zh-CN" sz="2600" dirty="0"/>
              <a:t>--initial-tab</a:t>
            </a:r>
            <a:r>
              <a:rPr lang="zh-CN" altLang="en-US" sz="2600" dirty="0"/>
              <a:t>：在每行前面加上</a:t>
            </a:r>
            <a:r>
              <a:rPr lang="en-US" altLang="zh-CN" sz="2600" dirty="0"/>
              <a:t>tab</a:t>
            </a:r>
            <a:r>
              <a:rPr lang="zh-CN" altLang="en-US" sz="2600" dirty="0"/>
              <a:t>字符以便对齐；</a:t>
            </a:r>
          </a:p>
          <a:p>
            <a:pPr lvl="1">
              <a:spcAft>
                <a:spcPts val="0"/>
              </a:spcAft>
            </a:pPr>
            <a:r>
              <a:rPr lang="en-US" altLang="zh-CN" sz="2600" dirty="0"/>
              <a:t>-</a:t>
            </a:r>
            <a:r>
              <a:rPr lang="en-US" altLang="zh-CN" sz="2600" dirty="0" smtClean="0"/>
              <a:t>u&lt;</a:t>
            </a:r>
            <a:r>
              <a:rPr lang="zh-CN" altLang="en-US" sz="2600" dirty="0"/>
              <a:t>列数</a:t>
            </a:r>
            <a:r>
              <a:rPr lang="en-US" altLang="zh-CN" sz="2600" dirty="0" smtClean="0"/>
              <a:t>&gt;</a:t>
            </a:r>
            <a:r>
              <a:rPr lang="zh-CN" altLang="en-US" sz="2600" dirty="0" smtClean="0"/>
              <a:t>：</a:t>
            </a:r>
            <a:r>
              <a:rPr lang="zh-CN" altLang="en-US" sz="2600" dirty="0"/>
              <a:t>以合并的方式来显示文件内容的不同</a:t>
            </a:r>
            <a:r>
              <a:rPr lang="zh-CN" altLang="en-US" sz="2600" dirty="0" smtClean="0"/>
              <a:t>；</a:t>
            </a:r>
            <a:endParaRPr lang="zh-CN" alt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2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比较不同版本的文件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dirty="0"/>
              <a:t>diff </a:t>
            </a:r>
            <a:r>
              <a:rPr lang="zh-CN" altLang="en-US" dirty="0"/>
              <a:t>命令选项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altLang="zh-CN" sz="2800" dirty="0" smtClean="0"/>
              <a:t>-</a:t>
            </a:r>
            <a:r>
              <a:rPr lang="en-US" altLang="zh-CN" sz="2800" dirty="0"/>
              <a:t>v</a:t>
            </a:r>
            <a:r>
              <a:rPr lang="zh-CN" altLang="en-US" sz="2800" dirty="0"/>
              <a:t>或</a:t>
            </a:r>
            <a:r>
              <a:rPr lang="en-US" altLang="zh-CN" sz="2800" dirty="0"/>
              <a:t>——version</a:t>
            </a:r>
            <a:r>
              <a:rPr lang="zh-CN" altLang="en-US" sz="2800" dirty="0"/>
              <a:t>：显示版本信息；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altLang="zh-CN" sz="2800" dirty="0"/>
              <a:t>-w</a:t>
            </a:r>
            <a:r>
              <a:rPr lang="zh-CN" altLang="en-US" sz="2800" dirty="0"/>
              <a:t>或</a:t>
            </a:r>
            <a:r>
              <a:rPr lang="en-US" altLang="zh-CN" sz="2800" dirty="0"/>
              <a:t>--ignore-all-space</a:t>
            </a:r>
            <a:r>
              <a:rPr lang="zh-CN" altLang="en-US" sz="2800" dirty="0"/>
              <a:t>：忽略全部的空格字符；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altLang="zh-CN" sz="2800" dirty="0"/>
              <a:t>-W&lt;</a:t>
            </a:r>
            <a:r>
              <a:rPr lang="zh-CN" altLang="en-US" sz="2800" dirty="0"/>
              <a:t>宽度</a:t>
            </a:r>
            <a:r>
              <a:rPr lang="en-US" altLang="zh-CN" sz="2800" dirty="0" smtClean="0"/>
              <a:t>&gt;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在使用</a:t>
            </a:r>
            <a:r>
              <a:rPr lang="en-US" altLang="zh-CN" sz="2800" dirty="0"/>
              <a:t>-y</a:t>
            </a:r>
            <a:r>
              <a:rPr lang="zh-CN" altLang="en-US" sz="2800" dirty="0"/>
              <a:t>参数时，指定栏宽；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altLang="zh-CN" sz="2800" dirty="0"/>
              <a:t>-x&lt;</a:t>
            </a:r>
            <a:r>
              <a:rPr lang="zh-CN" altLang="en-US" sz="2800" dirty="0"/>
              <a:t>文件名或目录</a:t>
            </a:r>
            <a:r>
              <a:rPr lang="en-US" altLang="zh-CN" sz="2800" dirty="0" smtClean="0"/>
              <a:t>&gt;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不比较选项中所指定的文件或目录；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altLang="zh-CN" sz="2800" dirty="0"/>
              <a:t>-X&lt;</a:t>
            </a:r>
            <a:r>
              <a:rPr lang="zh-CN" altLang="en-US" sz="2800" dirty="0"/>
              <a:t>文件</a:t>
            </a:r>
            <a:r>
              <a:rPr lang="en-US" altLang="zh-CN" sz="2800" dirty="0" smtClean="0"/>
              <a:t>&gt;: </a:t>
            </a:r>
            <a:r>
              <a:rPr lang="zh-CN" altLang="en-US" sz="2800" dirty="0" smtClean="0"/>
              <a:t>您</a:t>
            </a:r>
            <a:r>
              <a:rPr lang="zh-CN" altLang="en-US" sz="2800" dirty="0"/>
              <a:t>可以将文件或目录类型存成文本文件，然后在</a:t>
            </a:r>
            <a:r>
              <a:rPr lang="en-US" altLang="zh-CN" sz="2800" dirty="0"/>
              <a:t>=&lt;</a:t>
            </a:r>
            <a:r>
              <a:rPr lang="zh-CN" altLang="en-US" sz="2800" dirty="0"/>
              <a:t>文件</a:t>
            </a:r>
            <a:r>
              <a:rPr lang="en-US" altLang="zh-CN" sz="2800" dirty="0"/>
              <a:t>&gt;</a:t>
            </a:r>
            <a:r>
              <a:rPr lang="zh-CN" altLang="en-US" sz="2800" dirty="0"/>
              <a:t>中指定此文本文件；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altLang="zh-CN" sz="2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以并列的方式显示文件的异同之处；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altLang="zh-CN" sz="2800" dirty="0" smtClean="0"/>
              <a:t>--</a:t>
            </a:r>
            <a:r>
              <a:rPr lang="en-US" altLang="zh-CN" sz="2800" dirty="0"/>
              <a:t>left-column</a:t>
            </a:r>
            <a:r>
              <a:rPr lang="zh-CN" altLang="en-US" sz="2800" dirty="0"/>
              <a:t>：在使用</a:t>
            </a:r>
            <a:r>
              <a:rPr lang="en-US" altLang="zh-CN" sz="2800" dirty="0"/>
              <a:t>-y</a:t>
            </a:r>
            <a:r>
              <a:rPr lang="zh-CN" altLang="en-US" sz="2800" dirty="0"/>
              <a:t>参数时，若两个文件某一行内容相同，则仅在左侧的栏位显示该行内容</a:t>
            </a:r>
            <a:r>
              <a:rPr lang="zh-CN" altLang="en-US" sz="2800" dirty="0" smtClean="0"/>
              <a:t>；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2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2800" b="1" dirty="0" smtClean="0">
            <a:ln w="0"/>
            <a:effectLst>
              <a:outerShdw blurRad="38100" dist="38100" dir="2700000" algn="tl">
                <a:srgbClr val="000000">
                  <a:alpha val="43137"/>
                </a:srgbClr>
              </a:outerShdw>
              <a:reflection blurRad="6350" stA="53000" endA="300" endPos="35500" dir="5400000" sy="-90000" algn="bl" rotWithShape="0"/>
            </a:effectLst>
            <a:latin typeface="Times New Roman" panose="02020603050405020304" pitchFamily="18" charset="0"/>
            <a:ea typeface="华文中宋" panose="02010600040101010101" pitchFamily="2" charset="-122"/>
            <a:cs typeface="Times New Roman" panose="02020603050405020304" pitchFamily="18" charset="0"/>
          </a:defRPr>
        </a:defPPr>
      </a:lst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14250</TotalTime>
  <Words>969</Words>
  <Application>Microsoft Office PowerPoint</Application>
  <PresentationFormat>全屏显示(4:3)</PresentationFormat>
  <Paragraphs>101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第06章 文件与文件系统</vt:lpstr>
      <vt:lpstr>1 比较已排序的文件</vt:lpstr>
      <vt:lpstr>1 比较已排序的文件</vt:lpstr>
      <vt:lpstr>1 比较已排序的文件</vt:lpstr>
      <vt:lpstr>2 比较不同版本的文件</vt:lpstr>
      <vt:lpstr>2 比较不同版本的文件</vt:lpstr>
      <vt:lpstr>2 比较不同版本的文件</vt:lpstr>
      <vt:lpstr>2 比较不同版本的文件</vt:lpstr>
      <vt:lpstr>2 比较不同版本的文件</vt:lpstr>
      <vt:lpstr>2 比较不同版本的文件</vt:lpstr>
      <vt:lpstr>2 比较不同版本的文件</vt:lpstr>
      <vt:lpstr>PowerPoint 演示文稿</vt:lpstr>
      <vt:lpstr>3 其他比较方法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欧阳城添</cp:lastModifiedBy>
  <cp:revision>900</cp:revision>
  <dcterms:created xsi:type="dcterms:W3CDTF">2008-10-02T10:07:13Z</dcterms:created>
  <dcterms:modified xsi:type="dcterms:W3CDTF">2018-03-29T02:42:50Z</dcterms:modified>
</cp:coreProperties>
</file>