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6" r:id="rId3"/>
    <p:sldId id="317" r:id="rId4"/>
    <p:sldId id="330" r:id="rId5"/>
    <p:sldId id="318" r:id="rId6"/>
    <p:sldId id="331" r:id="rId7"/>
    <p:sldId id="334" r:id="rId8"/>
    <p:sldId id="335" r:id="rId9"/>
    <p:sldId id="332" r:id="rId10"/>
    <p:sldId id="337" r:id="rId11"/>
    <p:sldId id="336" r:id="rId12"/>
    <p:sldId id="33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8000"/>
    <a:srgbClr val="FF9900"/>
    <a:srgbClr val="0033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01" autoAdjust="0"/>
  </p:normalViewPr>
  <p:slideViewPr>
    <p:cSldViewPr>
      <p:cViewPr varScale="1">
        <p:scale>
          <a:sx n="69" d="100"/>
          <a:sy n="69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sed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sed</a:t>
            </a:r>
            <a:r>
              <a:rPr lang="en-US" altLang="zh-CN" smtClean="0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97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08</a:t>
            </a:r>
            <a:r>
              <a:rPr lang="zh-CN" altLang="en-US" sz="4000" dirty="0" smtClean="0"/>
              <a:t>章 文本处理利器</a:t>
            </a:r>
            <a:r>
              <a:rPr lang="en-US" altLang="zh-CN" sz="4000" dirty="0" err="1" smtClean="0"/>
              <a:t>awk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8</a:t>
            </a:r>
            <a:r>
              <a:rPr lang="en-US" altLang="zh-CN" dirty="0" smtClean="0"/>
              <a:t>01</a:t>
            </a:r>
            <a:r>
              <a:rPr lang="zh-CN" altLang="en-US" dirty="0" smtClean="0"/>
              <a:t>讲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awk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处理字段（默认字段分隔符空格）</a:t>
            </a:r>
            <a:endParaRPr lang="en-US" altLang="zh-CN" dirty="0" smtClean="0"/>
          </a:p>
          <a:p>
            <a:pPr lvl="1"/>
            <a:r>
              <a:rPr lang="en-US" altLang="zh-CN" dirty="0"/>
              <a:t>#</a:t>
            </a:r>
            <a:r>
              <a:rPr lang="zh-CN" altLang="en-US" dirty="0" smtClean="0"/>
              <a:t>输出</a:t>
            </a:r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fstab</a:t>
            </a:r>
            <a:r>
              <a:rPr lang="zh-CN" altLang="en-US" dirty="0" smtClean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个字段</a:t>
            </a:r>
            <a:endParaRPr lang="en-US" altLang="zh-CN" dirty="0"/>
          </a:p>
          <a:p>
            <a:pPr lvl="2"/>
            <a:r>
              <a:rPr lang="en-US" altLang="zh-CN" dirty="0" err="1" smtClean="0"/>
              <a:t>awk</a:t>
            </a:r>
            <a:r>
              <a:rPr lang="en-US" altLang="zh-CN" dirty="0" smtClean="0"/>
              <a:t> </a:t>
            </a:r>
            <a:r>
              <a:rPr lang="en-US" altLang="zh-CN" dirty="0"/>
              <a:t>'{print $1}'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fstab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/>
              <a:t>#</a:t>
            </a:r>
            <a:r>
              <a:rPr lang="zh-CN" altLang="en-US" dirty="0" smtClean="0"/>
              <a:t>输出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fstab</a:t>
            </a:r>
            <a:r>
              <a:rPr lang="zh-CN" altLang="en-US" dirty="0"/>
              <a:t>的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字段</a:t>
            </a:r>
            <a:endParaRPr lang="en-US" altLang="zh-CN" dirty="0"/>
          </a:p>
          <a:p>
            <a:pPr lvl="2"/>
            <a:r>
              <a:rPr lang="fr-FR" altLang="zh-CN" dirty="0" smtClean="0"/>
              <a:t>awk </a:t>
            </a:r>
            <a:r>
              <a:rPr lang="fr-FR" altLang="zh-CN" dirty="0"/>
              <a:t>'{print $2 "\t" $3 }' /</a:t>
            </a:r>
            <a:r>
              <a:rPr lang="fr-FR" altLang="zh-CN" dirty="0" smtClean="0"/>
              <a:t>etc/fstab</a:t>
            </a:r>
          </a:p>
          <a:p>
            <a:pPr lvl="2"/>
            <a:r>
              <a:rPr lang="en-US" altLang="zh-CN" dirty="0" err="1"/>
              <a:t>awk</a:t>
            </a:r>
            <a:r>
              <a:rPr lang="en-US" altLang="zh-CN" dirty="0"/>
              <a:t> '{print "</a:t>
            </a:r>
            <a:r>
              <a:rPr lang="en-US" altLang="zh-CN" dirty="0" err="1" smtClean="0"/>
              <a:t>mpoit</a:t>
            </a:r>
            <a:r>
              <a:rPr lang="en-US" altLang="zh-CN" dirty="0"/>
              <a:t>:" $2 "\</a:t>
            </a:r>
            <a:r>
              <a:rPr lang="en-US" altLang="zh-CN" dirty="0" err="1"/>
              <a:t>tfstype</a:t>
            </a:r>
            <a:r>
              <a:rPr lang="en-US" altLang="zh-CN" dirty="0"/>
              <a:t>:" $3 }'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fstab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13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处理字段（使用其他分隔符）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输出</a:t>
            </a:r>
            <a:r>
              <a:rPr lang="en-US" altLang="zh-CN" dirty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passwd.piece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/>
              <a:t>7</a:t>
            </a:r>
            <a:r>
              <a:rPr lang="zh-CN" altLang="en-US" dirty="0" smtClean="0"/>
              <a:t>个</a:t>
            </a:r>
            <a:r>
              <a:rPr lang="zh-CN" altLang="en-US" dirty="0"/>
              <a:t>字段</a:t>
            </a:r>
            <a:endParaRPr lang="en-US" altLang="zh-CN" dirty="0"/>
          </a:p>
          <a:p>
            <a:pPr lvl="2"/>
            <a:r>
              <a:rPr lang="en-US" altLang="zh-CN" dirty="0" err="1"/>
              <a:t>awk</a:t>
            </a:r>
            <a:r>
              <a:rPr lang="en-US" altLang="zh-CN" dirty="0"/>
              <a:t> -F :  '{print $1 "\t" $7 }'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passwd.piece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err="1"/>
              <a:t>awk</a:t>
            </a:r>
            <a:r>
              <a:rPr lang="en-US" altLang="zh-CN" dirty="0"/>
              <a:t> -F :  '{print "user:" $1 "\t shell:" $7 }'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passwd.piece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设置多个分隔符</a:t>
            </a:r>
            <a:endParaRPr lang="en-US" altLang="zh-CN" dirty="0" smtClean="0"/>
          </a:p>
          <a:p>
            <a:pPr lvl="2"/>
            <a:r>
              <a:rPr lang="fr-FR" altLang="zh-CN" dirty="0"/>
              <a:t>awk -F"</a:t>
            </a:r>
            <a:r>
              <a:rPr lang="fr-FR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[\t]+</a:t>
            </a:r>
            <a:r>
              <a:rPr lang="fr-FR" altLang="zh-CN" dirty="0"/>
              <a:t>" '{print "device:" $1 "\tfstype:" $3 }' /etc/fstab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56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awk</a:t>
            </a:r>
            <a:r>
              <a:rPr lang="zh-CN" altLang="en-US" dirty="0" smtClean="0"/>
              <a:t>命令的输入源</a:t>
            </a:r>
            <a:endParaRPr lang="en-US" altLang="zh-CN" dirty="0" smtClean="0"/>
          </a:p>
          <a:p>
            <a:pPr lvl="1"/>
            <a:r>
              <a:rPr lang="en-US" altLang="zh-CN" dirty="0"/>
              <a:t>head -n 10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passwd|awk</a:t>
            </a:r>
            <a:r>
              <a:rPr lang="en-US" altLang="zh-CN" dirty="0"/>
              <a:t> -F :  '{print "user: " $1 "\t shell:" $7 </a:t>
            </a:r>
            <a:r>
              <a:rPr lang="en-US" altLang="zh-CN" dirty="0" smtClean="0"/>
              <a:t>}'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2438400"/>
            <a:ext cx="7200000" cy="376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3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什么是</a:t>
            </a:r>
            <a:r>
              <a:rPr lang="en-US" altLang="zh-CN" dirty="0" err="1" smtClean="0"/>
              <a:t>awk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awk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awk</a:t>
            </a:r>
            <a:r>
              <a:rPr lang="zh-CN" altLang="en-US" dirty="0" smtClean="0"/>
              <a:t>是编程语言，用于对文本和数据进行处理。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数据可来自标准输入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或其它命令输出。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支持自定义函数和动态正则表达式等。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awk</a:t>
            </a:r>
            <a:r>
              <a:rPr lang="zh-CN" altLang="en-US" dirty="0" smtClean="0"/>
              <a:t>有很多内建的功能，比如数组、函数等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7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什么是</a:t>
            </a:r>
            <a:r>
              <a:rPr lang="en-US" altLang="zh-CN" dirty="0" err="1"/>
              <a:t>awk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语法格式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[options] 'script' </a:t>
            </a:r>
            <a:r>
              <a:rPr lang="en-US" altLang="zh-CN" dirty="0" err="1"/>
              <a:t>var</a:t>
            </a:r>
            <a:r>
              <a:rPr lang="en-US" altLang="zh-CN" dirty="0"/>
              <a:t>=value file(s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[options] -f </a:t>
            </a:r>
            <a:r>
              <a:rPr lang="en-US" altLang="zh-CN" dirty="0" err="1"/>
              <a:t>scriptfile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=value file(s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47058"/>
              </p:ext>
            </p:extLst>
          </p:nvPr>
        </p:nvGraphicFramePr>
        <p:xfrm>
          <a:off x="609600" y="3081234"/>
          <a:ext cx="7924800" cy="2913183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947103493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1268281053"/>
                    </a:ext>
                  </a:extLst>
                </a:gridCol>
              </a:tblGrid>
              <a:tr h="508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447863"/>
                  </a:ext>
                </a:extLst>
              </a:tr>
              <a:tr h="1016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-F fs</a:t>
                      </a:r>
                      <a:endParaRPr lang="zh-CN" sz="2800" b="0" kern="100" cap="none" spc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fs </a:t>
                      </a:r>
                      <a:r>
                        <a:rPr lang="zh-CN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指定输入分隔符，</a:t>
                      </a:r>
                      <a:r>
                        <a:rPr lang="en-US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fs</a:t>
                      </a:r>
                      <a:r>
                        <a:rPr lang="zh-CN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可以时字符串或正则表达式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7028412"/>
                  </a:ext>
                </a:extLst>
              </a:tr>
              <a:tr h="8811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-v var=value </a:t>
                      </a:r>
                      <a:endParaRPr lang="zh-CN" sz="2800" b="0" kern="100" cap="none" spc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赋值一个用户定义变量，将外部变量传递给</a:t>
                      </a:r>
                      <a:r>
                        <a:rPr lang="en-US" sz="2800" b="0" kern="100" cap="none" spc="0" dirty="0" err="1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awk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1982180"/>
                  </a:ext>
                </a:extLst>
              </a:tr>
              <a:tr h="508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-f scriptfile </a:t>
                      </a:r>
                      <a:endParaRPr lang="zh-CN" sz="2800" b="0" kern="100" cap="none" spc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从脚本文件中读取</a:t>
                      </a:r>
                      <a:r>
                        <a:rPr lang="en-US" sz="2800" b="0" kern="100" cap="none" spc="0" dirty="0" err="1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awk</a:t>
                      </a:r>
                      <a:r>
                        <a:rPr lang="zh-CN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230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5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什么是</a:t>
            </a:r>
            <a:r>
              <a:rPr lang="en-US" altLang="zh-CN" dirty="0" err="1"/>
              <a:t>awk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zh-CN" dirty="0" err="1"/>
              <a:t>awk</a:t>
            </a:r>
            <a:r>
              <a:rPr lang="zh-CN" altLang="en-US" dirty="0"/>
              <a:t>脚本</a:t>
            </a:r>
          </a:p>
          <a:p>
            <a:pPr lvl="1">
              <a:spcAft>
                <a:spcPts val="0"/>
              </a:spcAft>
            </a:pPr>
            <a:r>
              <a:rPr lang="en-US" altLang="zh-CN" dirty="0" err="1" smtClean="0"/>
              <a:t>awk</a:t>
            </a:r>
            <a:r>
              <a:rPr lang="zh-CN" altLang="en-US" dirty="0"/>
              <a:t>脚本是由模式和操作组成的。</a:t>
            </a:r>
          </a:p>
          <a:p>
            <a:pPr>
              <a:spcAft>
                <a:spcPts val="0"/>
              </a:spcAft>
            </a:pPr>
            <a:r>
              <a:rPr lang="zh-CN" altLang="en-US" dirty="0" smtClean="0"/>
              <a:t>模式</a:t>
            </a:r>
            <a:r>
              <a:rPr lang="zh-CN" altLang="en-US" dirty="0"/>
              <a:t>可以</a:t>
            </a:r>
            <a:r>
              <a:rPr lang="zh-CN" altLang="en-US" dirty="0" smtClean="0"/>
              <a:t>是：</a:t>
            </a:r>
            <a:endParaRPr lang="zh-CN" altLang="en-US" dirty="0"/>
          </a:p>
          <a:p>
            <a:pPr lvl="1">
              <a:spcAft>
                <a:spcPts val="0"/>
              </a:spcAft>
            </a:pPr>
            <a:r>
              <a:rPr lang="zh-CN" altLang="en-US" dirty="0" smtClean="0"/>
              <a:t>正则表达式；关系表达式；模式匹配表达式；</a:t>
            </a:r>
            <a:endParaRPr lang="en-US" altLang="zh-CN" dirty="0" smtClean="0"/>
          </a:p>
          <a:p>
            <a:pPr lvl="1">
              <a:spcAft>
                <a:spcPts val="0"/>
              </a:spcAft>
            </a:pPr>
            <a:r>
              <a:rPr lang="en-US" altLang="zh-CN" dirty="0" smtClean="0"/>
              <a:t>BEGIN </a:t>
            </a:r>
            <a:r>
              <a:rPr lang="zh-CN" altLang="en-US" dirty="0"/>
              <a:t>语句</a:t>
            </a:r>
            <a:r>
              <a:rPr lang="zh-CN" altLang="en-US" dirty="0" smtClean="0"/>
              <a:t>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语句</a:t>
            </a:r>
            <a:r>
              <a:rPr lang="zh-CN" altLang="en-US" dirty="0" smtClean="0"/>
              <a:t>块</a:t>
            </a:r>
            <a:r>
              <a:rPr lang="en-US" altLang="zh-CN" dirty="0" smtClean="0"/>
              <a:t>, END</a:t>
            </a:r>
            <a:r>
              <a:rPr lang="zh-CN" altLang="en-US" dirty="0"/>
              <a:t>语句块</a:t>
            </a:r>
          </a:p>
          <a:p>
            <a:pPr>
              <a:spcAft>
                <a:spcPts val="0"/>
              </a:spcAft>
            </a:pPr>
            <a:r>
              <a:rPr lang="zh-CN" altLang="en-US" dirty="0" smtClean="0"/>
              <a:t>操作</a:t>
            </a:r>
            <a:endParaRPr lang="zh-CN" altLang="en-US" dirty="0"/>
          </a:p>
          <a:p>
            <a:pPr lvl="1">
              <a:spcAft>
                <a:spcPts val="0"/>
              </a:spcAft>
            </a:pPr>
            <a:r>
              <a:rPr lang="zh-CN" altLang="en-US" dirty="0" smtClean="0"/>
              <a:t>操作</a:t>
            </a:r>
            <a:r>
              <a:rPr lang="zh-CN" altLang="en-US" dirty="0"/>
              <a:t>由一个或多个命令、函数、表达式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1">
              <a:spcAft>
                <a:spcPts val="0"/>
              </a:spcAft>
            </a:pPr>
            <a:r>
              <a:rPr lang="zh-CN" altLang="en-US" dirty="0" smtClean="0"/>
              <a:t>主要</a:t>
            </a:r>
            <a:r>
              <a:rPr lang="zh-CN" altLang="en-US" dirty="0"/>
              <a:t>部分是：变量或数组赋值、输出命令、内置函数、控制流语句。</a:t>
            </a:r>
          </a:p>
          <a:p>
            <a:pPr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32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什么是</a:t>
            </a:r>
            <a:r>
              <a:rPr lang="en-US" altLang="zh-CN" dirty="0" err="1"/>
              <a:t>awk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脚本基本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'BEGIN{ commands } pattern{ commands } END{ commands }' </a:t>
            </a:r>
            <a:r>
              <a:rPr lang="en-US" altLang="zh-CN" dirty="0" smtClean="0"/>
              <a:t>file </a:t>
            </a:r>
          </a:p>
          <a:p>
            <a:pPr lvl="1"/>
            <a:r>
              <a:rPr lang="en-US" altLang="zh-CN" dirty="0" err="1" smtClean="0"/>
              <a:t>awk</a:t>
            </a:r>
            <a:r>
              <a:rPr lang="zh-CN" altLang="en-US" dirty="0"/>
              <a:t>脚本通常由</a:t>
            </a:r>
            <a:r>
              <a:rPr lang="en-US" altLang="zh-CN" dirty="0"/>
              <a:t>BEGIN</a:t>
            </a:r>
            <a:r>
              <a:rPr lang="zh-CN" altLang="en-US" dirty="0"/>
              <a:t>， 通用语句块，</a:t>
            </a:r>
            <a:r>
              <a:rPr lang="en-US" altLang="zh-CN" dirty="0"/>
              <a:t>END</a:t>
            </a:r>
            <a:r>
              <a:rPr lang="zh-CN" altLang="en-US" dirty="0"/>
              <a:t>语句块组成，三部分都是可选的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</a:t>
            </a:r>
            <a:r>
              <a:rPr lang="zh-CN" altLang="en-US" dirty="0"/>
              <a:t>通常是被单引号或双引号包住。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4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什么是</a:t>
            </a:r>
            <a:r>
              <a:rPr lang="en-US" altLang="zh-CN" dirty="0" err="1"/>
              <a:t>awk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awk</a:t>
            </a:r>
            <a:r>
              <a:rPr lang="zh-CN" altLang="en-US" dirty="0"/>
              <a:t>执行过程分析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BEGIN </a:t>
            </a:r>
            <a:r>
              <a:rPr lang="en-US" altLang="zh-CN" dirty="0"/>
              <a:t>{ commands }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/>
              <a:t>awk</a:t>
            </a:r>
            <a:r>
              <a:rPr lang="zh-CN" altLang="en-US" dirty="0"/>
              <a:t>开始从输入输出流中读取行之前</a:t>
            </a:r>
            <a:r>
              <a:rPr lang="zh-CN" altLang="en-US" dirty="0" smtClean="0"/>
              <a:t>执行</a:t>
            </a:r>
            <a:r>
              <a:rPr lang="en-US" altLang="zh-CN" dirty="0"/>
              <a:t>BEGIN</a:t>
            </a:r>
            <a:r>
              <a:rPr lang="zh-CN" altLang="en-US" dirty="0"/>
              <a:t>语句</a:t>
            </a:r>
            <a:r>
              <a:rPr lang="zh-CN" altLang="en-US" dirty="0" smtClean="0"/>
              <a:t>块</a:t>
            </a:r>
            <a:r>
              <a:rPr lang="en-US" altLang="zh-CN" dirty="0" smtClean="0"/>
              <a:t>; </a:t>
            </a:r>
            <a:r>
              <a:rPr lang="zh-CN" altLang="en-US" dirty="0" smtClean="0"/>
              <a:t>执行</a:t>
            </a:r>
            <a:r>
              <a:rPr lang="zh-CN" altLang="en-US" dirty="0"/>
              <a:t>如变量</a:t>
            </a:r>
            <a:r>
              <a:rPr lang="zh-CN" altLang="en-US" dirty="0" smtClean="0"/>
              <a:t>初始化等</a:t>
            </a:r>
            <a:r>
              <a:rPr lang="zh-CN" altLang="en-US" dirty="0"/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步：执行</a:t>
            </a:r>
            <a:r>
              <a:rPr lang="en-US" altLang="zh-CN" dirty="0"/>
              <a:t>pattern{ commands }</a:t>
            </a:r>
          </a:p>
          <a:p>
            <a:pPr lvl="2"/>
            <a:r>
              <a:rPr lang="zh-CN" altLang="en-US" dirty="0"/>
              <a:t>从文件或标准输入中每读取一行，执行一次</a:t>
            </a:r>
            <a:r>
              <a:rPr lang="en-US" altLang="zh-CN" dirty="0"/>
              <a:t>pattern{ commands }</a:t>
            </a:r>
            <a:r>
              <a:rPr lang="zh-CN" altLang="en-US" dirty="0"/>
              <a:t>语句块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第三步：执行</a:t>
            </a:r>
            <a:r>
              <a:rPr lang="en-US" altLang="zh-CN" dirty="0"/>
              <a:t>END { command }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awk</a:t>
            </a:r>
            <a:r>
              <a:rPr lang="zh-CN" altLang="en-US" dirty="0"/>
              <a:t>从输入流中读取完所有的行之后即被执行执行</a:t>
            </a:r>
            <a:r>
              <a:rPr lang="en-US" altLang="zh-CN" dirty="0"/>
              <a:t>END { command }</a:t>
            </a:r>
            <a:r>
              <a:rPr lang="zh-CN" altLang="en-US" dirty="0"/>
              <a:t>语句块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39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什么是</a:t>
            </a:r>
            <a:r>
              <a:rPr lang="en-US" altLang="zh-CN" dirty="0" err="1"/>
              <a:t>awk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AWK</a:t>
            </a:r>
            <a:r>
              <a:rPr lang="zh-CN" altLang="en-US" sz="2800" dirty="0"/>
              <a:t>内置</a:t>
            </a:r>
            <a:r>
              <a:rPr lang="zh-CN" altLang="en-US" sz="2800" dirty="0" smtClean="0"/>
              <a:t>变量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$n : </a:t>
            </a:r>
            <a:r>
              <a:rPr lang="zh-CN" altLang="en-US" sz="2800" dirty="0"/>
              <a:t>当前记录的第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字段。</a:t>
            </a:r>
            <a:endParaRPr lang="zh-CN" alt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$0 : </a:t>
            </a:r>
            <a:r>
              <a:rPr lang="zh-CN" altLang="en-US" sz="2800" dirty="0" smtClean="0"/>
              <a:t>当</a:t>
            </a:r>
            <a:r>
              <a:rPr lang="zh-CN" altLang="en-US" sz="2800" dirty="0"/>
              <a:t>前行的文本内容。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ARGC : </a:t>
            </a:r>
            <a:r>
              <a:rPr lang="zh-CN" altLang="en-US" sz="2800" dirty="0"/>
              <a:t>命令行参数的数目。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ARGIND : </a:t>
            </a:r>
            <a:r>
              <a:rPr lang="zh-CN" altLang="en-US" sz="2800" dirty="0"/>
              <a:t>命令行中当前文件的</a:t>
            </a:r>
            <a:r>
              <a:rPr lang="zh-CN" altLang="en-US" sz="2800" dirty="0" smtClean="0"/>
              <a:t>位置。</a:t>
            </a:r>
            <a:endParaRPr lang="zh-CN" alt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ARGV : </a:t>
            </a:r>
            <a:r>
              <a:rPr lang="zh-CN" altLang="en-US" sz="2800" dirty="0"/>
              <a:t>包含命令行参数的数组。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CONVFMT : </a:t>
            </a:r>
            <a:r>
              <a:rPr lang="zh-CN" altLang="en-US" sz="2800" dirty="0"/>
              <a:t>数字转换格式（默认值为</a:t>
            </a:r>
            <a:r>
              <a:rPr lang="en-US" altLang="zh-CN" sz="2800" dirty="0"/>
              <a:t>%.6g</a:t>
            </a:r>
            <a:r>
              <a:rPr lang="zh-CN" altLang="en-US" sz="2800" dirty="0"/>
              <a:t>）。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ENVIRON : </a:t>
            </a:r>
            <a:r>
              <a:rPr lang="zh-CN" altLang="en-US" sz="2800" dirty="0"/>
              <a:t>环境变量关联数组。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ERRNO : </a:t>
            </a:r>
            <a:r>
              <a:rPr lang="zh-CN" altLang="en-US" sz="2800" dirty="0"/>
              <a:t>最后一个系统错误的描述。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FIELDWIDTHS : </a:t>
            </a:r>
            <a:r>
              <a:rPr lang="zh-CN" altLang="en-US" sz="2800" dirty="0"/>
              <a:t>字段宽度</a:t>
            </a:r>
            <a:r>
              <a:rPr lang="zh-CN" altLang="en-US" sz="2800" dirty="0" smtClean="0"/>
              <a:t>列表。</a:t>
            </a:r>
            <a:endParaRPr lang="zh-CN" alt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FILENAME : </a:t>
            </a:r>
            <a:r>
              <a:rPr lang="zh-CN" altLang="en-US" sz="2800" dirty="0"/>
              <a:t>当前输入文件的名。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NR : </a:t>
            </a:r>
            <a:r>
              <a:rPr lang="zh-CN" altLang="en-US" sz="2800" dirty="0"/>
              <a:t>表示记录数，在</a:t>
            </a:r>
            <a:r>
              <a:rPr lang="zh-CN" altLang="en-US" sz="2800" dirty="0" smtClean="0"/>
              <a:t>执行中</a:t>
            </a:r>
            <a:r>
              <a:rPr lang="zh-CN" altLang="en-US" sz="2800" dirty="0"/>
              <a:t>对应于当前的行</a:t>
            </a:r>
            <a:r>
              <a:rPr lang="zh-CN" altLang="en-US" sz="2800" dirty="0" smtClean="0"/>
              <a:t>号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2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什么是</a:t>
            </a:r>
            <a:r>
              <a:rPr lang="en-US" altLang="zh-CN" dirty="0" err="1"/>
              <a:t>awk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AWK</a:t>
            </a:r>
            <a:r>
              <a:rPr lang="zh-CN" altLang="en-US" dirty="0"/>
              <a:t>内置变量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FS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/>
              <a:t>字段分隔符（默认是任何空格）。</a:t>
            </a:r>
          </a:p>
          <a:p>
            <a:pPr lvl="1"/>
            <a:r>
              <a:rPr lang="en-US" altLang="zh-CN" dirty="0"/>
              <a:t>IGNORECASE : </a:t>
            </a:r>
            <a:r>
              <a:rPr lang="zh-CN" altLang="en-US" dirty="0" smtClean="0"/>
              <a:t>忽略</a:t>
            </a:r>
            <a:r>
              <a:rPr lang="zh-CN" altLang="en-US" dirty="0"/>
              <a:t>大小写的匹配。</a:t>
            </a:r>
          </a:p>
          <a:p>
            <a:pPr lvl="1"/>
            <a:r>
              <a:rPr lang="en-US" altLang="zh-CN" dirty="0"/>
              <a:t>NF : </a:t>
            </a:r>
            <a:r>
              <a:rPr lang="zh-CN" altLang="en-US" dirty="0"/>
              <a:t>表示字段</a:t>
            </a:r>
            <a:r>
              <a:rPr lang="zh-CN" altLang="en-US" dirty="0" smtClean="0"/>
              <a:t>数</a:t>
            </a:r>
            <a:endParaRPr lang="zh-CN" altLang="en-US" dirty="0"/>
          </a:p>
          <a:p>
            <a:pPr lvl="1"/>
            <a:r>
              <a:rPr lang="en-US" altLang="zh-CN" dirty="0"/>
              <a:t>OFMT : </a:t>
            </a:r>
            <a:r>
              <a:rPr lang="zh-CN" altLang="en-US" dirty="0"/>
              <a:t>数字的输出格式（默认值是</a:t>
            </a:r>
            <a:r>
              <a:rPr lang="en-US" altLang="zh-CN" dirty="0"/>
              <a:t>%.6g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OFS</a:t>
            </a:r>
            <a:r>
              <a:rPr lang="en-US" altLang="zh-CN" dirty="0"/>
              <a:t> : </a:t>
            </a:r>
            <a:r>
              <a:rPr lang="zh-CN" altLang="en-US" dirty="0"/>
              <a:t>输出字段分隔符（默认值是一个空格）。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ORS</a:t>
            </a:r>
            <a:r>
              <a:rPr lang="en-US" altLang="zh-CN" dirty="0"/>
              <a:t> : </a:t>
            </a:r>
            <a:r>
              <a:rPr lang="zh-CN" altLang="en-US" dirty="0"/>
              <a:t>输出记录分隔符（默认值是一个换行符）。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</a:t>
            </a:r>
            <a:r>
              <a:rPr lang="en-US" altLang="zh-CN" dirty="0"/>
              <a:t> : </a:t>
            </a:r>
            <a:r>
              <a:rPr lang="zh-CN" altLang="en-US" dirty="0"/>
              <a:t>记录分隔符（默认是一个换行符）。</a:t>
            </a:r>
          </a:p>
          <a:p>
            <a:pPr lvl="1"/>
            <a:r>
              <a:rPr lang="en-US" altLang="zh-CN" dirty="0"/>
              <a:t>RSTART : </a:t>
            </a:r>
            <a:r>
              <a:rPr lang="zh-CN" altLang="en-US" dirty="0"/>
              <a:t>由</a:t>
            </a:r>
            <a:r>
              <a:rPr lang="en-US" altLang="zh-CN" dirty="0"/>
              <a:t>match</a:t>
            </a:r>
            <a:r>
              <a:rPr lang="zh-CN" altLang="en-US" dirty="0"/>
              <a:t>函数所匹配的字符串的第一个位置。</a:t>
            </a:r>
          </a:p>
          <a:p>
            <a:pPr lvl="1"/>
            <a:r>
              <a:rPr lang="en-US" altLang="zh-CN" dirty="0"/>
              <a:t>RLENGTH : </a:t>
            </a:r>
            <a:r>
              <a:rPr lang="zh-CN" altLang="en-US" dirty="0"/>
              <a:t>由</a:t>
            </a:r>
            <a:r>
              <a:rPr lang="en-US" altLang="zh-CN" dirty="0"/>
              <a:t>match</a:t>
            </a:r>
            <a:r>
              <a:rPr lang="zh-CN" altLang="en-US" dirty="0"/>
              <a:t>函数所匹配的字符串的长度。</a:t>
            </a:r>
          </a:p>
          <a:p>
            <a:pPr lvl="1"/>
            <a:r>
              <a:rPr lang="en-US" altLang="zh-CN" dirty="0"/>
              <a:t>SUBSEP : </a:t>
            </a:r>
            <a:r>
              <a:rPr lang="zh-CN" altLang="en-US" dirty="0"/>
              <a:t>数组下标分隔符（默认值是</a:t>
            </a:r>
            <a:r>
              <a:rPr lang="en-US" altLang="zh-CN" dirty="0"/>
              <a:t>34</a:t>
            </a:r>
            <a:r>
              <a:rPr lang="zh-CN" altLang="en-US" dirty="0"/>
              <a:t>）。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2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 smtClean="0"/>
              <a:t>来个案例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awk</a:t>
            </a:r>
            <a:r>
              <a:rPr lang="en-US" altLang="zh-CN" dirty="0"/>
              <a:t> '{print $0}'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fstab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fstab</a:t>
            </a:r>
            <a:r>
              <a:rPr lang="zh-CN" altLang="en-US" dirty="0" smtClean="0"/>
              <a:t>读取一行，打印一行读取的内容</a:t>
            </a:r>
            <a:endParaRPr lang="en-US" altLang="zh-CN" dirty="0" smtClean="0"/>
          </a:p>
          <a:p>
            <a:r>
              <a:rPr lang="en-US" altLang="zh-CN" dirty="0" err="1"/>
              <a:t>awk</a:t>
            </a:r>
            <a:r>
              <a:rPr lang="en-US" altLang="zh-CN" dirty="0"/>
              <a:t> '{print "This is a line"}'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fstab</a:t>
            </a:r>
            <a:endParaRPr lang="en-US" altLang="zh-CN" dirty="0" smtClean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fstab</a:t>
            </a:r>
            <a:r>
              <a:rPr lang="zh-CN" altLang="en-US" dirty="0"/>
              <a:t>读取</a:t>
            </a:r>
            <a:r>
              <a:rPr lang="zh-CN" altLang="en-US" dirty="0" smtClean="0"/>
              <a:t>一行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打印一行</a:t>
            </a:r>
            <a:r>
              <a:rPr lang="en-US" altLang="zh-CN" dirty="0" smtClean="0"/>
              <a:t>"</a:t>
            </a:r>
            <a:r>
              <a:rPr lang="en-US" altLang="zh-CN" dirty="0"/>
              <a:t> This is a line </a:t>
            </a:r>
            <a:r>
              <a:rPr lang="en-US" altLang="zh-CN" dirty="0" smtClean="0"/>
              <a:t>"</a:t>
            </a:r>
          </a:p>
          <a:p>
            <a:r>
              <a:rPr lang="zh-CN" altLang="en-US" dirty="0" smtClean="0"/>
              <a:t>思考：下列命令输出什么？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awk</a:t>
            </a:r>
            <a:r>
              <a:rPr lang="en-US" altLang="zh-CN" dirty="0" smtClean="0"/>
              <a:t> </a:t>
            </a:r>
            <a:r>
              <a:rPr lang="en-US" altLang="zh-CN" dirty="0"/>
              <a:t>'BEGIN{ </a:t>
            </a:r>
            <a:r>
              <a:rPr lang="en-US" altLang="zh-CN" dirty="0" err="1"/>
              <a:t>i</a:t>
            </a:r>
            <a:r>
              <a:rPr lang="en-US" altLang="zh-CN" dirty="0"/>
              <a:t>=0 } { </a:t>
            </a:r>
            <a:r>
              <a:rPr lang="en-US" altLang="zh-CN" dirty="0" err="1"/>
              <a:t>i</a:t>
            </a:r>
            <a:r>
              <a:rPr lang="en-US" altLang="zh-CN" dirty="0"/>
              <a:t>++; } END{ print </a:t>
            </a:r>
            <a:r>
              <a:rPr lang="en-US" altLang="zh-CN" dirty="0" err="1"/>
              <a:t>i</a:t>
            </a:r>
            <a:r>
              <a:rPr lang="en-US" altLang="zh-CN" dirty="0"/>
              <a:t> }'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fstab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455922"/>
      </p:ext>
    </p:extLst>
  </p:cSld>
  <p:clrMapOvr>
    <a:masterClrMapping/>
  </p:clrMapOvr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14676</TotalTime>
  <Words>854</Words>
  <Application>Microsoft Office PowerPoint</Application>
  <PresentationFormat>全屏显示(4:3)</PresentationFormat>
  <Paragraphs>105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第08章 文本处理利器awk</vt:lpstr>
      <vt:lpstr>1 什么是awk</vt:lpstr>
      <vt:lpstr>1 什么是awk</vt:lpstr>
      <vt:lpstr>1 什么是awk</vt:lpstr>
      <vt:lpstr>1 什么是awk</vt:lpstr>
      <vt:lpstr>1 什么是awk</vt:lpstr>
      <vt:lpstr>1 什么是awk</vt:lpstr>
      <vt:lpstr>1 什么是awk</vt:lpstr>
      <vt:lpstr>2 来个案例</vt:lpstr>
      <vt:lpstr>3 基本语法</vt:lpstr>
      <vt:lpstr>3 基本语法</vt:lpstr>
      <vt:lpstr>3 基本语法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925</cp:revision>
  <dcterms:created xsi:type="dcterms:W3CDTF">2008-10-02T10:07:13Z</dcterms:created>
  <dcterms:modified xsi:type="dcterms:W3CDTF">2018-04-06T05:42:48Z</dcterms:modified>
</cp:coreProperties>
</file>