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1" autoAdjust="0"/>
  </p:normalViewPr>
  <p:slideViewPr>
    <p:cSldViewPr>
      <p:cViewPr varScale="1">
        <p:scale>
          <a:sx n="69" d="100"/>
          <a:sy n="69" d="100"/>
        </p:scale>
        <p:origin x="7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xust.edu.cn/" TargetMode="External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08</a:t>
            </a:r>
            <a:r>
              <a:rPr lang="zh-CN" altLang="en-US" sz="4000" dirty="0" smtClean="0"/>
              <a:t>章 文本处理利器</a:t>
            </a:r>
            <a:r>
              <a:rPr lang="en-US" altLang="zh-CN" sz="4000" dirty="0" err="1" smtClean="0"/>
              <a:t>awk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802</a:t>
            </a:r>
            <a:r>
              <a:rPr lang="zh-CN" altLang="en-US" dirty="0"/>
              <a:t>讲  </a:t>
            </a:r>
            <a:r>
              <a:rPr lang="en-US" altLang="zh-CN" dirty="0" err="1"/>
              <a:t>awk</a:t>
            </a:r>
            <a:r>
              <a:rPr lang="zh-CN" altLang="en-US" dirty="0"/>
              <a:t>的语言特性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变量与数组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 smtClean="0"/>
              <a:t>中有两种变量：自定义变量和内建变量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自定义变量：例如上题中的</a:t>
            </a:r>
            <a:r>
              <a:rPr lang="en-US" altLang="zh-CN" dirty="0" smtClean="0"/>
              <a:t>m ,n </a:t>
            </a:r>
            <a:r>
              <a:rPr lang="zh-CN" altLang="en-US" dirty="0" smtClean="0"/>
              <a:t>等变量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建变量：如</a:t>
            </a:r>
            <a:r>
              <a:rPr lang="en-US" altLang="zh-CN" dirty="0" smtClean="0"/>
              <a:t>FS  $0   $1 ARGC NR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具体参见</a:t>
            </a:r>
            <a:r>
              <a:rPr lang="en-US" altLang="zh-CN" dirty="0" smtClean="0"/>
              <a:t>801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9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变量与数组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 smtClean="0"/>
              <a:t>中数组与其他语言类似，例如：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site[0]="</a:t>
            </a:r>
            <a:r>
              <a:rPr lang="en-US" altLang="zh-CN" dirty="0">
                <a:hlinkClick r:id="rId2"/>
              </a:rPr>
              <a:t>https://www.baidu.com/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 smtClean="0"/>
              <a:t>site[1]="</a:t>
            </a:r>
            <a:r>
              <a:rPr lang="en-US" altLang="zh-CN" dirty="0">
                <a:hlinkClick r:id="rId3"/>
              </a:rPr>
              <a:t>http://www.jxust.edu.cn/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 smtClean="0"/>
              <a:t>site[2]="</a:t>
            </a:r>
            <a:r>
              <a:rPr lang="en-US" altLang="zh-CN" dirty="0"/>
              <a:t>http://oj.jxust.edu.cn/"</a:t>
            </a:r>
            <a:endParaRPr lang="zh-CN" altLang="en-US" dirty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使用字符串作为数组索引</a:t>
            </a:r>
            <a:endParaRPr lang="en-US" altLang="zh-CN" dirty="0"/>
          </a:p>
          <a:p>
            <a:pPr lvl="2"/>
            <a:r>
              <a:rPr lang="en-US" altLang="zh-CN" dirty="0" smtClean="0"/>
              <a:t>site[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]="</a:t>
            </a:r>
            <a:r>
              <a:rPr lang="en-US" altLang="zh-CN" dirty="0" smtClean="0">
                <a:hlinkClick r:id="rId2"/>
              </a:rPr>
              <a:t>https://www.baidu.com/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site[</a:t>
            </a:r>
            <a:r>
              <a:rPr lang="en-US" altLang="zh-CN" dirty="0" err="1" smtClean="0"/>
              <a:t>jxust</a:t>
            </a:r>
            <a:r>
              <a:rPr lang="en-US" altLang="zh-CN" dirty="0" smtClean="0"/>
              <a:t>]="</a:t>
            </a:r>
            <a:r>
              <a:rPr lang="en-US" altLang="zh-CN" dirty="0" smtClean="0">
                <a:hlinkClick r:id="rId3"/>
              </a:rPr>
              <a:t>http://www.jxust.edu.cn/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site[</a:t>
            </a:r>
            <a:r>
              <a:rPr lang="en-US" altLang="zh-CN" dirty="0" err="1" smtClean="0"/>
              <a:t>jxustoj</a:t>
            </a:r>
            <a:r>
              <a:rPr lang="en-US" altLang="zh-CN" dirty="0" smtClean="0"/>
              <a:t>]="http://oj.jxust.edu.cn/"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9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变量与数组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ENV</a:t>
            </a:r>
            <a:r>
              <a:rPr lang="en-US" altLang="zh-CN" dirty="0"/>
              <a:t>I</a:t>
            </a:r>
            <a:r>
              <a:rPr lang="en-US" altLang="zh-CN" dirty="0" smtClean="0"/>
              <a:t>RON</a:t>
            </a:r>
            <a:r>
              <a:rPr lang="zh-CN" altLang="en-US" dirty="0" smtClean="0"/>
              <a:t>数组可以访问系统环境变量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8.10 </a:t>
            </a:r>
          </a:p>
          <a:p>
            <a:pPr lvl="2"/>
            <a:r>
              <a:rPr lang="fr-FR" altLang="zh-CN" dirty="0"/>
              <a:t>awk 'BEGIN{print ENVIRON["HOME</a:t>
            </a:r>
            <a:r>
              <a:rPr lang="fr-FR" altLang="zh-CN" dirty="0" smtClean="0"/>
              <a:t>"]; print </a:t>
            </a:r>
            <a:r>
              <a:rPr lang="fr-FR" altLang="zh-CN" dirty="0"/>
              <a:t>ENVIRON["PATH</a:t>
            </a:r>
            <a:r>
              <a:rPr lang="fr-FR" altLang="zh-CN" dirty="0" smtClean="0"/>
              <a:t>"]}'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56" y="3729038"/>
            <a:ext cx="7200000" cy="1587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57802"/>
              </p:ext>
            </p:extLst>
          </p:nvPr>
        </p:nvGraphicFramePr>
        <p:xfrm>
          <a:off x="304800" y="609600"/>
          <a:ext cx="8458200" cy="5943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332070">
                  <a:extLst>
                    <a:ext uri="{9D8B030D-6E8A-4147-A177-3AD203B41FA5}">
                      <a16:colId xmlns:a16="http://schemas.microsoft.com/office/drawing/2014/main" val="2841697647"/>
                    </a:ext>
                  </a:extLst>
                </a:gridCol>
                <a:gridCol w="4126130">
                  <a:extLst>
                    <a:ext uri="{9D8B030D-6E8A-4147-A177-3AD203B41FA5}">
                      <a16:colId xmlns:a16="http://schemas.microsoft.com/office/drawing/2014/main" val="2575197950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2826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+=  </a:t>
                      </a:r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-=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*=  </a:t>
                      </a:r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/=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%=  </a:t>
                      </a:r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^=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**=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赋值语句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9638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?: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条件表达式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2114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||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逻辑或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9331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逻辑与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23415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~ ~!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不匹配</a:t>
                      </a:r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正则表达式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0344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&lt; &lt;= &gt; &gt;= != ==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关系运算符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533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空格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字符串连接符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935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 -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加，减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3843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乘，除与求余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76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 - !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一元加，减和逻辑非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66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 </a:t>
                      </a:r>
                      <a:r>
                        <a:rPr lang="en-US" altLang="zh-CN" sz="2600" cap="none" spc="0" baseline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6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求幂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15067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++ --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自增 自减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7818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en-US" altLang="zh-CN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字段引用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234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数组中是否存在某键值</a:t>
                      </a:r>
                      <a:endParaRPr lang="zh-CN" altLang="en-US" sz="2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180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3113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2133600" y="5669755"/>
            <a:ext cx="2514600" cy="883445"/>
          </a:xfrm>
          <a:prstGeom prst="borderCallout1">
            <a:avLst>
              <a:gd name="adj1" fmla="val 18750"/>
              <a:gd name="adj2" fmla="val -8333"/>
              <a:gd name="adj3" fmla="val -31778"/>
              <a:gd name="adj4" fmla="val -196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awk</a:t>
            </a:r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运算符基本与</a:t>
            </a:r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相同</a:t>
            </a:r>
            <a:endParaRPr lang="zh-CN" alt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8.12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'BEGIN{print "67+90=" 67+90</a:t>
            </a:r>
            <a:r>
              <a:rPr lang="en-US" altLang="zh-CN" dirty="0" smtClean="0"/>
              <a:t>}'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'BEGIN{print "2**10=" 2**10</a:t>
            </a:r>
            <a:r>
              <a:rPr lang="en-US" altLang="zh-CN" dirty="0" smtClean="0"/>
              <a:t>}'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'BEGIN{print "2^10=" 2^10</a:t>
            </a:r>
            <a:r>
              <a:rPr lang="en-US" altLang="zh-CN" dirty="0" smtClean="0"/>
              <a:t>}'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 {print "(2+3)*7=" (2+3)*7}'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5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dirty="0" smtClean="0"/>
              <a:t>例</a:t>
            </a:r>
            <a:r>
              <a:rPr lang="en-US" altLang="zh-CN" dirty="0" smtClean="0"/>
              <a:t>8.18  Is this a leap year?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 err="1" smtClean="0"/>
              <a:t>leap.awk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BEGIN{print "pick leap years:"}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{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  year=$1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   if((year%4==0&amp;&amp;year%100!=0)||year%400==0)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	print year </a:t>
            </a:r>
            <a:r>
              <a:rPr lang="en-US" altLang="zh-CN" dirty="0" smtClean="0"/>
              <a:t>" is </a:t>
            </a:r>
            <a:r>
              <a:rPr lang="en-US" altLang="zh-CN" dirty="0"/>
              <a:t>a leap year"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   else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	print year </a:t>
            </a:r>
            <a:r>
              <a:rPr lang="en-US" altLang="zh-CN" dirty="0" smtClean="0"/>
              <a:t>" is </a:t>
            </a:r>
            <a:r>
              <a:rPr lang="en-US" altLang="zh-CN" dirty="0"/>
              <a:t>not a leap year"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/>
              <a:t>}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-f </a:t>
            </a:r>
            <a:r>
              <a:rPr lang="en-US" altLang="zh-CN" dirty="0" err="1"/>
              <a:t>leap.awk</a:t>
            </a:r>
            <a:r>
              <a:rPr lang="en-US" altLang="zh-CN" dirty="0"/>
              <a:t> year.txt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41" y="828676"/>
            <a:ext cx="3065281" cy="2295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8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的代码结构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脚本基本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'BEGIN{ commands } pattern{ commands } END{ commands }' </a:t>
            </a:r>
            <a:r>
              <a:rPr lang="en-US" altLang="zh-CN" dirty="0" smtClean="0"/>
              <a:t>file </a:t>
            </a:r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/>
              <a:t>脚本通常由</a:t>
            </a:r>
            <a:r>
              <a:rPr lang="en-US" altLang="zh-CN" dirty="0"/>
              <a:t>BEGIN</a:t>
            </a:r>
            <a:r>
              <a:rPr lang="zh-CN" altLang="en-US" dirty="0"/>
              <a:t>， 通用语句块，</a:t>
            </a:r>
            <a:r>
              <a:rPr lang="en-US" altLang="zh-CN" dirty="0"/>
              <a:t>END</a:t>
            </a:r>
            <a:r>
              <a:rPr lang="zh-CN" altLang="en-US" dirty="0"/>
              <a:t>语句块组成，三部分都是可选的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</a:t>
            </a:r>
            <a:r>
              <a:rPr lang="zh-CN" altLang="en-US" dirty="0"/>
              <a:t>通常是被单引号或双引号包住。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4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awk</a:t>
            </a:r>
            <a:r>
              <a:rPr lang="zh-CN" altLang="en-US" dirty="0"/>
              <a:t>的代码结构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awk</a:t>
            </a:r>
            <a:r>
              <a:rPr lang="zh-CN" altLang="en-US" dirty="0"/>
              <a:t>执行过程分析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BEGIN </a:t>
            </a:r>
            <a:r>
              <a:rPr lang="en-US" altLang="zh-CN" dirty="0"/>
              <a:t>{ commands }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/>
              <a:t>awk</a:t>
            </a:r>
            <a:r>
              <a:rPr lang="zh-CN" altLang="en-US" dirty="0"/>
              <a:t>开始从输入输出流中读取行之前</a:t>
            </a:r>
            <a:r>
              <a:rPr lang="zh-CN" altLang="en-US" dirty="0" smtClean="0"/>
              <a:t>执行</a:t>
            </a:r>
            <a:r>
              <a:rPr lang="en-US" altLang="zh-CN" dirty="0"/>
              <a:t>BEGIN</a:t>
            </a:r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; </a:t>
            </a:r>
            <a:r>
              <a:rPr lang="zh-CN" altLang="en-US" dirty="0" smtClean="0"/>
              <a:t>执行</a:t>
            </a:r>
            <a:r>
              <a:rPr lang="zh-CN" altLang="en-US" dirty="0"/>
              <a:t>如变量</a:t>
            </a:r>
            <a:r>
              <a:rPr lang="zh-CN" altLang="en-US" dirty="0" smtClean="0"/>
              <a:t>初始化等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步：执行</a:t>
            </a:r>
            <a:r>
              <a:rPr lang="en-US" altLang="zh-CN" dirty="0"/>
              <a:t>pattern{ commands }</a:t>
            </a:r>
          </a:p>
          <a:p>
            <a:pPr lvl="2"/>
            <a:r>
              <a:rPr lang="zh-CN" altLang="en-US" dirty="0"/>
              <a:t>从文件或标准输入中每读取一行，执行一次</a:t>
            </a:r>
            <a:r>
              <a:rPr lang="en-US" altLang="zh-CN" dirty="0"/>
              <a:t>pattern{ commands }</a:t>
            </a:r>
            <a:r>
              <a:rPr lang="zh-CN" altLang="en-US" dirty="0"/>
              <a:t>语句块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第三步：执行</a:t>
            </a:r>
            <a:r>
              <a:rPr lang="en-US" altLang="zh-CN" dirty="0"/>
              <a:t>END { command }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awk</a:t>
            </a:r>
            <a:r>
              <a:rPr lang="zh-CN" altLang="en-US" dirty="0"/>
              <a:t>从输入流中读取完所有的行之后即被执行执行</a:t>
            </a:r>
            <a:r>
              <a:rPr lang="en-US" altLang="zh-CN" dirty="0"/>
              <a:t>END { command }</a:t>
            </a:r>
            <a:r>
              <a:rPr lang="zh-CN" altLang="en-US" dirty="0"/>
              <a:t>语句块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awk</a:t>
            </a:r>
            <a:r>
              <a:rPr lang="zh-CN" altLang="en-US" dirty="0"/>
              <a:t>的代码结构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awk</a:t>
            </a:r>
            <a:r>
              <a:rPr lang="zh-CN" altLang="en-US" dirty="0" smtClean="0"/>
              <a:t>代码结构实例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head </a:t>
            </a:r>
            <a:r>
              <a:rPr lang="en-US" altLang="zh-CN" dirty="0"/>
              <a:t>-n </a:t>
            </a:r>
            <a:r>
              <a:rPr lang="en-US" altLang="zh-CN" dirty="0" smtClean="0"/>
              <a:t>6 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passwd|awk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'BEGIN { FS= ":"; print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"user \t shell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"}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 $1 "\t " $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7}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END{print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"total:"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NR+1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}'</a:t>
            </a: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5375566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8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awk</a:t>
            </a:r>
            <a:r>
              <a:rPr lang="zh-CN" altLang="en-US" dirty="0"/>
              <a:t>的代码结构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fs.awk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BEGIN { FS= ":"; print "user \t shell"}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{print  $1 "\t " $7}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END{print "total:" NR+1 </a:t>
            </a:r>
            <a:r>
              <a:rPr lang="en-US" altLang="zh-CN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head -n 6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passwd|awk</a:t>
            </a:r>
            <a:r>
              <a:rPr lang="en-US" altLang="zh-CN" dirty="0"/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fs.awk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0" y="3165357"/>
            <a:ext cx="519389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awk</a:t>
            </a:r>
            <a:r>
              <a:rPr lang="zh-CN" altLang="en-US" dirty="0"/>
              <a:t>的代码结构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search.sh</a:t>
            </a:r>
          </a:p>
          <a:p>
            <a:pPr lvl="1"/>
            <a:r>
              <a:rPr lang="en-US" altLang="zh-CN" dirty="0" smtClean="0"/>
              <a:t>BEGIN </a:t>
            </a:r>
            <a:r>
              <a:rPr lang="en-US" altLang="zh-CN" dirty="0"/>
              <a:t>{ n=0; print "how many </a:t>
            </a:r>
            <a:r>
              <a:rPr lang="en-US" altLang="zh-CN" dirty="0" err="1"/>
              <a:t>poeple</a:t>
            </a:r>
            <a:r>
              <a:rPr lang="en-US" altLang="zh-CN" dirty="0"/>
              <a:t> with </a:t>
            </a:r>
            <a:r>
              <a:rPr lang="en-US" altLang="zh-CN" dirty="0" err="1"/>
              <a:t>nologin</a:t>
            </a:r>
            <a:r>
              <a:rPr lang="en-US" altLang="zh-CN" dirty="0"/>
              <a:t>:"}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nologin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dirty="0"/>
              <a:t>{n</a:t>
            </a:r>
            <a:r>
              <a:rPr lang="en-US" altLang="zh-CN" dirty="0" smtClean="0"/>
              <a:t>++}   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模式匹配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/>
              <a:t>END{print "</a:t>
            </a:r>
            <a:r>
              <a:rPr lang="en-US" altLang="zh-CN" dirty="0" err="1"/>
              <a:t>nologin</a:t>
            </a:r>
            <a:r>
              <a:rPr lang="en-US" altLang="zh-CN" dirty="0"/>
              <a:t> </a:t>
            </a:r>
            <a:r>
              <a:rPr lang="en-US" altLang="zh-CN" dirty="0" err="1"/>
              <a:t>total:"n</a:t>
            </a:r>
            <a:r>
              <a:rPr lang="en-US" altLang="zh-CN" dirty="0" smtClean="0"/>
              <a:t>}</a:t>
            </a:r>
          </a:p>
          <a:p>
            <a:r>
              <a:rPr lang="en-US" altLang="zh-CN" dirty="0" err="1"/>
              <a:t>awk</a:t>
            </a:r>
            <a:r>
              <a:rPr lang="en-US" altLang="zh-CN" dirty="0"/>
              <a:t>  -f </a:t>
            </a:r>
            <a:r>
              <a:rPr lang="en-US" altLang="zh-CN" dirty="0" err="1"/>
              <a:t>search.awk</a:t>
            </a:r>
            <a:r>
              <a:rPr lang="en-US" altLang="zh-CN" dirty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43400"/>
            <a:ext cx="7143262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9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模式匹配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 smtClean="0"/>
              <a:t>的代码结构中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en-US" altLang="zh-CN" dirty="0" smtClean="0"/>
              <a:t> 'BEGIN{ commands }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US" altLang="zh-CN" dirty="0" smtClean="0"/>
              <a:t>{ commands } END{ commands }' file </a:t>
            </a:r>
          </a:p>
          <a:p>
            <a:pPr lvl="1"/>
            <a:r>
              <a:rPr lang="zh-CN" altLang="en-US" dirty="0" smtClean="0"/>
              <a:t>通用语句块中的</a:t>
            </a:r>
            <a:r>
              <a:rPr lang="en-US" altLang="zh-CN" dirty="0" smtClean="0"/>
              <a:t>pattern </a:t>
            </a:r>
            <a:r>
              <a:rPr lang="zh-CN" altLang="en-US" dirty="0" smtClean="0"/>
              <a:t>就是模式。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只有匹配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的行才会按</a:t>
            </a:r>
            <a:r>
              <a:rPr lang="en-US" altLang="zh-CN" dirty="0" smtClean="0"/>
              <a:t>{ commands } </a:t>
            </a:r>
            <a:r>
              <a:rPr lang="zh-CN" altLang="en-US" dirty="0" smtClean="0"/>
              <a:t>中命令进行处理</a:t>
            </a:r>
          </a:p>
          <a:p>
            <a:r>
              <a:rPr lang="zh-CN" altLang="en-US" dirty="0" smtClean="0"/>
              <a:t>例如 上例中</a:t>
            </a:r>
            <a:endParaRPr lang="en-US" altLang="zh-CN" dirty="0" smtClean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r>
              <a:rPr lang="en-US" altLang="zh-CN" dirty="0"/>
              <a:t>/{n++}   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匹配</a:t>
            </a:r>
            <a:r>
              <a:rPr lang="en-US" altLang="zh-CN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nologin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，才执行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n++;</a:t>
            </a:r>
            <a:endParaRPr lang="zh-CN" altLang="en-US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150" dirty="0" smtClean="0"/>
              <a:t>例</a:t>
            </a:r>
            <a:r>
              <a:rPr lang="en-US" altLang="zh-CN" spc="-150" dirty="0" smtClean="0"/>
              <a:t>8.8 </a:t>
            </a:r>
          </a:p>
          <a:p>
            <a:pPr lvl="1"/>
            <a:r>
              <a:rPr lang="en-US" altLang="zh-CN" spc="-150" dirty="0" smtClean="0"/>
              <a:t>#</a:t>
            </a:r>
            <a:r>
              <a:rPr lang="zh-CN" altLang="en-US" spc="-150" dirty="0" smtClean="0"/>
              <a:t>输出</a:t>
            </a:r>
            <a:r>
              <a:rPr lang="en-US" altLang="zh-CN" spc="-150" dirty="0"/>
              <a:t>/</a:t>
            </a:r>
            <a:r>
              <a:rPr lang="en-US" altLang="zh-CN" spc="-150" dirty="0" err="1" smtClean="0"/>
              <a:t>etc</a:t>
            </a:r>
            <a:r>
              <a:rPr lang="en-US" altLang="zh-CN" spc="-150" dirty="0" smtClean="0"/>
              <a:t>/</a:t>
            </a:r>
            <a:r>
              <a:rPr lang="en-US" altLang="zh-CN" spc="-150" dirty="0" err="1" smtClean="0"/>
              <a:t>fstab</a:t>
            </a:r>
            <a:r>
              <a:rPr lang="zh-CN" altLang="en-US" spc="-150" dirty="0" smtClean="0"/>
              <a:t>中的空行</a:t>
            </a:r>
            <a:endParaRPr lang="en-US" altLang="zh-CN" spc="-150" dirty="0"/>
          </a:p>
          <a:p>
            <a:pPr lvl="2"/>
            <a:r>
              <a:rPr lang="en-US" altLang="zh-CN" spc="-150" dirty="0" err="1" smtClean="0"/>
              <a:t>awk</a:t>
            </a:r>
            <a:r>
              <a:rPr lang="en-US" altLang="zh-CN" spc="-150" dirty="0" smtClean="0"/>
              <a:t> </a:t>
            </a:r>
            <a:r>
              <a:rPr lang="en-US" altLang="zh-CN" spc="-150" dirty="0"/>
              <a:t>'</a:t>
            </a:r>
            <a:r>
              <a:rPr lang="en-US" altLang="zh-CN" b="1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/^$/</a:t>
            </a:r>
            <a:r>
              <a:rPr lang="en-US" altLang="zh-CN" spc="-150" dirty="0"/>
              <a:t>{print "</a:t>
            </a:r>
            <a:r>
              <a:rPr lang="en-US" altLang="zh-CN" spc="-150" dirty="0" smtClean="0"/>
              <a:t>this </a:t>
            </a:r>
            <a:r>
              <a:rPr lang="en-US" altLang="zh-CN" spc="-150" dirty="0"/>
              <a:t>is </a:t>
            </a:r>
            <a:r>
              <a:rPr lang="en-US" altLang="zh-CN" spc="-150" dirty="0" err="1"/>
              <a:t>a</a:t>
            </a:r>
            <a:r>
              <a:rPr lang="en-US" altLang="zh-CN" spc="-150" dirty="0"/>
              <a:t> empty line."}' /</a:t>
            </a:r>
            <a:r>
              <a:rPr lang="en-US" altLang="zh-CN" spc="-150" dirty="0" err="1" smtClean="0"/>
              <a:t>etc</a:t>
            </a:r>
            <a:r>
              <a:rPr lang="en-US" altLang="zh-CN" spc="-150" dirty="0" smtClean="0"/>
              <a:t>/</a:t>
            </a:r>
            <a:r>
              <a:rPr lang="en-US" altLang="zh-CN" spc="-150" dirty="0" err="1" smtClean="0"/>
              <a:t>fstab</a:t>
            </a:r>
            <a:endParaRPr lang="en-US" altLang="zh-CN" spc="-150" dirty="0" smtClean="0"/>
          </a:p>
          <a:p>
            <a:pPr lvl="1"/>
            <a:r>
              <a:rPr lang="en-US" altLang="zh-CN" spc="-150" dirty="0" smtClean="0"/>
              <a:t>#</a:t>
            </a:r>
            <a:r>
              <a:rPr lang="zh-CN" altLang="en-US" spc="-150" dirty="0" smtClean="0"/>
              <a:t>匹配</a:t>
            </a:r>
            <a:r>
              <a:rPr lang="en-US" altLang="zh-CN" spc="-150" dirty="0" err="1" smtClean="0"/>
              <a:t>passwd</a:t>
            </a:r>
            <a:r>
              <a:rPr lang="zh-CN" altLang="en-US" spc="-150" dirty="0" smtClean="0"/>
              <a:t>中的含</a:t>
            </a:r>
            <a:r>
              <a:rPr lang="en-US" altLang="zh-CN" spc="-150" dirty="0" smtClean="0"/>
              <a:t>bash</a:t>
            </a:r>
            <a:r>
              <a:rPr lang="zh-CN" altLang="en-US" spc="-150" dirty="0" smtClean="0"/>
              <a:t>行，并输出第</a:t>
            </a:r>
            <a:r>
              <a:rPr lang="en-US" altLang="zh-CN" spc="-150" dirty="0" smtClean="0"/>
              <a:t>1</a:t>
            </a:r>
            <a:r>
              <a:rPr lang="zh-CN" altLang="en-US" spc="-150" dirty="0" smtClean="0"/>
              <a:t>字段</a:t>
            </a:r>
            <a:endParaRPr lang="en-US" altLang="zh-CN" spc="-150" dirty="0" smtClean="0"/>
          </a:p>
          <a:p>
            <a:pPr lvl="2"/>
            <a:r>
              <a:rPr lang="en-US" altLang="zh-CN" spc="-150" dirty="0" err="1"/>
              <a:t>awk</a:t>
            </a:r>
            <a:r>
              <a:rPr lang="en-US" altLang="zh-CN" spc="-150" dirty="0"/>
              <a:t> -F: '/bash/{print $1}' /</a:t>
            </a:r>
            <a:r>
              <a:rPr lang="en-US" altLang="zh-CN" spc="-150" dirty="0" err="1"/>
              <a:t>etc</a:t>
            </a:r>
            <a:r>
              <a:rPr lang="en-US" altLang="zh-CN" spc="-150" dirty="0"/>
              <a:t>/</a:t>
            </a:r>
            <a:r>
              <a:rPr lang="en-US" altLang="zh-CN" spc="-150" dirty="0" err="1"/>
              <a:t>passwd</a:t>
            </a:r>
            <a:endParaRPr lang="en-US" altLang="zh-CN" spc="-150" dirty="0"/>
          </a:p>
          <a:p>
            <a:pPr lvl="2"/>
            <a:endParaRPr lang="zh-CN" altLang="en-US" spc="-1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</a:t>
            </a:r>
            <a:r>
              <a:rPr lang="en-US" altLang="zh-CN" dirty="0" smtClean="0"/>
              <a:t>8.9 </a:t>
            </a:r>
            <a:r>
              <a:rPr lang="zh-CN" altLang="en-US" dirty="0" smtClean="0"/>
              <a:t>多项模式匹配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mulipattern.awk</a:t>
            </a:r>
            <a:endParaRPr lang="en-US" altLang="zh-CN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BEGIN</a:t>
            </a:r>
            <a:r>
              <a:rPr lang="en-US" altLang="zh-CN" dirty="0" smtClean="0"/>
              <a:t>{ </a:t>
            </a:r>
            <a:r>
              <a:rPr lang="en-US" altLang="zh-CN" dirty="0"/>
              <a:t>m=0; n=0; </a:t>
            </a:r>
            <a:r>
              <a:rPr lang="en-US" altLang="zh-CN" dirty="0" smtClean="0"/>
              <a:t>print </a:t>
            </a:r>
            <a:r>
              <a:rPr lang="en-US" altLang="zh-CN" dirty="0"/>
              <a:t>"Shell Usage</a:t>
            </a:r>
            <a:r>
              <a:rPr lang="en-US" altLang="zh-CN" dirty="0" smtClean="0"/>
              <a:t>:"}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/bash/</a:t>
            </a:r>
            <a:r>
              <a:rPr lang="en-US" altLang="zh-CN" b="1" dirty="0"/>
              <a:t>{m++}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en-US" altLang="zh-CN" b="1" dirty="0" err="1">
                <a:solidFill>
                  <a:srgbClr val="C00000"/>
                </a:solidFill>
              </a:rPr>
              <a:t>nologin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en-US" altLang="zh-CN" b="1" dirty="0"/>
              <a:t>{n++}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END{ print </a:t>
            </a:r>
            <a:r>
              <a:rPr lang="en-US" altLang="zh-CN" dirty="0"/>
              <a:t>"We have " m " bash users.";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print "We have " n " </a:t>
            </a:r>
            <a:r>
              <a:rPr lang="en-US" altLang="zh-CN" dirty="0" err="1"/>
              <a:t>nogin</a:t>
            </a:r>
            <a:r>
              <a:rPr lang="en-US" altLang="zh-CN" dirty="0"/>
              <a:t> users</a:t>
            </a:r>
            <a:r>
              <a:rPr lang="en-US" altLang="zh-CN" dirty="0" smtClean="0"/>
              <a:t>." 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awk</a:t>
            </a:r>
            <a:r>
              <a:rPr lang="en-US" altLang="zh-CN" dirty="0"/>
              <a:t> -f </a:t>
            </a:r>
            <a:r>
              <a:rPr lang="en-US" altLang="zh-CN" dirty="0" err="1"/>
              <a:t>mulipattern.awk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95800"/>
            <a:ext cx="4320000" cy="1162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2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14847</TotalTime>
  <Words>776</Words>
  <Application>Microsoft Office PowerPoint</Application>
  <PresentationFormat>全屏显示(4:3)</PresentationFormat>
  <Paragraphs>138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第08章 文本处理利器awk</vt:lpstr>
      <vt:lpstr>1 awk的代码结构</vt:lpstr>
      <vt:lpstr>1 awk的代码结构</vt:lpstr>
      <vt:lpstr>1 awk的代码结构</vt:lpstr>
      <vt:lpstr>1 awk的代码结构</vt:lpstr>
      <vt:lpstr>1 awk的代码结构</vt:lpstr>
      <vt:lpstr>2 模式匹配</vt:lpstr>
      <vt:lpstr>2 模式匹配</vt:lpstr>
      <vt:lpstr>2 模式匹配</vt:lpstr>
      <vt:lpstr>3 变量与数组</vt:lpstr>
      <vt:lpstr>3 变量与数组</vt:lpstr>
      <vt:lpstr>3 变量与数组</vt:lpstr>
      <vt:lpstr>4 算术运算符</vt:lpstr>
      <vt:lpstr>4 算术运算符</vt:lpstr>
      <vt:lpstr>4 算术运算符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944</cp:revision>
  <dcterms:created xsi:type="dcterms:W3CDTF">2008-10-02T10:07:13Z</dcterms:created>
  <dcterms:modified xsi:type="dcterms:W3CDTF">2018-04-02T08:51:04Z</dcterms:modified>
</cp:coreProperties>
</file>