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99"/>
    <a:srgbClr val="FF9900"/>
    <a:srgbClr val="003300"/>
    <a:srgbClr val="000066"/>
    <a:srgbClr val="800000"/>
    <a:srgbClr val="969696"/>
    <a:srgbClr val="FFFFFF"/>
    <a:srgbClr val="FFFFE5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179" autoAdjust="0"/>
  </p:normalViewPr>
  <p:slideViewPr>
    <p:cSldViewPr>
      <p:cViewPr varScale="1">
        <p:scale>
          <a:sx n="60" d="100"/>
          <a:sy n="60" d="100"/>
        </p:scale>
        <p:origin x="16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9C29FC-568E-48BA-953F-6EE0855BC0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1D50BC-EF1C-40DA-9507-627C12CEFA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E1EDD8-E9D3-44B5-84D2-B19420FB1A5D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top -n 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D50BC-EF1C-40DA-9507-627C12CEFA3E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6742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D50BC-EF1C-40DA-9507-627C12CEFA3E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2659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1383" y="2367839"/>
            <a:ext cx="6021867" cy="824423"/>
          </a:xfrm>
        </p:spPr>
        <p:txBody>
          <a:bodyPr anchor="b"/>
          <a:lstStyle>
            <a:lvl1pPr>
              <a:defRPr sz="3600" b="1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4164" y="3376311"/>
            <a:ext cx="4782035" cy="662289"/>
          </a:xfrm>
        </p:spPr>
        <p:txBody>
          <a:bodyPr/>
          <a:lstStyle>
            <a:lvl1pPr marL="0" indent="0" algn="just">
              <a:buNone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FB0B212E-6121-4F76-8E57-EE33588D9BA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0508" y="4506007"/>
            <a:ext cx="470077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700" b="1" baseline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System</a:t>
            </a:r>
            <a:r>
              <a:rPr lang="en-US" altLang="zh-CN" sz="2700" b="1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&amp; Programming</a:t>
            </a:r>
            <a:endParaRPr lang="en-US" altLang="zh-CN" sz="2700" b="1">
              <a:ln w="0"/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 bwMode="auto">
          <a:xfrm>
            <a:off x="3181471" y="4961861"/>
            <a:ext cx="4091779" cy="10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just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Times New Roman" panose="02020603050405020304" pitchFamily="18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9144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3716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altLang="zh-CN" sz="15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</a:t>
            </a:r>
            <a:r>
              <a:rPr lang="en-US" altLang="zh-CN" sz="18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altLang="zh-CN" sz="21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24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en-US" altLang="zh-CN" sz="27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en-US" altLang="zh-CN" sz="30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altLang="zh-CN" sz="36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54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495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Ou</a:t>
            </a:r>
            <a:r>
              <a:rPr lang="en-US" altLang="zh-CN" sz="36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0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21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18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zh-CN" altLang="en-US" sz="1350">
              <a:ln w="0"/>
              <a:solidFill>
                <a:srgbClr val="0066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600" y="1290637"/>
            <a:ext cx="2266950" cy="1990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4096" y="3540797"/>
            <a:ext cx="2133600" cy="21145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458" y="379475"/>
            <a:ext cx="1781606" cy="2008133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2017064" y="228600"/>
            <a:ext cx="438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cap="none" spc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Linux</a:t>
            </a:r>
            <a:r>
              <a:rPr lang="en-US" altLang="zh-CN" sz="2800" b="1" cap="none" spc="0" baseline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cap="none" spc="0" baseline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系统与编程</a:t>
            </a:r>
            <a:endParaRPr lang="zh-CN" altLang="en-US" sz="2800" b="1" cap="none" spc="0">
              <a:ln w="0"/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Wide Latin" panose="020A0A070505050204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23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2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6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终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630" y="762000"/>
            <a:ext cx="8640000" cy="5689756"/>
          </a:xfrm>
          <a:prstGeom prst="rect">
            <a:avLst/>
          </a:prstGeom>
          <a:ln w="22225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412" y="1524000"/>
            <a:ext cx="8393113" cy="4927756"/>
          </a:xfrm>
        </p:spPr>
        <p:txBody>
          <a:bodyPr/>
          <a:lstStyle>
            <a:lvl1pPr marL="272654" indent="-272654">
              <a:buFontTx/>
              <a:buBlip>
                <a:blip r:embed="rId3"/>
              </a:buBlip>
              <a:defRPr sz="2800" b="1" cap="none" spc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2800" b="0" cap="none" spc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63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3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C4A22-6975-4695-9E90-A879D51C34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912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0985ADC-2F1A-4F16-99F7-4A126B5C17C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8"/>
          <p:cNvCxnSpPr/>
          <p:nvPr/>
        </p:nvCxnSpPr>
        <p:spPr>
          <a:xfrm>
            <a:off x="285752" y="76470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5"/>
          <p:cNvSpPr/>
          <p:nvPr/>
        </p:nvSpPr>
        <p:spPr>
          <a:xfrm>
            <a:off x="285752" y="44628"/>
            <a:ext cx="142875" cy="64293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034" name="图片 17" descr="20101016174155631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-968"/>
            <a:ext cx="765672" cy="76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9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91" r:id="rId3"/>
    <p:sldLayoutId id="2147483688" r:id="rId4"/>
    <p:sldLayoutId id="21474836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第</a:t>
            </a:r>
            <a:r>
              <a:rPr lang="en-US" altLang="zh-CN" sz="4000" dirty="0" smtClean="0"/>
              <a:t>08</a:t>
            </a:r>
            <a:r>
              <a:rPr lang="zh-CN" altLang="en-US" sz="4000" dirty="0" smtClean="0"/>
              <a:t>章 文本处理利器</a:t>
            </a:r>
            <a:r>
              <a:rPr lang="en-US" altLang="zh-CN" sz="4000" dirty="0" smtClean="0"/>
              <a:t>awk</a:t>
            </a:r>
            <a:endParaRPr lang="zh-CN" alt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4164" y="3376311"/>
            <a:ext cx="5086836" cy="66228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803</a:t>
            </a:r>
            <a:r>
              <a:rPr lang="zh-CN" altLang="en-US" dirty="0"/>
              <a:t>讲  </a:t>
            </a:r>
            <a:r>
              <a:rPr lang="en-US" altLang="zh-CN" dirty="0"/>
              <a:t>awk</a:t>
            </a:r>
            <a:r>
              <a:rPr lang="zh-CN" altLang="en-US" dirty="0"/>
              <a:t>的编程基础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循环结构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2.for 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pPr lvl="1"/>
            <a:r>
              <a:rPr lang="zh-CN" altLang="en-US" dirty="0"/>
              <a:t>格式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  <a:p>
            <a:pPr lvl="2"/>
            <a:r>
              <a:rPr lang="en-US" altLang="zh-CN" dirty="0"/>
              <a:t>for(</a:t>
            </a:r>
            <a:r>
              <a:rPr lang="zh-CN" altLang="en-US" dirty="0"/>
              <a:t>变量 </a:t>
            </a:r>
            <a:r>
              <a:rPr lang="en-US" altLang="zh-CN" dirty="0"/>
              <a:t>in </a:t>
            </a:r>
            <a:r>
              <a:rPr lang="zh-CN" altLang="en-US" dirty="0"/>
              <a:t>数组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{</a:t>
            </a:r>
            <a:r>
              <a:rPr lang="zh-CN" altLang="en-US" dirty="0"/>
              <a:t>语句</a:t>
            </a:r>
            <a:r>
              <a:rPr lang="en-US" altLang="zh-CN" dirty="0" smtClean="0"/>
              <a:t>}</a:t>
            </a:r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/>
              <a:t>格式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for</a:t>
            </a:r>
            <a:r>
              <a:rPr lang="en-US" altLang="zh-CN" dirty="0"/>
              <a:t>(</a:t>
            </a:r>
            <a:r>
              <a:rPr lang="zh-CN" altLang="en-US" dirty="0"/>
              <a:t>变量</a:t>
            </a:r>
            <a:r>
              <a:rPr lang="en-US" altLang="zh-CN" dirty="0"/>
              <a:t>;</a:t>
            </a:r>
            <a:r>
              <a:rPr lang="zh-CN" altLang="en-US" dirty="0"/>
              <a:t>条件</a:t>
            </a:r>
            <a:r>
              <a:rPr lang="en-US" altLang="zh-CN" dirty="0"/>
              <a:t>;</a:t>
            </a:r>
            <a:r>
              <a:rPr lang="zh-CN" altLang="en-US" dirty="0"/>
              <a:t>表达式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{</a:t>
            </a:r>
            <a:r>
              <a:rPr lang="zh-CN" altLang="en-US" dirty="0"/>
              <a:t>语句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089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循环结构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zh-CN" altLang="en-US" dirty="0" smtClean="0"/>
              <a:t>例如</a:t>
            </a:r>
            <a:endParaRPr lang="en-US" altLang="zh-CN" dirty="0" smtClean="0"/>
          </a:p>
          <a:p>
            <a:pPr lvl="1"/>
            <a:r>
              <a:rPr lang="en-US" altLang="zh-CN" dirty="0"/>
              <a:t>awk 'BEGIN{ </a:t>
            </a:r>
          </a:p>
          <a:p>
            <a:pPr lvl="1"/>
            <a:r>
              <a:rPr lang="en-US" altLang="zh-CN" dirty="0"/>
              <a:t>for(k in ENVIRON)</a:t>
            </a:r>
          </a:p>
          <a:p>
            <a:pPr lvl="1"/>
            <a:r>
              <a:rPr lang="en-US" altLang="zh-CN" dirty="0"/>
              <a:t>{</a:t>
            </a:r>
          </a:p>
          <a:p>
            <a:pPr lvl="1"/>
            <a:r>
              <a:rPr lang="en-US" altLang="zh-CN" dirty="0"/>
              <a:t>    print k"="ENVIRON[k];</a:t>
            </a:r>
          </a:p>
          <a:p>
            <a:pPr lvl="1"/>
            <a:r>
              <a:rPr lang="en-US" altLang="zh-CN" dirty="0"/>
              <a:t>}</a:t>
            </a:r>
          </a:p>
          <a:p>
            <a:pPr lvl="1"/>
            <a:r>
              <a:rPr lang="en-US" altLang="zh-CN" dirty="0"/>
              <a:t>}'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awk 'BEGIN{ </a:t>
            </a:r>
          </a:p>
          <a:p>
            <a:pPr lvl="1"/>
            <a:r>
              <a:rPr lang="en-US" altLang="zh-CN" dirty="0"/>
              <a:t>total=0;</a:t>
            </a:r>
          </a:p>
          <a:p>
            <a:pPr lvl="1"/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=0;i&lt;=100;i++)</a:t>
            </a:r>
          </a:p>
          <a:p>
            <a:pPr lvl="1"/>
            <a:r>
              <a:rPr lang="en-US" altLang="zh-CN" dirty="0"/>
              <a:t>{</a:t>
            </a:r>
          </a:p>
          <a:p>
            <a:pPr lvl="1"/>
            <a:r>
              <a:rPr lang="en-US" altLang="zh-CN" dirty="0"/>
              <a:t>    total+=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}</a:t>
            </a:r>
          </a:p>
          <a:p>
            <a:pPr lvl="1"/>
            <a:r>
              <a:rPr lang="en-US" altLang="zh-CN" dirty="0"/>
              <a:t>print total;</a:t>
            </a:r>
          </a:p>
          <a:p>
            <a:pPr lvl="1"/>
            <a:r>
              <a:rPr lang="en-US" altLang="zh-CN" dirty="0"/>
              <a:t>}'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483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循环结构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性能比较</a:t>
            </a:r>
            <a:endParaRPr lang="en-US" altLang="zh-CN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time (awk </a:t>
            </a:r>
            <a:r>
              <a:rPr lang="en-US" altLang="zh-CN" dirty="0" smtClean="0"/>
              <a:t>'BEGIN { </a:t>
            </a:r>
            <a:r>
              <a:rPr lang="en-US" altLang="zh-CN" dirty="0"/>
              <a:t>total=0</a:t>
            </a:r>
            <a:r>
              <a:rPr lang="en-US" altLang="zh-CN" dirty="0" smtClean="0"/>
              <a:t>; 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 </a:t>
            </a:r>
            <a:r>
              <a:rPr lang="en-US" altLang="zh-CN" dirty="0" err="1" smtClean="0"/>
              <a:t>i</a:t>
            </a:r>
            <a:r>
              <a:rPr lang="en-US" altLang="zh-CN" dirty="0"/>
              <a:t>&lt;=10000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 { total</a:t>
            </a:r>
            <a:r>
              <a:rPr lang="en-US" altLang="zh-CN" dirty="0"/>
              <a:t>+=</a:t>
            </a:r>
            <a:r>
              <a:rPr lang="en-US" altLang="zh-CN" dirty="0" err="1"/>
              <a:t>i</a:t>
            </a:r>
            <a:r>
              <a:rPr lang="en-US" altLang="zh-CN" dirty="0" smtClean="0"/>
              <a:t>; } print total;}')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50005000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real</a:t>
            </a:r>
            <a:r>
              <a:rPr lang="en-US" altLang="zh-CN" dirty="0"/>
              <a:t>	0m0.003s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user	0m0.002s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sys	</a:t>
            </a:r>
            <a:r>
              <a:rPr lang="en-US" altLang="zh-CN" dirty="0" smtClean="0"/>
              <a:t>0m0.001s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time(total=0</a:t>
            </a:r>
            <a:r>
              <a:rPr lang="en-US" altLang="zh-CN" dirty="0" smtClean="0"/>
              <a:t>; for </a:t>
            </a:r>
            <a:r>
              <a:rPr lang="en-US" altLang="zh-CN" dirty="0" err="1"/>
              <a:t>i</a:t>
            </a:r>
            <a:r>
              <a:rPr lang="en-US" altLang="zh-CN" dirty="0"/>
              <a:t> in $(</a:t>
            </a:r>
            <a:r>
              <a:rPr lang="en-US" altLang="zh-CN" dirty="0" err="1"/>
              <a:t>seq</a:t>
            </a:r>
            <a:r>
              <a:rPr lang="en-US" altLang="zh-CN" dirty="0"/>
              <a:t> 10000</a:t>
            </a:r>
            <a:r>
              <a:rPr lang="en-US" altLang="zh-CN" dirty="0" smtClean="0"/>
              <a:t>); do </a:t>
            </a:r>
            <a:r>
              <a:rPr lang="en-US" altLang="zh-CN" dirty="0"/>
              <a:t>total</a:t>
            </a:r>
            <a:r>
              <a:rPr lang="en-US" altLang="zh-CN" dirty="0" smtClean="0"/>
              <a:t>=$(($</a:t>
            </a:r>
            <a:r>
              <a:rPr lang="en-US" altLang="zh-CN" dirty="0" err="1"/>
              <a:t>total+i</a:t>
            </a:r>
            <a:r>
              <a:rPr lang="en-US" altLang="zh-CN" dirty="0" smtClean="0"/>
              <a:t>)); done; echo </a:t>
            </a:r>
            <a:r>
              <a:rPr lang="en-US" altLang="zh-CN" dirty="0"/>
              <a:t>$total;)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50005000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real</a:t>
            </a:r>
            <a:r>
              <a:rPr lang="en-US" altLang="zh-CN" dirty="0"/>
              <a:t>	0m0.518s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user	0m0.086s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sys	0m0.006s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5" name="线形标注 1 4"/>
          <p:cNvSpPr/>
          <p:nvPr/>
        </p:nvSpPr>
        <p:spPr>
          <a:xfrm>
            <a:off x="4724400" y="4953000"/>
            <a:ext cx="3429000" cy="1676400"/>
          </a:xfrm>
          <a:prstGeom prst="borderCallout1">
            <a:avLst>
              <a:gd name="adj1" fmla="val 18750"/>
              <a:gd name="adj2" fmla="val -8333"/>
              <a:gd name="adj3" fmla="val 21591"/>
              <a:gd name="adj4" fmla="val -2095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实现相同功能，可以看到</a:t>
            </a:r>
            <a:r>
              <a:rPr lang="en-US" altLang="zh-CN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awk</a:t>
            </a:r>
            <a:r>
              <a:rPr lang="zh-CN" altLang="en-US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实现的性能是</a:t>
            </a:r>
            <a:r>
              <a:rPr lang="en-US" altLang="zh-CN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shell</a:t>
            </a:r>
            <a:r>
              <a:rPr lang="zh-CN" altLang="en-US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实现</a:t>
            </a:r>
            <a:r>
              <a:rPr lang="en-US" altLang="zh-CN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50</a:t>
            </a:r>
            <a:r>
              <a:rPr lang="zh-CN" altLang="en-US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倍左右</a:t>
            </a:r>
          </a:p>
        </p:txBody>
      </p:sp>
    </p:spTree>
    <p:extLst>
      <p:ext uri="{BB962C8B-B14F-4D97-AF65-F5344CB8AC3E}">
        <p14:creationId xmlns:p14="http://schemas.microsoft.com/office/powerpoint/2010/main" val="311281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break 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continue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break </a:t>
            </a:r>
            <a:r>
              <a:rPr lang="zh-CN" altLang="en-US" dirty="0"/>
              <a:t>和 </a:t>
            </a:r>
            <a:r>
              <a:rPr lang="en-US" altLang="zh-CN" dirty="0"/>
              <a:t>continue</a:t>
            </a:r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/>
              <a:t>语言一样，</a:t>
            </a:r>
            <a:r>
              <a:rPr lang="en-US" altLang="zh-CN" dirty="0" err="1"/>
              <a:t>awk</a:t>
            </a:r>
            <a:r>
              <a:rPr lang="zh-CN" altLang="en-US" dirty="0"/>
              <a:t>提供了</a:t>
            </a:r>
            <a:r>
              <a:rPr lang="en-US" altLang="zh-CN" dirty="0"/>
              <a:t>break</a:t>
            </a:r>
            <a:r>
              <a:rPr lang="zh-CN" altLang="en-US" dirty="0"/>
              <a:t>、</a:t>
            </a:r>
            <a:r>
              <a:rPr lang="en-US" altLang="zh-CN" dirty="0"/>
              <a:t>continue</a:t>
            </a:r>
            <a:r>
              <a:rPr lang="zh-CN" altLang="en-US" dirty="0"/>
              <a:t>来控制</a:t>
            </a:r>
            <a:r>
              <a:rPr lang="en-US" altLang="zh-CN" dirty="0" err="1"/>
              <a:t>awk</a:t>
            </a:r>
            <a:r>
              <a:rPr lang="zh-CN" altLang="en-US" dirty="0"/>
              <a:t>的循环结构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break</a:t>
            </a:r>
            <a:r>
              <a:rPr lang="zh-CN" altLang="en-US" dirty="0"/>
              <a:t>语句用于跳出最深层的循环，使循环立即终止，并继续执行循环代码块后面的语句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continue</a:t>
            </a:r>
            <a:r>
              <a:rPr lang="zh-CN" altLang="en-US" dirty="0"/>
              <a:t>语句使</a:t>
            </a:r>
            <a:r>
              <a:rPr lang="en-US" altLang="zh-CN" dirty="0" err="1"/>
              <a:t>awk</a:t>
            </a:r>
            <a:r>
              <a:rPr lang="zh-CN" altLang="en-US" dirty="0"/>
              <a:t>立即开始执行下一个循环迭代，而不执行代码块的其余部分。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66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多行记录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单行记录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awk</a:t>
            </a:r>
            <a:r>
              <a:rPr lang="en-US" altLang="zh-CN" dirty="0" smtClean="0"/>
              <a:t> </a:t>
            </a:r>
            <a:r>
              <a:rPr lang="zh-CN" altLang="en-US" dirty="0"/>
              <a:t>每次从数据文件中只读取一行数据进行处理。</a:t>
            </a:r>
            <a:r>
              <a:rPr lang="en-US" altLang="zh-CN" dirty="0" err="1"/>
              <a:t>awk</a:t>
            </a:r>
            <a:r>
              <a:rPr lang="zh-CN" altLang="en-US" dirty="0"/>
              <a:t>是依照其内置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RS(Record </a:t>
            </a:r>
            <a:r>
              <a:rPr lang="en-US" altLang="zh-CN" dirty="0"/>
              <a:t>Separator) </a:t>
            </a:r>
            <a:r>
              <a:rPr lang="zh-CN" altLang="en-US" dirty="0"/>
              <a:t>的定义将文件中的数据分隔成一行一行的</a:t>
            </a:r>
            <a:r>
              <a:rPr lang="en-US" altLang="zh-CN" dirty="0"/>
              <a:t>Record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RS </a:t>
            </a:r>
            <a:r>
              <a:rPr lang="zh-CN" altLang="en-US" dirty="0"/>
              <a:t>的默认值是 </a:t>
            </a:r>
            <a:r>
              <a:rPr lang="en-US" altLang="zh-CN" dirty="0"/>
              <a:t>"\n"(</a:t>
            </a:r>
            <a:r>
              <a:rPr lang="zh-CN" altLang="en-US" dirty="0"/>
              <a:t>换行符</a:t>
            </a:r>
            <a:r>
              <a:rPr lang="en-US" altLang="zh-CN" dirty="0"/>
              <a:t>)</a:t>
            </a:r>
            <a:r>
              <a:rPr lang="zh-CN" altLang="en-US" dirty="0"/>
              <a:t>，故平常</a:t>
            </a:r>
            <a:r>
              <a:rPr lang="en-US" altLang="zh-CN" dirty="0" err="1"/>
              <a:t>awk</a:t>
            </a:r>
            <a:r>
              <a:rPr lang="zh-CN" altLang="en-US" dirty="0"/>
              <a:t>中一行数据就是一条 </a:t>
            </a:r>
            <a:r>
              <a:rPr lang="en-US" altLang="zh-CN" dirty="0"/>
              <a:t>Record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多行记录</a:t>
            </a:r>
            <a:endParaRPr lang="en-US" altLang="zh-CN" dirty="0" smtClean="0"/>
          </a:p>
          <a:p>
            <a:pPr lvl="1"/>
            <a:r>
              <a:rPr lang="zh-CN" altLang="en-US" dirty="0"/>
              <a:t>但有些文件中一条</a:t>
            </a:r>
            <a:r>
              <a:rPr lang="en-US" altLang="zh-CN" dirty="0"/>
              <a:t>Record</a:t>
            </a:r>
            <a:r>
              <a:rPr lang="zh-CN" altLang="en-US" dirty="0"/>
              <a:t>涵盖了多行数据，这种情况下不能再以 </a:t>
            </a:r>
            <a:r>
              <a:rPr lang="en-US" altLang="zh-CN" dirty="0"/>
              <a:t>"\n" </a:t>
            </a:r>
            <a:r>
              <a:rPr lang="zh-CN" altLang="en-US" dirty="0"/>
              <a:t>来分隔</a:t>
            </a:r>
            <a:r>
              <a:rPr lang="en-US" altLang="zh-CN" dirty="0"/>
              <a:t>Records</a:t>
            </a:r>
            <a:r>
              <a:rPr lang="zh-CN" altLang="en-US" dirty="0"/>
              <a:t>。最常使用的方法是相邻的</a:t>
            </a:r>
            <a:r>
              <a:rPr lang="en-US" altLang="zh-CN" dirty="0"/>
              <a:t>Records</a:t>
            </a:r>
            <a:r>
              <a:rPr lang="zh-CN" altLang="en-US" dirty="0"/>
              <a:t>之间改以 一个空白行 来隔开。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163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多行记录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多行</a:t>
            </a:r>
            <a:r>
              <a:rPr lang="zh-CN" altLang="en-US" dirty="0" smtClean="0"/>
              <a:t>记录举例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56" y="1371600"/>
            <a:ext cx="8460000" cy="11594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线形标注 1 5"/>
          <p:cNvSpPr/>
          <p:nvPr/>
        </p:nvSpPr>
        <p:spPr>
          <a:xfrm>
            <a:off x="6413482" y="3249216"/>
            <a:ext cx="1842529" cy="685800"/>
          </a:xfrm>
          <a:prstGeom prst="borderCallout1">
            <a:avLst>
              <a:gd name="adj1" fmla="val -11553"/>
              <a:gd name="adj2" fmla="val -3282"/>
              <a:gd name="adj3" fmla="val -39015"/>
              <a:gd name="adj4" fmla="val -2924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/>
              <a:t>单行</a:t>
            </a:r>
            <a:r>
              <a:rPr lang="zh-CN" altLang="en-US" sz="2800" dirty="0" smtClean="0"/>
              <a:t>记录</a:t>
            </a:r>
            <a:endParaRPr lang="zh-CN" altLang="en-US" sz="2800" dirty="0" smtClean="0">
              <a:solidFill>
                <a:srgbClr val="C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38" y="2585547"/>
            <a:ext cx="3996000" cy="40438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线形标注 1 7"/>
          <p:cNvSpPr/>
          <p:nvPr/>
        </p:nvSpPr>
        <p:spPr>
          <a:xfrm>
            <a:off x="5334000" y="4158854"/>
            <a:ext cx="1842529" cy="685800"/>
          </a:xfrm>
          <a:prstGeom prst="borderCallout1">
            <a:avLst>
              <a:gd name="adj1" fmla="val -11553"/>
              <a:gd name="adj2" fmla="val -3282"/>
              <a:gd name="adj3" fmla="val -39015"/>
              <a:gd name="adj4" fmla="val -2924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/>
              <a:t>多</a:t>
            </a:r>
            <a:r>
              <a:rPr lang="zh-CN" altLang="en-US" sz="2800" dirty="0" smtClean="0"/>
              <a:t>行记录</a:t>
            </a:r>
            <a:endParaRPr lang="zh-CN" altLang="en-US" sz="28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72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多行记录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多行</a:t>
            </a:r>
            <a:r>
              <a:rPr lang="zh-CN" altLang="en-US" dirty="0" smtClean="0"/>
              <a:t>记录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单行记录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 err="1"/>
              <a:t>awk</a:t>
            </a:r>
            <a:r>
              <a:rPr lang="en-US" altLang="zh-CN" dirty="0"/>
              <a:t> 'BEGIN{FS="\</a:t>
            </a:r>
            <a:r>
              <a:rPr lang="en-US" altLang="zh-CN" dirty="0" err="1"/>
              <a:t>n";RS</a:t>
            </a:r>
            <a:r>
              <a:rPr lang="en-US" altLang="zh-CN" dirty="0"/>
              <a:t>=""}{print $1 ";" $2"; " $3}' </a:t>
            </a:r>
            <a:r>
              <a:rPr lang="en-US" altLang="zh-CN" dirty="0" smtClean="0"/>
              <a:t>address.org.txt</a:t>
            </a:r>
          </a:p>
          <a:p>
            <a:pPr lvl="1"/>
            <a:r>
              <a:rPr lang="en-US" altLang="zh-CN" dirty="0" err="1"/>
              <a:t>awk</a:t>
            </a:r>
            <a:r>
              <a:rPr lang="en-US" altLang="zh-CN" dirty="0"/>
              <a:t> 'BEGIN{FS="\n</a:t>
            </a:r>
            <a:r>
              <a:rPr lang="en-US" altLang="zh-CN" dirty="0" smtClean="0"/>
              <a:t>"; RS=""; OFS=";"; ORS</a:t>
            </a:r>
            <a:r>
              <a:rPr lang="en-US" altLang="zh-CN" dirty="0"/>
              <a:t>="\n</a:t>
            </a:r>
            <a:r>
              <a:rPr lang="en-US" altLang="zh-CN" dirty="0" smtClean="0"/>
              <a:t>"  }{</a:t>
            </a:r>
            <a:r>
              <a:rPr lang="en-US" altLang="zh-CN" dirty="0"/>
              <a:t>print $1, $2, $3}' address.org.txt 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886200"/>
            <a:ext cx="8280000" cy="8527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520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多行记录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solidFill>
                  <a:prstClr val="black"/>
                </a:solidFill>
              </a:rPr>
              <a:t>多行记录</a:t>
            </a:r>
            <a:r>
              <a:rPr lang="en-US" altLang="zh-CN" dirty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zh-CN" altLang="en-US" dirty="0">
                <a:solidFill>
                  <a:prstClr val="black"/>
                </a:solidFill>
                <a:sym typeface="Wingdings" panose="05000000000000000000" pitchFamily="2" charset="2"/>
              </a:rPr>
              <a:t>单行记录</a:t>
            </a:r>
            <a:endParaRPr lang="en-US" altLang="zh-CN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zh-CN" dirty="0" err="1"/>
              <a:t>awk</a:t>
            </a:r>
            <a:r>
              <a:rPr lang="en-US" altLang="zh-CN" dirty="0"/>
              <a:t> 'BEGIN{FS=";"; RS="\n"; OFS="\n"; ORS="\n\n"  }{print $1, $2, $3}' </a:t>
            </a:r>
            <a:r>
              <a:rPr lang="en-US" altLang="zh-CN" dirty="0" smtClean="0"/>
              <a:t>address.org.txt1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78851"/>
            <a:ext cx="3996000" cy="42050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176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Problem801</a:t>
            </a:r>
            <a:endParaRPr lang="en-US" altLang="zh-CN" dirty="0"/>
          </a:p>
          <a:p>
            <a:pPr lvl="1"/>
            <a:r>
              <a:rPr lang="zh-CN" altLang="en-US" dirty="0"/>
              <a:t>查看</a:t>
            </a:r>
            <a:r>
              <a:rPr lang="zh-CN" altLang="en-US" dirty="0" smtClean="0"/>
              <a:t>本</a:t>
            </a:r>
            <a:r>
              <a:rPr lang="zh-CN" altLang="en-US" dirty="0"/>
              <a:t>机交换分区大小，输出如下</a:t>
            </a:r>
          </a:p>
          <a:p>
            <a:pPr lvl="1"/>
            <a:r>
              <a:rPr lang="en-US" altLang="zh-CN" dirty="0"/>
              <a:t>Swap:1024M </a:t>
            </a:r>
          </a:p>
          <a:p>
            <a:r>
              <a:rPr lang="en-US" altLang="zh-CN" dirty="0" smtClean="0"/>
              <a:t>Problem802</a:t>
            </a:r>
            <a:endParaRPr lang="en-US" altLang="zh-CN" dirty="0"/>
          </a:p>
          <a:p>
            <a:pPr lvl="1"/>
            <a:r>
              <a:rPr lang="zh-CN" altLang="en-US" dirty="0" smtClean="0"/>
              <a:t>清除</a:t>
            </a:r>
            <a:r>
              <a:rPr lang="zh-CN" altLang="en-US" dirty="0"/>
              <a:t>本机除了当前登陆用户以外的所有用户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406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</a:t>
            </a:r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Problem803 </a:t>
            </a:r>
            <a:r>
              <a:rPr lang="en-US" altLang="zh-CN" dirty="0" err="1" smtClean="0"/>
              <a:t>datafile</a:t>
            </a:r>
            <a:r>
              <a:rPr lang="zh-CN" altLang="en-US" dirty="0"/>
              <a:t>文件中的数据库中包含名字</a:t>
            </a:r>
            <a:r>
              <a:rPr lang="en-US" altLang="zh-CN" dirty="0"/>
              <a:t>,</a:t>
            </a:r>
            <a:r>
              <a:rPr lang="zh-CN" altLang="en-US" dirty="0"/>
              <a:t>电话号码和过去三个月里的捐款</a:t>
            </a:r>
            <a:endParaRPr lang="en-US" altLang="zh-CN" dirty="0"/>
          </a:p>
          <a:p>
            <a:pPr lvl="1"/>
            <a:r>
              <a:rPr lang="en-US" altLang="zh-CN" dirty="0"/>
              <a:t>Mike Harrington:[510] 548-1278:250:100:175</a:t>
            </a:r>
          </a:p>
          <a:p>
            <a:pPr lvl="1"/>
            <a:r>
              <a:rPr lang="en-US" altLang="zh-CN" dirty="0"/>
              <a:t>Christian Dobbins:[408] 538-2358:155:90:201</a:t>
            </a:r>
          </a:p>
          <a:p>
            <a:pPr lvl="1"/>
            <a:r>
              <a:rPr lang="en-US" altLang="zh-CN" dirty="0"/>
              <a:t>Susan </a:t>
            </a:r>
            <a:r>
              <a:rPr lang="en-US" altLang="zh-CN" dirty="0" err="1"/>
              <a:t>Dalsass</a:t>
            </a:r>
            <a:r>
              <a:rPr lang="en-US" altLang="zh-CN" dirty="0"/>
              <a:t>:[206] 654-6279:250:60:50</a:t>
            </a:r>
          </a:p>
          <a:p>
            <a:pPr lvl="1"/>
            <a:r>
              <a:rPr lang="en-US" altLang="zh-CN" dirty="0"/>
              <a:t>Archie McNichol:[206] 548-1348:250:100:175</a:t>
            </a:r>
          </a:p>
          <a:p>
            <a:pPr lvl="1"/>
            <a:r>
              <a:rPr lang="en-US" altLang="zh-CN" dirty="0"/>
              <a:t>Jody Savage:[206] 548-1278:15:188:150</a:t>
            </a:r>
          </a:p>
          <a:p>
            <a:pPr lvl="1"/>
            <a:r>
              <a:rPr lang="en-US" altLang="zh-CN" dirty="0"/>
              <a:t>Guy Quigley:[916] 343-6410:250:100:175</a:t>
            </a:r>
          </a:p>
          <a:p>
            <a:pPr lvl="1"/>
            <a:r>
              <a:rPr lang="en-US" altLang="zh-CN" dirty="0"/>
              <a:t>Dan Savage:[406] 298-7744:450:300:275</a:t>
            </a:r>
          </a:p>
          <a:p>
            <a:pPr lvl="1"/>
            <a:r>
              <a:rPr lang="en-US" altLang="zh-CN" dirty="0"/>
              <a:t>Nancy McNeil:[206] 548-1278:250:80:75</a:t>
            </a:r>
          </a:p>
          <a:p>
            <a:pPr lvl="1"/>
            <a:r>
              <a:rPr lang="en-US" altLang="zh-CN" dirty="0"/>
              <a:t>John Goldenrod:[916] 348-4278:250:100:175</a:t>
            </a:r>
          </a:p>
          <a:p>
            <a:pPr lvl="1"/>
            <a:r>
              <a:rPr lang="en-US" altLang="zh-CN" dirty="0"/>
              <a:t>Chet Main:[510] 548-5258:50:95:135</a:t>
            </a:r>
          </a:p>
          <a:p>
            <a:pPr lvl="1"/>
            <a:r>
              <a:rPr lang="en-US" altLang="zh-CN" dirty="0"/>
              <a:t>Tom Savage:[408] 926-3456:250:168:200</a:t>
            </a:r>
          </a:p>
          <a:p>
            <a:pPr lvl="1"/>
            <a:r>
              <a:rPr lang="en-US" altLang="zh-CN" dirty="0"/>
              <a:t>Elizabeth </a:t>
            </a:r>
            <a:r>
              <a:rPr lang="en-US" altLang="zh-CN" dirty="0" err="1"/>
              <a:t>Stachelin</a:t>
            </a:r>
            <a:r>
              <a:rPr lang="en-US" altLang="zh-CN" dirty="0"/>
              <a:t>:[916] 440-1763:175:75:300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794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分支结构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 if 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{</a:t>
            </a:r>
          </a:p>
          <a:p>
            <a:pPr lvl="1"/>
            <a:r>
              <a:rPr lang="en-US" altLang="zh-CN" dirty="0" smtClean="0"/>
              <a:t>    if(expression)</a:t>
            </a:r>
          </a:p>
          <a:p>
            <a:pPr lvl="1"/>
            <a:r>
              <a:rPr lang="en-US" altLang="zh-CN" dirty="0" smtClean="0"/>
              <a:t>   {statement1; statement2;….}</a:t>
            </a:r>
          </a:p>
          <a:p>
            <a:pPr lvl="1"/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306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</a:t>
            </a:r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写</a:t>
            </a:r>
            <a:r>
              <a:rPr lang="zh-CN" altLang="en-US" dirty="0"/>
              <a:t>一个</a:t>
            </a:r>
            <a:r>
              <a:rPr lang="en-US" altLang="zh-CN" dirty="0" err="1"/>
              <a:t>awk</a:t>
            </a:r>
            <a:r>
              <a:rPr lang="zh-CN" altLang="en-US" dirty="0"/>
              <a:t>脚本，它的作用</a:t>
            </a:r>
          </a:p>
          <a:p>
            <a:pPr lvl="1"/>
            <a:r>
              <a:rPr lang="zh-CN" altLang="en-US" dirty="0"/>
              <a:t>输出每个人</a:t>
            </a:r>
            <a:r>
              <a:rPr lang="zh-CN" altLang="en-US" dirty="0" smtClean="0"/>
              <a:t>的捐款总数</a:t>
            </a:r>
            <a:endParaRPr lang="en-US" altLang="zh-CN" dirty="0" smtClean="0"/>
          </a:p>
          <a:p>
            <a:pPr lvl="1"/>
            <a:r>
              <a:rPr lang="zh-CN" altLang="en-US" dirty="0"/>
              <a:t>输出所有人的的捐款总数</a:t>
            </a:r>
          </a:p>
          <a:p>
            <a:pPr lvl="1"/>
            <a:r>
              <a:rPr lang="zh-CN" altLang="en-US" dirty="0" smtClean="0"/>
              <a:t>输出</a:t>
            </a:r>
            <a:r>
              <a:rPr lang="en-US" altLang="zh-CN" dirty="0"/>
              <a:t>12</a:t>
            </a:r>
            <a:r>
              <a:rPr lang="zh-CN" altLang="en-US" dirty="0"/>
              <a:t>个人的捐款平均数</a:t>
            </a:r>
          </a:p>
          <a:p>
            <a:pPr lvl="1"/>
            <a:r>
              <a:rPr lang="zh-CN" altLang="en-US" dirty="0" smtClean="0"/>
              <a:t>输出捐款最多的</a:t>
            </a:r>
            <a:r>
              <a:rPr lang="zh-CN" altLang="en-US" smtClean="0"/>
              <a:t>个人信息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3640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4 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文本处理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实验目的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 smtClean="0"/>
              <a:t>、掌握文本处理的基本方法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、掌握</a:t>
            </a:r>
            <a:r>
              <a:rPr lang="en-US" altLang="zh-CN" dirty="0" err="1" smtClean="0"/>
              <a:t>sed</a:t>
            </a:r>
            <a:r>
              <a:rPr lang="zh-CN" altLang="en-US" dirty="0" smtClean="0"/>
              <a:t>流编辑工具的使用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、掌握</a:t>
            </a:r>
            <a:r>
              <a:rPr lang="en-US" altLang="zh-CN" dirty="0" err="1" smtClean="0"/>
              <a:t>awk</a:t>
            </a:r>
            <a:r>
              <a:rPr lang="zh-CN" altLang="en-US" dirty="0" smtClean="0"/>
              <a:t>的脚本编程方法</a:t>
            </a:r>
            <a:endParaRPr lang="zh-CN" altLang="en-US" dirty="0"/>
          </a:p>
          <a:p>
            <a:r>
              <a:rPr lang="zh-CN" altLang="en-US" dirty="0"/>
              <a:t>实验内容</a:t>
            </a:r>
          </a:p>
          <a:p>
            <a:pPr lvl="1"/>
            <a:r>
              <a:rPr lang="zh-CN" altLang="en-US" dirty="0"/>
              <a:t>完成 </a:t>
            </a:r>
            <a:r>
              <a:rPr lang="en-US" altLang="zh-CN" dirty="0" smtClean="0"/>
              <a:t>Problem </a:t>
            </a:r>
            <a:r>
              <a:rPr lang="en-US" altLang="zh-CN" dirty="0" smtClean="0"/>
              <a:t>501~504</a:t>
            </a:r>
            <a:r>
              <a:rPr lang="en-US" altLang="zh-CN" dirty="0" smtClean="0"/>
              <a:t>,</a:t>
            </a:r>
            <a:r>
              <a:rPr lang="en-US" altLang="zh-CN" dirty="0" smtClean="0"/>
              <a:t>601~602, 701~702, 801~803</a:t>
            </a:r>
            <a:endParaRPr lang="en-US" altLang="zh-CN" dirty="0"/>
          </a:p>
          <a:p>
            <a:pPr lvl="1"/>
            <a:r>
              <a:rPr lang="en-US" altLang="zh-CN" dirty="0"/>
              <a:t>r = </a:t>
            </a:r>
            <a:r>
              <a:rPr lang="zh-CN" altLang="en-US" dirty="0"/>
              <a:t>一卡通号</a:t>
            </a:r>
            <a:r>
              <a:rPr lang="en-US" altLang="zh-CN" dirty="0" smtClean="0"/>
              <a:t>%4;</a:t>
            </a:r>
            <a:endParaRPr lang="en-US" altLang="zh-CN" dirty="0"/>
          </a:p>
          <a:p>
            <a:pPr lvl="1"/>
            <a:r>
              <a:rPr lang="en-US" altLang="zh-CN" dirty="0"/>
              <a:t>r==0  </a:t>
            </a:r>
            <a:r>
              <a:rPr lang="zh-CN" altLang="en-US" dirty="0" smtClean="0"/>
              <a:t>把</a:t>
            </a:r>
            <a:r>
              <a:rPr lang="en-US" altLang="zh-CN" dirty="0" smtClean="0"/>
              <a:t>501, 601</a:t>
            </a:r>
            <a:r>
              <a:rPr lang="en-US" altLang="zh-CN" dirty="0" smtClean="0"/>
              <a:t>,802</a:t>
            </a:r>
            <a:r>
              <a:rPr lang="zh-CN" altLang="en-US" dirty="0" smtClean="0"/>
              <a:t>写</a:t>
            </a:r>
            <a:r>
              <a:rPr lang="zh-CN" altLang="en-US" dirty="0"/>
              <a:t>报告</a:t>
            </a:r>
            <a:r>
              <a:rPr lang="en-US" altLang="zh-CN" dirty="0"/>
              <a:t>; </a:t>
            </a:r>
          </a:p>
          <a:p>
            <a:pPr lvl="1"/>
            <a:r>
              <a:rPr lang="en-US" altLang="zh-CN" dirty="0"/>
              <a:t>r==1  </a:t>
            </a:r>
            <a:r>
              <a:rPr lang="zh-CN" altLang="en-US" dirty="0" smtClean="0"/>
              <a:t>把</a:t>
            </a:r>
            <a:r>
              <a:rPr lang="en-US" altLang="zh-CN" dirty="0" smtClean="0"/>
              <a:t>502, 702,803</a:t>
            </a:r>
            <a:r>
              <a:rPr lang="zh-CN" altLang="en-US" dirty="0" smtClean="0"/>
              <a:t>写</a:t>
            </a:r>
            <a:r>
              <a:rPr lang="zh-CN" altLang="en-US" dirty="0"/>
              <a:t>报告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r==2  </a:t>
            </a:r>
            <a:r>
              <a:rPr lang="zh-CN" altLang="en-US" dirty="0" smtClean="0"/>
              <a:t>把</a:t>
            </a:r>
            <a:r>
              <a:rPr lang="en-US" altLang="zh-CN" dirty="0" smtClean="0"/>
              <a:t>503, 701,803</a:t>
            </a:r>
            <a:r>
              <a:rPr lang="zh-CN" altLang="en-US" dirty="0" smtClean="0"/>
              <a:t>写</a:t>
            </a:r>
            <a:r>
              <a:rPr lang="zh-CN" altLang="en-US" dirty="0"/>
              <a:t>报告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/>
              <a:t>r</a:t>
            </a:r>
            <a:r>
              <a:rPr lang="en-US" altLang="zh-CN" dirty="0" smtClean="0"/>
              <a:t>==3  </a:t>
            </a:r>
            <a:r>
              <a:rPr lang="zh-CN" altLang="en-US" dirty="0" smtClean="0"/>
              <a:t>把</a:t>
            </a:r>
            <a:r>
              <a:rPr lang="en-US" altLang="zh-CN" dirty="0" smtClean="0"/>
              <a:t>504, 602,801</a:t>
            </a:r>
            <a:r>
              <a:rPr lang="zh-CN" altLang="en-US" dirty="0" smtClean="0"/>
              <a:t>写</a:t>
            </a:r>
            <a:r>
              <a:rPr lang="zh-CN" altLang="en-US" dirty="0"/>
              <a:t>报告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932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分支结构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8.14 </a:t>
            </a:r>
          </a:p>
          <a:p>
            <a:pPr lvl="1"/>
            <a:r>
              <a:rPr lang="en-US" altLang="zh-CN" dirty="0" smtClean="0"/>
              <a:t>&gt;&gt;&gt;</a:t>
            </a:r>
            <a:r>
              <a:rPr lang="en-US" altLang="zh-CN" dirty="0"/>
              <a:t>cat num.txt</a:t>
            </a:r>
          </a:p>
          <a:p>
            <a:pPr lvl="2"/>
            <a:r>
              <a:rPr lang="en-US" altLang="zh-CN" dirty="0"/>
              <a:t>1998 2009</a:t>
            </a:r>
          </a:p>
          <a:p>
            <a:pPr lvl="2"/>
            <a:r>
              <a:rPr lang="en-US" altLang="zh-CN" dirty="0"/>
              <a:t>2008 1990</a:t>
            </a:r>
          </a:p>
          <a:p>
            <a:pPr lvl="2"/>
            <a:r>
              <a:rPr lang="en-US" altLang="zh-CN" dirty="0"/>
              <a:t>1990 </a:t>
            </a:r>
            <a:r>
              <a:rPr lang="en-US" altLang="zh-CN" dirty="0" smtClean="0"/>
              <a:t>2018</a:t>
            </a:r>
          </a:p>
          <a:p>
            <a:pPr lvl="1"/>
            <a:r>
              <a:rPr lang="en-US" altLang="zh-CN" dirty="0"/>
              <a:t>&gt;&gt;&gt;awk '{if($1&lt;$2) print $2 " is big."}' num.txt</a:t>
            </a:r>
          </a:p>
          <a:p>
            <a:pPr lvl="2"/>
            <a:r>
              <a:rPr lang="en-US" altLang="zh-CN" dirty="0"/>
              <a:t>2009 is big.</a:t>
            </a:r>
          </a:p>
          <a:p>
            <a:pPr lvl="2"/>
            <a:r>
              <a:rPr lang="en-US" altLang="zh-CN" dirty="0"/>
              <a:t>2018 is big.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39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分支结构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 if /else 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{</a:t>
            </a:r>
          </a:p>
          <a:p>
            <a:pPr lvl="1"/>
            <a:r>
              <a:rPr lang="en-US" altLang="zh-CN" dirty="0" smtClean="0"/>
              <a:t> 	if(expression)</a:t>
            </a:r>
          </a:p>
          <a:p>
            <a:pPr lvl="1"/>
            <a:r>
              <a:rPr lang="en-US" altLang="zh-CN" dirty="0" smtClean="0"/>
              <a:t> 	{</a:t>
            </a:r>
            <a:r>
              <a:rPr lang="en-US" altLang="zh-CN" dirty="0"/>
              <a:t>statement1; </a:t>
            </a:r>
            <a:r>
              <a:rPr lang="en-US" altLang="zh-CN" dirty="0" smtClean="0"/>
              <a:t>statement2;….}</a:t>
            </a:r>
          </a:p>
          <a:p>
            <a:pPr lvl="1"/>
            <a:r>
              <a:rPr lang="en-US" altLang="zh-CN" dirty="0" smtClean="0"/>
              <a:t> 	else</a:t>
            </a:r>
          </a:p>
          <a:p>
            <a:pPr lvl="1"/>
            <a:r>
              <a:rPr lang="en-US" altLang="zh-CN" dirty="0" smtClean="0"/>
              <a:t> 	{</a:t>
            </a:r>
            <a:r>
              <a:rPr lang="en-US" altLang="zh-CN" dirty="0"/>
              <a:t>statement1; </a:t>
            </a:r>
            <a:r>
              <a:rPr lang="en-US" altLang="zh-CN" dirty="0" smtClean="0"/>
              <a:t>statement2;….}</a:t>
            </a:r>
          </a:p>
          <a:p>
            <a:pPr lvl="1"/>
            <a:r>
              <a:rPr lang="en-US" altLang="zh-CN" dirty="0"/>
              <a:t>}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133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分支结构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例</a:t>
            </a:r>
            <a:r>
              <a:rPr lang="en-US" altLang="zh-CN" dirty="0" smtClean="0"/>
              <a:t>8.15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&gt;&gt;&gt;cat num2.txt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12 low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105 high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38 low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281 high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awk '{if($1&gt;100) {print $1 " bad"} else {print $1 " ok"}}' </a:t>
            </a:r>
            <a:r>
              <a:rPr lang="en-US" altLang="zh-CN" dirty="0" smtClean="0"/>
              <a:t>num2.txt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12 low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105 high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38 low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281 </a:t>
            </a:r>
            <a:r>
              <a:rPr lang="en-US" altLang="zh-CN" dirty="0" smtClean="0"/>
              <a:t>high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665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分支结构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CN" dirty="0" smtClean="0"/>
              <a:t>3 if /else </a:t>
            </a:r>
            <a:r>
              <a:rPr lang="zh-CN" altLang="en-US" dirty="0" smtClean="0"/>
              <a:t>语句嵌套</a:t>
            </a:r>
            <a:endParaRPr lang="en-US" altLang="zh-CN" dirty="0" smtClean="0"/>
          </a:p>
          <a:p>
            <a:pPr lvl="1">
              <a:spcAft>
                <a:spcPts val="0"/>
              </a:spcAft>
            </a:pPr>
            <a:r>
              <a:rPr lang="en-US" altLang="zh-CN" dirty="0"/>
              <a:t>{</a:t>
            </a:r>
          </a:p>
          <a:p>
            <a:pPr lvl="1">
              <a:spcAft>
                <a:spcPts val="0"/>
              </a:spcAft>
            </a:pPr>
            <a:r>
              <a:rPr lang="en-US" altLang="zh-CN" dirty="0"/>
              <a:t> </a:t>
            </a:r>
            <a:r>
              <a:rPr lang="en-US" altLang="zh-CN" dirty="0" smtClean="0"/>
              <a:t> 	if(expression1)</a:t>
            </a:r>
            <a:endParaRPr lang="en-US" altLang="zh-CN" dirty="0"/>
          </a:p>
          <a:p>
            <a:pPr lvl="1">
              <a:spcAft>
                <a:spcPts val="0"/>
              </a:spcAft>
            </a:pPr>
            <a:r>
              <a:rPr lang="en-US" altLang="zh-CN" dirty="0"/>
              <a:t> 	</a:t>
            </a:r>
            <a:r>
              <a:rPr lang="en-US" altLang="zh-CN" dirty="0" smtClean="0"/>
              <a:t> 	{</a:t>
            </a:r>
            <a:r>
              <a:rPr lang="en-US" altLang="zh-CN" dirty="0"/>
              <a:t>statement1; statement2;….}</a:t>
            </a:r>
          </a:p>
          <a:p>
            <a:pPr lvl="1">
              <a:spcAft>
                <a:spcPts val="0"/>
              </a:spcAft>
            </a:pPr>
            <a:r>
              <a:rPr lang="en-US" altLang="zh-CN" dirty="0"/>
              <a:t> 	</a:t>
            </a:r>
            <a:r>
              <a:rPr lang="en-US" altLang="zh-CN" dirty="0" smtClean="0"/>
              <a:t>else if(expression2)</a:t>
            </a:r>
            <a:endParaRPr lang="en-US" altLang="zh-CN" dirty="0"/>
          </a:p>
          <a:p>
            <a:pPr lvl="1">
              <a:spcAft>
                <a:spcPts val="0"/>
              </a:spcAft>
            </a:pPr>
            <a:r>
              <a:rPr lang="en-US" altLang="zh-CN" dirty="0"/>
              <a:t> 	 </a:t>
            </a:r>
            <a:r>
              <a:rPr lang="en-US" altLang="zh-CN" dirty="0" smtClean="0"/>
              <a:t> 	{</a:t>
            </a:r>
            <a:r>
              <a:rPr lang="en-US" altLang="zh-CN" dirty="0"/>
              <a:t>statement1; statement2</a:t>
            </a:r>
            <a:r>
              <a:rPr lang="en-US" altLang="zh-CN" dirty="0" smtClean="0"/>
              <a:t>;….}</a:t>
            </a:r>
          </a:p>
          <a:p>
            <a:pPr lvl="1">
              <a:spcAft>
                <a:spcPts val="0"/>
              </a:spcAft>
            </a:pPr>
            <a:r>
              <a:rPr lang="en-US" altLang="zh-CN" dirty="0" smtClean="0"/>
              <a:t> 	….</a:t>
            </a:r>
          </a:p>
          <a:p>
            <a:pPr lvl="1">
              <a:spcAft>
                <a:spcPts val="0"/>
              </a:spcAft>
            </a:pPr>
            <a:r>
              <a:rPr lang="en-US" altLang="zh-CN" dirty="0" smtClean="0"/>
              <a:t> 	else</a:t>
            </a:r>
          </a:p>
          <a:p>
            <a:pPr lvl="1">
              <a:spcAft>
                <a:spcPts val="0"/>
              </a:spcAft>
            </a:pPr>
            <a:r>
              <a:rPr lang="en-US" altLang="zh-CN" dirty="0" smtClean="0"/>
              <a:t> 	 	{</a:t>
            </a:r>
            <a:r>
              <a:rPr lang="en-US" altLang="zh-CN" dirty="0"/>
              <a:t>statement1; statement2;….}</a:t>
            </a:r>
          </a:p>
          <a:p>
            <a:pPr lvl="1">
              <a:spcAft>
                <a:spcPts val="0"/>
              </a:spcAft>
            </a:pPr>
            <a:r>
              <a:rPr lang="en-US" altLang="zh-CN" dirty="0" smtClean="0"/>
              <a:t>}</a:t>
            </a:r>
          </a:p>
          <a:p>
            <a:pPr lvl="1">
              <a:spcAft>
                <a:spcPts val="0"/>
              </a:spcAft>
            </a:pPr>
            <a:endParaRPr lang="en-US" altLang="zh-CN" dirty="0" smtClean="0"/>
          </a:p>
          <a:p>
            <a:pPr lvl="1"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994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分支结构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&gt;&gt;&gt;cat score.txt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 smtClean="0"/>
              <a:t>wéilán</a:t>
            </a:r>
            <a:r>
              <a:rPr lang="en-US" altLang="zh-CN" dirty="0" smtClean="0"/>
              <a:t>	79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 smtClean="0"/>
              <a:t>wánglèqīng</a:t>
            </a:r>
            <a:r>
              <a:rPr lang="en-US" altLang="zh-CN" dirty="0" smtClean="0"/>
              <a:t>	94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 smtClean="0"/>
              <a:t>yányànchāo</a:t>
            </a:r>
            <a:r>
              <a:rPr lang="en-US" altLang="zh-CN" dirty="0" smtClean="0"/>
              <a:t>	59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 smtClean="0"/>
              <a:t>fùyǔwàng</a:t>
            </a:r>
            <a:r>
              <a:rPr lang="en-US" altLang="zh-CN" dirty="0" smtClean="0"/>
              <a:t>	 68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 smtClean="0"/>
              <a:t>càixióng</a:t>
            </a:r>
            <a:r>
              <a:rPr lang="en-US" altLang="zh-CN" dirty="0" smtClean="0"/>
              <a:t>	57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&gt;&gt;&gt;cat </a:t>
            </a:r>
            <a:r>
              <a:rPr lang="en-US" altLang="zh-CN" dirty="0" err="1" smtClean="0"/>
              <a:t>pass.awk</a:t>
            </a:r>
            <a:r>
              <a:rPr lang="en-US" altLang="zh-CN" dirty="0" smtClean="0"/>
              <a:t>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{  score=$2;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   if(score&gt;90) { print $1 " is very good"; }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   else if(score&gt;60) {print $1 " is good"; }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   else { print $1 " is no pass";}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1DA79-129D-497A-A6D8-8D7AFB59B4CE}" type="slidenum">
              <a:rPr lang="zh-CN" altLang="en-US" smtClean="0"/>
              <a:pPr/>
              <a:t>7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337" y="2286000"/>
            <a:ext cx="4808576" cy="198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163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循环结构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1.while</a:t>
            </a:r>
            <a:r>
              <a:rPr lang="zh-CN" altLang="en-US" dirty="0"/>
              <a:t>语句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格式：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while(</a:t>
            </a:r>
            <a:r>
              <a:rPr lang="zh-CN" altLang="en-US" dirty="0"/>
              <a:t>表达式</a:t>
            </a:r>
            <a:r>
              <a:rPr lang="en-US" altLang="zh-CN" dirty="0"/>
              <a:t>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{</a:t>
            </a:r>
            <a:r>
              <a:rPr lang="zh-CN" altLang="en-US" dirty="0"/>
              <a:t>语句</a:t>
            </a:r>
            <a:r>
              <a:rPr lang="en-US" altLang="zh-CN" dirty="0" smtClean="0"/>
              <a:t>}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2.do</a:t>
            </a:r>
            <a:r>
              <a:rPr lang="zh-CN" altLang="en-US" dirty="0"/>
              <a:t>循环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格式：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do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{</a:t>
            </a:r>
            <a:r>
              <a:rPr lang="zh-CN" altLang="en-US" dirty="0"/>
              <a:t>语句</a:t>
            </a:r>
            <a:r>
              <a:rPr lang="en-US" altLang="zh-CN" dirty="0"/>
              <a:t>}while(</a:t>
            </a:r>
            <a:r>
              <a:rPr lang="zh-CN" altLang="en-US" dirty="0"/>
              <a:t>条件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284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循环结构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524500"/>
          </a:xfrm>
        </p:spPr>
        <p:txBody>
          <a:bodyPr numCol="2">
            <a:normAutofit fontScale="92500" lnSpcReduction="20000"/>
          </a:bodyPr>
          <a:lstStyle/>
          <a:p>
            <a:r>
              <a:rPr lang="zh-CN" altLang="en-US" dirty="0"/>
              <a:t>例如</a:t>
            </a:r>
          </a:p>
          <a:p>
            <a:pPr lvl="1"/>
            <a:r>
              <a:rPr lang="en-US" altLang="zh-CN" dirty="0" smtClean="0"/>
              <a:t>awk </a:t>
            </a:r>
            <a:r>
              <a:rPr lang="en-US" altLang="zh-CN" dirty="0"/>
              <a:t>'BEGIN{ 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test=100;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total=0;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while(</a:t>
            </a:r>
            <a:r>
              <a:rPr lang="en-US" altLang="zh-CN" dirty="0" err="1"/>
              <a:t>i</a:t>
            </a:r>
            <a:r>
              <a:rPr lang="en-US" altLang="zh-CN" dirty="0"/>
              <a:t>&lt;=test</a:t>
            </a:r>
            <a:r>
              <a:rPr lang="en-US" altLang="zh-CN" dirty="0" smtClean="0"/>
              <a:t>) { 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/>
              <a:t>total+=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 smtClean="0"/>
              <a:t>     </a:t>
            </a:r>
            <a:r>
              <a:rPr lang="en-US" altLang="zh-CN" dirty="0" err="1"/>
              <a:t>i</a:t>
            </a:r>
            <a:r>
              <a:rPr lang="en-US" altLang="zh-CN" dirty="0"/>
              <a:t>++;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}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print total;</a:t>
            </a:r>
          </a:p>
          <a:p>
            <a:pPr lvl="1"/>
            <a:r>
              <a:rPr lang="en-US" altLang="zh-CN" dirty="0" smtClean="0"/>
              <a:t> }'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awk </a:t>
            </a:r>
            <a:r>
              <a:rPr lang="en-US" altLang="zh-CN" dirty="0"/>
              <a:t>'BEGIN{ </a:t>
            </a:r>
          </a:p>
          <a:p>
            <a:pPr lvl="1"/>
            <a:r>
              <a:rPr lang="en-US" altLang="zh-CN" dirty="0"/>
              <a:t>total=0;</a:t>
            </a:r>
          </a:p>
          <a:p>
            <a:pPr lvl="1"/>
            <a:r>
              <a:rPr lang="en-US" altLang="zh-CN" dirty="0" err="1"/>
              <a:t>i</a:t>
            </a:r>
            <a:r>
              <a:rPr lang="en-US" altLang="zh-CN" dirty="0"/>
              <a:t>=0;</a:t>
            </a:r>
          </a:p>
          <a:p>
            <a:pPr lvl="1"/>
            <a:r>
              <a:rPr lang="en-US" altLang="zh-CN" dirty="0"/>
              <a:t>do</a:t>
            </a:r>
          </a:p>
          <a:p>
            <a:pPr lvl="1"/>
            <a:r>
              <a:rPr lang="en-US" altLang="zh-CN" dirty="0"/>
              <a:t>{</a:t>
            </a:r>
          </a:p>
          <a:p>
            <a:pPr lvl="1"/>
            <a:r>
              <a:rPr lang="en-US" altLang="zh-CN" dirty="0"/>
              <a:t>    total+=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++;</a:t>
            </a:r>
          </a:p>
          <a:p>
            <a:pPr lvl="1"/>
            <a:r>
              <a:rPr lang="en-US" altLang="zh-CN" dirty="0"/>
              <a:t>}while(</a:t>
            </a:r>
            <a:r>
              <a:rPr lang="en-US" altLang="zh-CN" dirty="0" err="1"/>
              <a:t>i</a:t>
            </a:r>
            <a:r>
              <a:rPr lang="en-US" altLang="zh-CN" dirty="0"/>
              <a:t>&lt;=100)</a:t>
            </a:r>
          </a:p>
          <a:p>
            <a:pPr lvl="1"/>
            <a:r>
              <a:rPr lang="en-US" altLang="zh-CN" dirty="0"/>
              <a:t>print total;</a:t>
            </a:r>
          </a:p>
          <a:p>
            <a:pPr lvl="1"/>
            <a:r>
              <a:rPr lang="en-US" altLang="zh-CN" dirty="0"/>
              <a:t>}'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860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第7-1讲 一维数组</Template>
  <TotalTime>15335</TotalTime>
  <Words>896</Words>
  <Application>Microsoft Office PowerPoint</Application>
  <PresentationFormat>全屏显示(4:3)</PresentationFormat>
  <Paragraphs>219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华文新魏</vt:lpstr>
      <vt:lpstr>华文中宋</vt:lpstr>
      <vt:lpstr>宋体</vt:lpstr>
      <vt:lpstr>微软雅黑</vt:lpstr>
      <vt:lpstr>Arial</vt:lpstr>
      <vt:lpstr>Calibri</vt:lpstr>
      <vt:lpstr>Times New Roman</vt:lpstr>
      <vt:lpstr>Wide Latin</vt:lpstr>
      <vt:lpstr>Wingdings</vt:lpstr>
      <vt:lpstr>1_江西理工大学计算机教研室</vt:lpstr>
      <vt:lpstr>第08章 文本处理利器awk</vt:lpstr>
      <vt:lpstr>1 分支结构</vt:lpstr>
      <vt:lpstr>1 分支结构</vt:lpstr>
      <vt:lpstr>1 分支结构</vt:lpstr>
      <vt:lpstr>1 分支结构</vt:lpstr>
      <vt:lpstr>1 分支结构</vt:lpstr>
      <vt:lpstr>1 分支结构</vt:lpstr>
      <vt:lpstr>2 循环结构</vt:lpstr>
      <vt:lpstr>2 循环结构</vt:lpstr>
      <vt:lpstr>2 循环结构</vt:lpstr>
      <vt:lpstr>2 循环结构</vt:lpstr>
      <vt:lpstr>2 循环结构</vt:lpstr>
      <vt:lpstr>3 break  和continue</vt:lpstr>
      <vt:lpstr>4 多行记录</vt:lpstr>
      <vt:lpstr>4 多行记录</vt:lpstr>
      <vt:lpstr>4 多行记录</vt:lpstr>
      <vt:lpstr>4 多行记录</vt:lpstr>
      <vt:lpstr>5 作业</vt:lpstr>
      <vt:lpstr>5 作业</vt:lpstr>
      <vt:lpstr>5 作业</vt:lpstr>
      <vt:lpstr>实验4 shell文本处理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Linux</dc:title>
  <dc:creator>Bahador</dc:creator>
  <cp:lastModifiedBy>城添 欧阳</cp:lastModifiedBy>
  <cp:revision>966</cp:revision>
  <dcterms:created xsi:type="dcterms:W3CDTF">2008-10-02T10:07:13Z</dcterms:created>
  <dcterms:modified xsi:type="dcterms:W3CDTF">2018-04-11T06:21:23Z</dcterms:modified>
</cp:coreProperties>
</file>