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008000"/>
    <a:srgbClr val="000099"/>
    <a:srgbClr val="FF9900"/>
    <a:srgbClr val="000066"/>
    <a:srgbClr val="800000"/>
    <a:srgbClr val="969696"/>
    <a:srgbClr val="FFFFFF"/>
    <a:srgbClr val="FFFFE5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01" autoAdjust="0"/>
  </p:normalViewPr>
  <p:slideViewPr>
    <p:cSldViewPr>
      <p:cViewPr varScale="1">
        <p:scale>
          <a:sx n="69" d="100"/>
          <a:sy n="69" d="100"/>
        </p:scale>
        <p:origin x="135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84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9C29FC-568E-48BA-953F-6EE0855BC0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1D50BC-EF1C-40DA-9507-627C12CEFA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FE1EDD8-E9D3-44B5-84D2-B19420FB1A5D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1383" y="2367839"/>
            <a:ext cx="6021867" cy="824423"/>
          </a:xfrm>
        </p:spPr>
        <p:txBody>
          <a:bodyPr anchor="b"/>
          <a:lstStyle>
            <a:lvl1pPr>
              <a:defRPr sz="3600" b="1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4164" y="3376311"/>
            <a:ext cx="4782035" cy="662289"/>
          </a:xfrm>
        </p:spPr>
        <p:txBody>
          <a:bodyPr/>
          <a:lstStyle>
            <a:lvl1pPr marL="0" indent="0" algn="just">
              <a:buNone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FB0B212E-6121-4F76-8E57-EE33588D9BA4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90508" y="4506007"/>
            <a:ext cx="470077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00" b="1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700" b="1" baseline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System</a:t>
            </a:r>
            <a:r>
              <a:rPr lang="en-US" altLang="zh-CN" sz="2700" b="1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&amp; Programming</a:t>
            </a:r>
            <a:endParaRPr lang="en-US" altLang="zh-CN" sz="2700" b="1">
              <a:ln w="0"/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 bwMode="auto">
          <a:xfrm>
            <a:off x="3181471" y="4961861"/>
            <a:ext cx="4091779" cy="10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just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572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Times New Roman" panose="02020603050405020304" pitchFamily="18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9144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3716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8288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US" altLang="zh-CN" sz="15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</a:t>
            </a:r>
            <a:r>
              <a:rPr lang="en-US" altLang="zh-CN" sz="18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  <a:r>
              <a:rPr lang="en-US" altLang="zh-CN" sz="21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24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r>
              <a:rPr lang="en-US" altLang="zh-CN" sz="27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r>
              <a:rPr lang="en-US" altLang="zh-CN" sz="30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r>
              <a:rPr lang="en-US" altLang="zh-CN" sz="36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54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495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Ou</a:t>
            </a:r>
            <a:r>
              <a:rPr lang="en-US" altLang="zh-CN" sz="36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altLang="zh-CN" sz="30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21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18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endParaRPr lang="zh-CN" altLang="en-US" sz="1350">
              <a:ln w="0"/>
              <a:solidFill>
                <a:srgbClr val="0066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600" y="1290637"/>
            <a:ext cx="2266950" cy="1990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4096" y="3540797"/>
            <a:ext cx="2133600" cy="21145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5458" y="379475"/>
            <a:ext cx="1781606" cy="2008133"/>
          </a:xfrm>
          <a:prstGeom prst="rect">
            <a:avLst/>
          </a:prstGeom>
        </p:spPr>
      </p:pic>
      <p:sp>
        <p:nvSpPr>
          <p:cNvPr id="20" name="文本框 19"/>
          <p:cNvSpPr txBox="1"/>
          <p:nvPr userDrawn="1"/>
        </p:nvSpPr>
        <p:spPr>
          <a:xfrm>
            <a:off x="2017064" y="228600"/>
            <a:ext cx="438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cap="none" spc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Linux</a:t>
            </a:r>
            <a:r>
              <a:rPr lang="en-US" altLang="zh-CN" sz="2800" b="1" cap="none" spc="0" baseline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cap="none" spc="0" baseline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系统与编程</a:t>
            </a:r>
            <a:endParaRPr lang="zh-CN" altLang="en-US" sz="2800" b="1" cap="none" spc="0">
              <a:ln w="0"/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Wide Latin" panose="020A0A07050505020404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23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2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65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终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630" y="762000"/>
            <a:ext cx="8640000" cy="5689756"/>
          </a:xfrm>
          <a:prstGeom prst="rect">
            <a:avLst/>
          </a:prstGeom>
          <a:ln w="22225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412" y="1524000"/>
            <a:ext cx="8393113" cy="4927756"/>
          </a:xfrm>
        </p:spPr>
        <p:txBody>
          <a:bodyPr/>
          <a:lstStyle>
            <a:lvl1pPr marL="272654" indent="-272654">
              <a:buFontTx/>
              <a:buBlip>
                <a:blip r:embed="rId3"/>
              </a:buBlip>
              <a:defRPr sz="2800" b="1" cap="none" spc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2800" b="0" cap="none" spc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63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3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2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C4A22-6975-4695-9E90-A879D51C34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912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-27384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828676"/>
            <a:ext cx="8229600" cy="59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57666" y="6548288"/>
            <a:ext cx="971550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350" b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0985ADC-2F1A-4F16-99F7-4A126B5C17C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8" name="直接连接符 8"/>
          <p:cNvCxnSpPr/>
          <p:nvPr/>
        </p:nvCxnSpPr>
        <p:spPr>
          <a:xfrm>
            <a:off x="285752" y="76470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15"/>
          <p:cNvSpPr/>
          <p:nvPr/>
        </p:nvSpPr>
        <p:spPr>
          <a:xfrm>
            <a:off x="285752" y="44628"/>
            <a:ext cx="142875" cy="64293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Font typeface="Wingdings" panose="05000000000000000000" pitchFamily="2" charset="2"/>
              <a:buNone/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034" name="图片 17" descr="20101016174155631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-968"/>
            <a:ext cx="765672" cy="76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91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91" r:id="rId3"/>
    <p:sldLayoutId id="2147483688" r:id="rId4"/>
    <p:sldLayoutId id="21474836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9pPr>
    </p:titleStyle>
    <p:bodyStyle>
      <a:lvl1pPr marL="201216" indent="-201216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Ø"/>
        <a:defRPr sz="27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marL="473869" indent="-130969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339933"/>
        </a:buClr>
        <a:buFont typeface="Times New Roman" panose="02020603050405020304" pitchFamily="18" charset="0"/>
        <a:buChar char="─"/>
        <a:defRPr sz="25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2pPr>
      <a:lvl3pPr marL="807244" indent="-121444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0000CC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3pPr>
      <a:lvl4pPr marL="12430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4pPr>
      <a:lvl5pPr marL="15859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/>
              <a:t>第</a:t>
            </a:r>
            <a:r>
              <a:rPr lang="en-US" altLang="zh-CN" sz="4000" dirty="0" smtClean="0"/>
              <a:t>08</a:t>
            </a:r>
            <a:r>
              <a:rPr lang="zh-CN" altLang="en-US" sz="4000" dirty="0" smtClean="0"/>
              <a:t>章 文本处理利器</a:t>
            </a:r>
            <a:r>
              <a:rPr lang="en-US" altLang="zh-CN" sz="4000" dirty="0" smtClean="0"/>
              <a:t>awk</a:t>
            </a:r>
            <a:endParaRPr lang="zh-CN" alt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4164" y="3376311"/>
            <a:ext cx="5086836" cy="662289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804</a:t>
            </a:r>
            <a:r>
              <a:rPr lang="zh-CN" altLang="en-US" dirty="0"/>
              <a:t>讲  </a:t>
            </a:r>
            <a:r>
              <a:rPr lang="en-US" altLang="zh-CN" dirty="0" err="1"/>
              <a:t>awk</a:t>
            </a:r>
            <a:r>
              <a:rPr lang="zh-CN" altLang="en-US" smtClean="0"/>
              <a:t>的</a:t>
            </a:r>
            <a:r>
              <a:rPr lang="zh-CN" altLang="en-US"/>
              <a:t>自定义</a:t>
            </a:r>
            <a:r>
              <a:rPr lang="zh-CN" altLang="en-US" smtClean="0"/>
              <a:t>函数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递归调用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$cat fabonacci2.awk </a:t>
            </a:r>
          </a:p>
          <a:p>
            <a:pPr lvl="1"/>
            <a:r>
              <a:rPr lang="en-US" altLang="zh-CN" dirty="0"/>
              <a:t>BEGIN{</a:t>
            </a:r>
            <a:r>
              <a:rPr lang="en-US" altLang="zh-CN" dirty="0" err="1"/>
              <a:t>idx</a:t>
            </a:r>
            <a:r>
              <a:rPr lang="en-US" altLang="zh-CN" dirty="0"/>
              <a:t>=3;a[1]=1;a[2]=1;}</a:t>
            </a:r>
          </a:p>
          <a:p>
            <a:pPr lvl="1"/>
            <a:r>
              <a:rPr lang="en-US" altLang="zh-CN" dirty="0"/>
              <a:t>function </a:t>
            </a:r>
            <a:r>
              <a:rPr lang="en-US" altLang="zh-CN" dirty="0" err="1"/>
              <a:t>fibonacci</a:t>
            </a:r>
            <a:r>
              <a:rPr lang="en-US" altLang="zh-CN" dirty="0"/>
              <a:t>(</a:t>
            </a:r>
            <a:r>
              <a:rPr lang="en-US" altLang="zh-CN" dirty="0" err="1"/>
              <a:t>a,n</a:t>
            </a:r>
            <a:r>
              <a:rPr lang="en-US" altLang="zh-CN" dirty="0" smtClean="0"/>
              <a:t>) </a:t>
            </a:r>
            <a:r>
              <a:rPr lang="en-US" altLang="zh-CN" dirty="0"/>
              <a:t>{</a:t>
            </a:r>
          </a:p>
          <a:p>
            <a:pPr lvl="1"/>
            <a:r>
              <a:rPr lang="en-US" altLang="zh-CN" dirty="0"/>
              <a:t>     while(</a:t>
            </a:r>
            <a:r>
              <a:rPr lang="en-US" altLang="zh-CN" dirty="0" err="1"/>
              <a:t>idx</a:t>
            </a:r>
            <a:r>
              <a:rPr lang="en-US" altLang="zh-CN" dirty="0"/>
              <a:t>&lt;=n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      a[</a:t>
            </a:r>
            <a:r>
              <a:rPr lang="en-US" altLang="zh-CN" dirty="0" err="1" smtClean="0"/>
              <a:t>idx</a:t>
            </a:r>
            <a:r>
              <a:rPr lang="en-US" altLang="zh-CN" dirty="0"/>
              <a:t>]=a[idx-1]+a[idx-2];</a:t>
            </a:r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idx</a:t>
            </a:r>
            <a:r>
              <a:rPr lang="en-US" altLang="zh-CN" dirty="0"/>
              <a:t>++;</a:t>
            </a:r>
          </a:p>
          <a:p>
            <a:pPr lvl="1"/>
            <a:r>
              <a:rPr lang="en-US" altLang="zh-CN" dirty="0"/>
              <a:t>	}</a:t>
            </a:r>
          </a:p>
          <a:p>
            <a:pPr lvl="1"/>
            <a:r>
              <a:rPr lang="en-US" altLang="zh-CN" dirty="0"/>
              <a:t>}</a:t>
            </a:r>
          </a:p>
          <a:p>
            <a:pPr lvl="1"/>
            <a:r>
              <a:rPr lang="en-US" altLang="zh-CN" dirty="0" smtClean="0"/>
              <a:t>{</a:t>
            </a:r>
            <a:endParaRPr lang="en-US" altLang="zh-CN" dirty="0"/>
          </a:p>
          <a:p>
            <a:pPr lvl="1"/>
            <a:r>
              <a:rPr lang="en-US" altLang="zh-CN" dirty="0" smtClean="0"/>
              <a:t>   </a:t>
            </a:r>
            <a:r>
              <a:rPr lang="en-US" altLang="zh-CN" dirty="0"/>
              <a:t>n=$1;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fibonacci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a,n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("The %</a:t>
            </a:r>
            <a:r>
              <a:rPr lang="en-US" altLang="zh-CN" dirty="0" err="1"/>
              <a:t>dth</a:t>
            </a:r>
            <a:r>
              <a:rPr lang="en-US" altLang="zh-CN" dirty="0"/>
              <a:t> Fibonacci is: %d\n", </a:t>
            </a:r>
            <a:r>
              <a:rPr lang="en-US" altLang="zh-CN" dirty="0" err="1"/>
              <a:t>n,a</a:t>
            </a:r>
            <a:r>
              <a:rPr lang="en-US" altLang="zh-CN" dirty="0"/>
              <a:t>[n]);</a:t>
            </a:r>
          </a:p>
          <a:p>
            <a:pPr lvl="1"/>
            <a:r>
              <a:rPr lang="en-US" altLang="zh-CN" dirty="0"/>
              <a:t>}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235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递归调用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$time(echo -e "4\n40" | </a:t>
            </a:r>
            <a:r>
              <a:rPr lang="en-US" altLang="zh-CN" dirty="0" err="1"/>
              <a:t>awk</a:t>
            </a:r>
            <a:r>
              <a:rPr lang="en-US" altLang="zh-CN" dirty="0"/>
              <a:t> -f </a:t>
            </a:r>
            <a:r>
              <a:rPr lang="en-US" altLang="zh-CN" dirty="0" err="1"/>
              <a:t>fabonacci.awk</a:t>
            </a:r>
            <a:r>
              <a:rPr lang="en-US" altLang="zh-CN" dirty="0"/>
              <a:t>)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The 4th Fibonacci is: 3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The 40th Fibonacci is: 102334155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real</a:t>
            </a:r>
            <a:r>
              <a:rPr lang="en-US" altLang="zh-CN" dirty="0"/>
              <a:t>	0m33.703s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user	0m33.687s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sys	0m0.004s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$time(echo -e "4\n40" | </a:t>
            </a:r>
            <a:r>
              <a:rPr lang="en-US" altLang="zh-CN" dirty="0" err="1"/>
              <a:t>awk</a:t>
            </a:r>
            <a:r>
              <a:rPr lang="en-US" altLang="zh-CN" dirty="0"/>
              <a:t> -f fabonacci2.awk)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The 4th Fibonacci is: 3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The 40th Fibonacci is: 102334155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real</a:t>
            </a:r>
            <a:r>
              <a:rPr lang="en-US" altLang="zh-CN" dirty="0"/>
              <a:t>	0m0.332s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user	0m0.000s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sys	0m0.005s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470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en-US" altLang="zh-CN" dirty="0" err="1" smtClean="0"/>
              <a:t>awk</a:t>
            </a:r>
            <a:r>
              <a:rPr lang="zh-CN" altLang="en-US" dirty="0" smtClean="0"/>
              <a:t>的自定义函数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</a:t>
            </a:r>
            <a:r>
              <a:rPr lang="zh-CN" altLang="en-US" dirty="0"/>
              <a:t>是程序的基本组成部分。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AWK</a:t>
            </a:r>
            <a:r>
              <a:rPr lang="zh-CN" altLang="en-US" dirty="0"/>
              <a:t>允许我们定义自己的函数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它</a:t>
            </a:r>
            <a:r>
              <a:rPr lang="zh-CN" altLang="en-US" dirty="0"/>
              <a:t>提供了可重用性的代码。</a:t>
            </a:r>
          </a:p>
          <a:p>
            <a:r>
              <a:rPr lang="zh-CN" altLang="en-US" dirty="0" smtClean="0"/>
              <a:t>用户</a:t>
            </a:r>
            <a:r>
              <a:rPr lang="zh-CN" altLang="en-US" dirty="0"/>
              <a:t>自定义函数的一般格式为：</a:t>
            </a:r>
          </a:p>
          <a:p>
            <a:pPr lvl="1"/>
            <a:r>
              <a:rPr lang="en-US" altLang="zh-CN" dirty="0"/>
              <a:t>function </a:t>
            </a:r>
            <a:r>
              <a:rPr lang="en-US" altLang="zh-CN" dirty="0" smtClean="0"/>
              <a:t>name(arg1, arg2</a:t>
            </a:r>
            <a:r>
              <a:rPr lang="en-US" altLang="zh-CN" dirty="0"/>
              <a:t>, ...)</a:t>
            </a:r>
          </a:p>
          <a:p>
            <a:pPr lvl="1"/>
            <a:r>
              <a:rPr lang="en-US" altLang="zh-CN" dirty="0"/>
              <a:t>{</a:t>
            </a:r>
          </a:p>
          <a:p>
            <a:pPr lvl="1"/>
            <a:r>
              <a:rPr lang="en-US" altLang="zh-CN" dirty="0"/>
              <a:t>	</a:t>
            </a:r>
            <a:r>
              <a:rPr lang="en-US" altLang="zh-CN" dirty="0" err="1" smtClean="0"/>
              <a:t>statment</a:t>
            </a:r>
            <a:r>
              <a:rPr lang="en-US" altLang="zh-CN" dirty="0" smtClean="0"/>
              <a:t>(s);</a:t>
            </a:r>
          </a:p>
          <a:p>
            <a:pPr lvl="1"/>
            <a:r>
              <a:rPr lang="en-US" altLang="zh-CN" dirty="0" smtClean="0"/>
              <a:t>}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966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en-US" altLang="zh-CN" dirty="0" err="1"/>
              <a:t>awk</a:t>
            </a:r>
            <a:r>
              <a:rPr lang="zh-CN" altLang="en-US" dirty="0"/>
              <a:t>的自定义函数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cat </a:t>
            </a:r>
            <a:r>
              <a:rPr lang="en-US" altLang="zh-CN" dirty="0" err="1"/>
              <a:t>fact.awk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function fact(n){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	f=1;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=1;i&lt;=</a:t>
            </a:r>
            <a:r>
              <a:rPr lang="en-US" altLang="zh-CN" dirty="0" err="1"/>
              <a:t>n;i</a:t>
            </a:r>
            <a:r>
              <a:rPr lang="en-US" altLang="zh-CN" dirty="0"/>
              <a:t>++) 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</a:t>
            </a:r>
            <a:r>
              <a:rPr lang="en-US" altLang="zh-CN" dirty="0" smtClean="0"/>
              <a:t>     f=f*</a:t>
            </a:r>
            <a:r>
              <a:rPr lang="en-US" altLang="zh-CN" dirty="0" err="1" smtClean="0"/>
              <a:t>i</a:t>
            </a:r>
            <a:r>
              <a:rPr lang="en-US" altLang="zh-CN" dirty="0"/>
              <a:t>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    return </a:t>
            </a:r>
            <a:r>
              <a:rPr lang="en-US" altLang="zh-CN" dirty="0"/>
              <a:t>f;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}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{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	n=$1; m=fact(n);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	print n"! = " m;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}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echo </a:t>
            </a:r>
            <a:r>
              <a:rPr lang="en-US" altLang="zh-CN" dirty="0"/>
              <a:t>5| </a:t>
            </a:r>
            <a:r>
              <a:rPr lang="en-US" altLang="zh-CN" dirty="0" err="1"/>
              <a:t>awk</a:t>
            </a:r>
            <a:r>
              <a:rPr lang="en-US" altLang="zh-CN" dirty="0"/>
              <a:t> -f </a:t>
            </a:r>
            <a:r>
              <a:rPr lang="en-US" altLang="zh-CN" dirty="0" err="1"/>
              <a:t>fact.awk</a:t>
            </a:r>
            <a:r>
              <a:rPr lang="en-US" altLang="zh-CN" dirty="0"/>
              <a:t>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5! = </a:t>
            </a:r>
            <a:r>
              <a:rPr lang="en-US" altLang="zh-CN" dirty="0" smtClean="0"/>
              <a:t>120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altLang="zh-CN" dirty="0" smtClean="0"/>
              <a:t>echo </a:t>
            </a:r>
            <a:r>
              <a:rPr lang="pt-BR" altLang="zh-CN" dirty="0"/>
              <a:t>-e "2\n5\n10" | awk -f fact.awk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altLang="zh-CN" dirty="0"/>
              <a:t>2! = 2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altLang="zh-CN" dirty="0"/>
              <a:t>5! = 120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altLang="zh-CN" dirty="0"/>
              <a:t>10! = 3628800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121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引用传递和值的传递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值</a:t>
            </a:r>
            <a:r>
              <a:rPr lang="zh-CN" altLang="en-US" dirty="0"/>
              <a:t>传递和地址传递（引用传递）：</a:t>
            </a:r>
          </a:p>
          <a:p>
            <a:pPr lvl="1"/>
            <a:r>
              <a:rPr lang="zh-CN" altLang="en-US" dirty="0" smtClean="0"/>
              <a:t>值</a:t>
            </a:r>
            <a:r>
              <a:rPr lang="zh-CN" altLang="en-US" dirty="0"/>
              <a:t>传递是将变量的值传给了函数的形参，变量本身并未改变，还是原来的值。</a:t>
            </a:r>
          </a:p>
          <a:p>
            <a:pPr lvl="1"/>
            <a:r>
              <a:rPr lang="zh-CN" altLang="en-US" dirty="0" smtClean="0"/>
              <a:t>地址</a:t>
            </a:r>
            <a:r>
              <a:rPr lang="zh-CN" altLang="en-US" dirty="0"/>
              <a:t>传递是将变量的地址传递给了函数的形参，被调用函数会通过变量的地址找到变量被定义的地方，进而对变量作出改动，与变量的值改变。</a:t>
            </a:r>
          </a:p>
          <a:p>
            <a:pPr lvl="1"/>
            <a:r>
              <a:rPr lang="en-US" altLang="zh-CN" dirty="0" err="1" smtClean="0"/>
              <a:t>awk</a:t>
            </a:r>
            <a:r>
              <a:rPr lang="zh-CN" altLang="en-US" dirty="0"/>
              <a:t>不支持取址操作，因此</a:t>
            </a:r>
            <a:r>
              <a:rPr lang="en-US" altLang="zh-CN" dirty="0" err="1"/>
              <a:t>awk</a:t>
            </a:r>
            <a:r>
              <a:rPr lang="zh-CN" altLang="en-US" dirty="0"/>
              <a:t>中普通变量为值传递，</a:t>
            </a:r>
            <a:r>
              <a:rPr lang="en-US" altLang="zh-CN" dirty="0" err="1"/>
              <a:t>awk</a:t>
            </a:r>
            <a:r>
              <a:rPr lang="zh-CN" altLang="en-US" dirty="0"/>
              <a:t>的数组则默认为地址传递。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96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引用传递和值的传递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$cat </a:t>
            </a:r>
            <a:r>
              <a:rPr lang="en-US" altLang="zh-CN" dirty="0" err="1"/>
              <a:t>swap.awk</a:t>
            </a:r>
            <a:endParaRPr lang="en-US" altLang="zh-CN" dirty="0"/>
          </a:p>
          <a:p>
            <a:pPr lvl="1"/>
            <a:r>
              <a:rPr lang="en-US" altLang="zh-CN" dirty="0"/>
              <a:t>function </a:t>
            </a:r>
            <a:r>
              <a:rPr lang="en-US" altLang="zh-CN" dirty="0" smtClean="0"/>
              <a:t>swap(</a:t>
            </a:r>
            <a:r>
              <a:rPr lang="en-US" altLang="zh-CN" dirty="0" err="1" smtClean="0"/>
              <a:t>a,b,t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{</a:t>
            </a:r>
          </a:p>
          <a:p>
            <a:pPr lvl="1"/>
            <a:r>
              <a:rPr lang="en-US" altLang="zh-CN" dirty="0"/>
              <a:t>	t=</a:t>
            </a:r>
            <a:r>
              <a:rPr lang="en-US" altLang="zh-CN" dirty="0" err="1"/>
              <a:t>a;a</a:t>
            </a:r>
            <a:r>
              <a:rPr lang="en-US" altLang="zh-CN" dirty="0"/>
              <a:t>=</a:t>
            </a:r>
            <a:r>
              <a:rPr lang="en-US" altLang="zh-CN" dirty="0" err="1"/>
              <a:t>b;b</a:t>
            </a:r>
            <a:r>
              <a:rPr lang="en-US" altLang="zh-CN" dirty="0"/>
              <a:t>=t</a:t>
            </a:r>
          </a:p>
          <a:p>
            <a:pPr lvl="1"/>
            <a:r>
              <a:rPr lang="en-US" altLang="zh-CN" dirty="0"/>
              <a:t>}</a:t>
            </a:r>
          </a:p>
          <a:p>
            <a:pPr lvl="1"/>
            <a:r>
              <a:rPr lang="en-US" altLang="zh-CN" dirty="0"/>
              <a:t>{</a:t>
            </a:r>
          </a:p>
          <a:p>
            <a:pPr lvl="1"/>
            <a:r>
              <a:rPr lang="en-US" altLang="zh-CN" dirty="0"/>
              <a:t>	m=$1; n=$2;</a:t>
            </a:r>
          </a:p>
          <a:p>
            <a:pPr lvl="1"/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("m=%</a:t>
            </a:r>
            <a:r>
              <a:rPr lang="en-US" altLang="zh-CN" dirty="0" err="1"/>
              <a:t>d,n</a:t>
            </a:r>
            <a:r>
              <a:rPr lang="en-US" altLang="zh-CN" dirty="0"/>
              <a:t>=%d\n",</a:t>
            </a:r>
            <a:r>
              <a:rPr lang="en-US" altLang="zh-CN" dirty="0" err="1"/>
              <a:t>m,n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/>
              <a:t>	swap(</a:t>
            </a:r>
            <a:r>
              <a:rPr lang="en-US" altLang="zh-CN" dirty="0" err="1"/>
              <a:t>m,n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("m=%</a:t>
            </a:r>
            <a:r>
              <a:rPr lang="en-US" altLang="zh-CN" dirty="0" err="1"/>
              <a:t>d,n</a:t>
            </a:r>
            <a:r>
              <a:rPr lang="en-US" altLang="zh-CN" dirty="0"/>
              <a:t>=%d\n",</a:t>
            </a:r>
            <a:r>
              <a:rPr lang="en-US" altLang="zh-CN" dirty="0" err="1"/>
              <a:t>m,n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810000" y="914400"/>
            <a:ext cx="5001490" cy="1539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2654" indent="-272654" algn="just" fontAlgn="base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rgbClr val="C00000"/>
              </a:buClr>
              <a:buBlip>
                <a:blip r:embed="rId2"/>
              </a:buBlip>
            </a:pPr>
            <a:r>
              <a:rPr lang="pt-BR" altLang="zh-CN" sz="3000" b="1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echo </a:t>
            </a:r>
            <a:r>
              <a:rPr lang="pt-BR" altLang="zh-CN" sz="30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-e "2 5" | awk -f swap.awk </a:t>
            </a:r>
          </a:p>
          <a:p>
            <a:pPr marL="604838" lvl="1" indent="-261938" algn="just" fontAlgn="base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rgbClr val="339933"/>
              </a:buClr>
              <a:buFont typeface="Times New Roman" panose="02020603050405020304" pitchFamily="18" charset="0"/>
              <a:buChar char="─"/>
            </a:pPr>
            <a:r>
              <a:rPr lang="pt-BR" altLang="zh-CN" sz="28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m=2,n=5</a:t>
            </a:r>
          </a:p>
          <a:p>
            <a:pPr marL="604838" lvl="1" indent="-261938" algn="just" fontAlgn="base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rgbClr val="339933"/>
              </a:buClr>
              <a:buFont typeface="Times New Roman" panose="02020603050405020304" pitchFamily="18" charset="0"/>
              <a:buChar char="─"/>
            </a:pPr>
            <a:r>
              <a:rPr lang="pt-BR" altLang="zh-CN" sz="28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m=2,n=5</a:t>
            </a:r>
          </a:p>
        </p:txBody>
      </p:sp>
      <p:sp>
        <p:nvSpPr>
          <p:cNvPr id="6" name="线形标注 1 5"/>
          <p:cNvSpPr/>
          <p:nvPr/>
        </p:nvSpPr>
        <p:spPr>
          <a:xfrm>
            <a:off x="6225381" y="2941654"/>
            <a:ext cx="1785938" cy="1066800"/>
          </a:xfrm>
          <a:prstGeom prst="borderCallout1">
            <a:avLst>
              <a:gd name="adj1" fmla="val 18750"/>
              <a:gd name="adj2" fmla="val -8333"/>
              <a:gd name="adj3" fmla="val -23864"/>
              <a:gd name="adj4" fmla="val -4609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000" b="1" spc="-1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值的</a:t>
            </a:r>
            <a:r>
              <a:rPr lang="zh-CN" altLang="en-US" sz="3000" b="1" spc="-1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传递，交换失败</a:t>
            </a:r>
          </a:p>
        </p:txBody>
      </p:sp>
    </p:spTree>
    <p:extLst>
      <p:ext uri="{BB962C8B-B14F-4D97-AF65-F5344CB8AC3E}">
        <p14:creationId xmlns:p14="http://schemas.microsoft.com/office/powerpoint/2010/main" val="65546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引用传递和值的传递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$cat </a:t>
            </a:r>
            <a:r>
              <a:rPr lang="en-US" altLang="zh-CN" dirty="0" err="1"/>
              <a:t>swap.awk</a:t>
            </a:r>
            <a:endParaRPr lang="en-US" altLang="zh-CN" dirty="0"/>
          </a:p>
          <a:p>
            <a:pPr lvl="1"/>
            <a:r>
              <a:rPr lang="pt-BR" altLang="zh-CN" dirty="0"/>
              <a:t>function swap(a,t)</a:t>
            </a:r>
          </a:p>
          <a:p>
            <a:pPr lvl="1"/>
            <a:r>
              <a:rPr lang="pt-BR" altLang="zh-CN" dirty="0"/>
              <a:t>{</a:t>
            </a:r>
          </a:p>
          <a:p>
            <a:pPr lvl="1"/>
            <a:r>
              <a:rPr lang="pt-BR" altLang="zh-CN" dirty="0"/>
              <a:t>	t=a[1];a[1]=a[2];a[2]=t</a:t>
            </a:r>
          </a:p>
          <a:p>
            <a:pPr lvl="1"/>
            <a:r>
              <a:rPr lang="pt-BR" altLang="zh-CN" dirty="0"/>
              <a:t>}</a:t>
            </a:r>
          </a:p>
          <a:p>
            <a:pPr lvl="1"/>
            <a:r>
              <a:rPr lang="pt-BR" altLang="zh-CN" dirty="0"/>
              <a:t>{</a:t>
            </a:r>
          </a:p>
          <a:p>
            <a:pPr lvl="1"/>
            <a:r>
              <a:rPr lang="pt-BR" altLang="zh-CN" dirty="0"/>
              <a:t>	a[1]=$1; a[2]=$2;</a:t>
            </a:r>
          </a:p>
          <a:p>
            <a:pPr lvl="1"/>
            <a:r>
              <a:rPr lang="pt-BR" altLang="zh-CN" dirty="0"/>
              <a:t>	printf("m=%d,n=%d\n",a[1],a[2]);</a:t>
            </a:r>
          </a:p>
          <a:p>
            <a:pPr lvl="1"/>
            <a:r>
              <a:rPr lang="pt-BR" altLang="zh-CN" dirty="0"/>
              <a:t>	swap(a);</a:t>
            </a:r>
          </a:p>
          <a:p>
            <a:pPr lvl="1"/>
            <a:r>
              <a:rPr lang="pt-BR" altLang="zh-CN" dirty="0"/>
              <a:t>	printf("m=%d,n=%d\n",a[1],a[2]);</a:t>
            </a:r>
          </a:p>
          <a:p>
            <a:pPr lvl="1"/>
            <a:r>
              <a:rPr lang="pt-BR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810000" y="914400"/>
            <a:ext cx="5001490" cy="1539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2654" indent="-272654" algn="just" fontAlgn="base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rgbClr val="C00000"/>
              </a:buClr>
              <a:buBlip>
                <a:blip r:embed="rId2"/>
              </a:buBlip>
            </a:pPr>
            <a:r>
              <a:rPr lang="pt-BR" altLang="zh-CN" sz="3000" b="1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echo </a:t>
            </a:r>
            <a:r>
              <a:rPr lang="pt-BR" altLang="zh-CN" sz="30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-e "2 5" | awk -f swap.awk </a:t>
            </a:r>
          </a:p>
          <a:p>
            <a:pPr marL="604838" lvl="1" indent="-261938" algn="just" fontAlgn="base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rgbClr val="339933"/>
              </a:buClr>
              <a:buFont typeface="Times New Roman" panose="02020603050405020304" pitchFamily="18" charset="0"/>
              <a:buChar char="─"/>
            </a:pPr>
            <a:r>
              <a:rPr lang="pt-BR" altLang="zh-CN" sz="280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m=2,n=5</a:t>
            </a:r>
          </a:p>
          <a:p>
            <a:pPr marL="604838" lvl="1" indent="-261938" algn="just" fontAlgn="base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rgbClr val="339933"/>
              </a:buClr>
              <a:buFont typeface="Times New Roman" panose="02020603050405020304" pitchFamily="18" charset="0"/>
              <a:buChar char="─"/>
            </a:pPr>
            <a:r>
              <a:rPr lang="pt-BR" altLang="zh-CN" sz="2800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m=</a:t>
            </a:r>
            <a:r>
              <a:rPr lang="en-US" altLang="zh-CN" sz="2800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5</a:t>
            </a:r>
            <a:r>
              <a:rPr lang="pt-BR" altLang="zh-CN" sz="2800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,n=</a:t>
            </a:r>
            <a:r>
              <a:rPr lang="en-US" altLang="zh-CN" sz="2800" dirty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2</a:t>
            </a:r>
            <a:endParaRPr lang="pt-BR" altLang="zh-CN" sz="2800" dirty="0"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6" name="线形标注 1 5"/>
          <p:cNvSpPr/>
          <p:nvPr/>
        </p:nvSpPr>
        <p:spPr>
          <a:xfrm>
            <a:off x="6225381" y="2941654"/>
            <a:ext cx="1785938" cy="1066800"/>
          </a:xfrm>
          <a:prstGeom prst="borderCallout1">
            <a:avLst>
              <a:gd name="adj1" fmla="val 18750"/>
              <a:gd name="adj2" fmla="val -8333"/>
              <a:gd name="adj3" fmla="val -23864"/>
              <a:gd name="adj4" fmla="val -4609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000" b="1" spc="-15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引用</a:t>
            </a:r>
            <a:r>
              <a:rPr lang="zh-CN" altLang="en-US" sz="3000" b="1" spc="-15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传递</a:t>
            </a:r>
            <a:endParaRPr lang="en-US" altLang="zh-CN" sz="3000" b="1" spc="-15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pPr algn="ctr"/>
            <a:r>
              <a:rPr lang="zh-CN" altLang="en-US" sz="3000" b="1" spc="-15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交换成功</a:t>
            </a:r>
            <a:endParaRPr lang="zh-CN" altLang="en-US" sz="3000" b="1" spc="-15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7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递归调用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递归调用 </a:t>
            </a:r>
          </a:p>
          <a:p>
            <a:pPr lvl="1"/>
            <a:r>
              <a:rPr lang="en-US" altLang="zh-CN" dirty="0" err="1" smtClean="0"/>
              <a:t>awk</a:t>
            </a:r>
            <a:r>
              <a:rPr lang="zh-CN" altLang="en-US" dirty="0"/>
              <a:t>函数支持自己调用自己。</a:t>
            </a:r>
          </a:p>
          <a:p>
            <a:pPr lvl="1"/>
            <a:r>
              <a:rPr lang="zh-CN" altLang="en-US" dirty="0" smtClean="0"/>
              <a:t> </a:t>
            </a:r>
            <a:r>
              <a:rPr lang="zh-CN" altLang="en-US" dirty="0"/>
              <a:t>应用场景： 某些不断执行相同逻辑的的程序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 err="1" smtClean="0"/>
              <a:t>eg</a:t>
            </a:r>
            <a:r>
              <a:rPr lang="en-US" altLang="zh-CN" dirty="0" smtClean="0"/>
              <a:t>.</a:t>
            </a:r>
            <a:r>
              <a:rPr lang="zh-CN" altLang="en-US" dirty="0" smtClean="0"/>
              <a:t>求</a:t>
            </a:r>
            <a:r>
              <a:rPr lang="zh-CN" altLang="en-US" dirty="0"/>
              <a:t>斐波那契数列（</a:t>
            </a:r>
            <a:r>
              <a:rPr lang="en-US" altLang="zh-CN" dirty="0"/>
              <a:t>Fibonacci sequence</a:t>
            </a:r>
            <a:r>
              <a:rPr lang="zh-CN" altLang="en-US" dirty="0"/>
              <a:t>）的某一项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12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递归调用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cat </a:t>
            </a:r>
            <a:r>
              <a:rPr lang="en-US" altLang="zh-CN" dirty="0" err="1"/>
              <a:t>fabonacci.awk</a:t>
            </a:r>
            <a:r>
              <a:rPr lang="en-US" altLang="zh-CN" dirty="0"/>
              <a:t>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function </a:t>
            </a:r>
            <a:r>
              <a:rPr lang="en-US" altLang="zh-CN" dirty="0" err="1"/>
              <a:t>fibonacci</a:t>
            </a:r>
            <a:r>
              <a:rPr lang="en-US" altLang="zh-CN" dirty="0"/>
              <a:t>(n)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{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 if(n == 1|| n == 2)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   return 1 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else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   return  </a:t>
            </a:r>
            <a:r>
              <a:rPr lang="en-US" altLang="zh-CN" dirty="0" err="1"/>
              <a:t>fibonacci</a:t>
            </a:r>
            <a:r>
              <a:rPr lang="en-US" altLang="zh-CN" dirty="0"/>
              <a:t>(n-1)+ </a:t>
            </a:r>
            <a:r>
              <a:rPr lang="en-US" altLang="zh-CN" dirty="0" err="1"/>
              <a:t>fibonacci</a:t>
            </a:r>
            <a:r>
              <a:rPr lang="en-US" altLang="zh-CN" dirty="0"/>
              <a:t>(n-2); 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}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{</a:t>
            </a:r>
            <a:endParaRPr lang="en-US" altLang="zh-CN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n=$1;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pc="-150" dirty="0"/>
              <a:t>   </a:t>
            </a:r>
            <a:r>
              <a:rPr lang="en-US" altLang="zh-CN" spc="-150" dirty="0" err="1"/>
              <a:t>printf</a:t>
            </a:r>
            <a:r>
              <a:rPr lang="en-US" altLang="zh-CN" spc="-150" dirty="0"/>
              <a:t>("The %</a:t>
            </a:r>
            <a:r>
              <a:rPr lang="en-US" altLang="zh-CN" spc="-150" dirty="0" err="1"/>
              <a:t>dth</a:t>
            </a:r>
            <a:r>
              <a:rPr lang="en-US" altLang="zh-CN" spc="-150" dirty="0"/>
              <a:t> Fibonacci is: %d\n", n, </a:t>
            </a:r>
            <a:r>
              <a:rPr lang="en-US" altLang="zh-CN" spc="-150" dirty="0" err="1"/>
              <a:t>fibonacci</a:t>
            </a:r>
            <a:r>
              <a:rPr lang="en-US" altLang="zh-CN" spc="-150" dirty="0"/>
              <a:t>(n));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}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41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递归调用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echo -e "2\n 5\n24" | </a:t>
            </a:r>
            <a:r>
              <a:rPr lang="en-US" altLang="zh-CN" dirty="0" err="1"/>
              <a:t>awk</a:t>
            </a:r>
            <a:r>
              <a:rPr lang="en-US" altLang="zh-CN" dirty="0"/>
              <a:t> -f </a:t>
            </a:r>
            <a:r>
              <a:rPr lang="en-US" altLang="zh-CN" dirty="0" err="1"/>
              <a:t>fabonacci.awk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The 2th Fibonacci is: 1</a:t>
            </a:r>
          </a:p>
          <a:p>
            <a:pPr lvl="1"/>
            <a:r>
              <a:rPr lang="en-US" altLang="zh-CN" dirty="0"/>
              <a:t>The 5th Fibonacci is: 5</a:t>
            </a:r>
          </a:p>
          <a:p>
            <a:pPr lvl="1"/>
            <a:r>
              <a:rPr lang="en-US" altLang="zh-CN" dirty="0"/>
              <a:t>The 24th Fibonacci is: </a:t>
            </a:r>
            <a:r>
              <a:rPr lang="en-US" altLang="zh-CN" dirty="0" smtClean="0"/>
              <a:t>46368</a:t>
            </a:r>
          </a:p>
          <a:p>
            <a:r>
              <a:rPr lang="zh-CN" altLang="en-US" dirty="0"/>
              <a:t>问题：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复杂</a:t>
            </a:r>
            <a:r>
              <a:rPr lang="zh-CN" altLang="en-US" dirty="0"/>
              <a:t>度</a:t>
            </a:r>
            <a:r>
              <a:rPr lang="zh-CN" altLang="en-US" dirty="0" smtClean="0"/>
              <a:t>大</a:t>
            </a:r>
            <a:r>
              <a:rPr lang="en-US" altLang="zh-CN" dirty="0" smtClean="0"/>
              <a:t>, </a:t>
            </a:r>
            <a:r>
              <a:rPr lang="zh-CN" altLang="en-US" dirty="0" smtClean="0"/>
              <a:t>求</a:t>
            </a:r>
            <a:r>
              <a:rPr lang="zh-CN" altLang="en-US" dirty="0"/>
              <a:t>第</a:t>
            </a:r>
            <a:r>
              <a:rPr lang="en-US" altLang="zh-CN" dirty="0"/>
              <a:t>n</a:t>
            </a:r>
            <a:r>
              <a:rPr lang="zh-CN" altLang="en-US" dirty="0"/>
              <a:t>项时需要把前</a:t>
            </a:r>
            <a:r>
              <a:rPr lang="en-US" altLang="zh-CN" dirty="0"/>
              <a:t>n-1</a:t>
            </a:r>
            <a:r>
              <a:rPr lang="zh-CN" altLang="en-US" dirty="0"/>
              <a:t>项都计算一遍！</a:t>
            </a:r>
          </a:p>
          <a:p>
            <a:r>
              <a:rPr lang="zh-CN" altLang="en-US" dirty="0" smtClean="0"/>
              <a:t>解决：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数组，把所有求过的项保存起来，再求新的项时，直接调用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466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江西理工大学计算机教研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7-1讲 一维数组" id="{BFC73218-EFAF-4BE6-ABD6-098710524646}" vid="{2F23E583-9D58-4F04-B9FC-A5D9A17E828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第7-1讲 一维数组</Template>
  <TotalTime>15428</TotalTime>
  <Words>472</Words>
  <Application>Microsoft Office PowerPoint</Application>
  <PresentationFormat>全屏显示(4:3)</PresentationFormat>
  <Paragraphs>135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华文新魏</vt:lpstr>
      <vt:lpstr>华文中宋</vt:lpstr>
      <vt:lpstr>宋体</vt:lpstr>
      <vt:lpstr>微软雅黑</vt:lpstr>
      <vt:lpstr>Arial</vt:lpstr>
      <vt:lpstr>Calibri</vt:lpstr>
      <vt:lpstr>Times New Roman</vt:lpstr>
      <vt:lpstr>Wide Latin</vt:lpstr>
      <vt:lpstr>Wingdings</vt:lpstr>
      <vt:lpstr>1_江西理工大学计算机教研室</vt:lpstr>
      <vt:lpstr>第08章 文本处理利器awk</vt:lpstr>
      <vt:lpstr>1 awk的自定义函数</vt:lpstr>
      <vt:lpstr>1 awk的自定义函数</vt:lpstr>
      <vt:lpstr>2 引用传递和值的传递</vt:lpstr>
      <vt:lpstr>2 引用传递和值的传递</vt:lpstr>
      <vt:lpstr>2 引用传递和值的传递</vt:lpstr>
      <vt:lpstr>3 递归调用</vt:lpstr>
      <vt:lpstr>3 递归调用</vt:lpstr>
      <vt:lpstr>3 递归调用</vt:lpstr>
      <vt:lpstr>3 递归调用</vt:lpstr>
      <vt:lpstr>3 递归调用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Linux</dc:title>
  <dc:creator>Bahador</dc:creator>
  <cp:lastModifiedBy>欧阳城添</cp:lastModifiedBy>
  <cp:revision>965</cp:revision>
  <dcterms:created xsi:type="dcterms:W3CDTF">2008-10-02T10:07:13Z</dcterms:created>
  <dcterms:modified xsi:type="dcterms:W3CDTF">2018-04-06T09:35:54Z</dcterms:modified>
</cp:coreProperties>
</file>