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8" r:id="rId14"/>
    <p:sldId id="266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008000"/>
    <a:srgbClr val="000099"/>
    <a:srgbClr val="FF9900"/>
    <a:srgbClr val="000066"/>
    <a:srgbClr val="800000"/>
    <a:srgbClr val="969696"/>
    <a:srgbClr val="FFFFFF"/>
    <a:srgbClr val="FFFFE5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01" autoAdjust="0"/>
  </p:normalViewPr>
  <p:slideViewPr>
    <p:cSldViewPr>
      <p:cViewPr varScale="1">
        <p:scale>
          <a:sx n="69" d="100"/>
          <a:sy n="69" d="100"/>
        </p:scale>
        <p:origin x="13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84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59C29FC-568E-48BA-953F-6EE0855BC0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11D50BC-EF1C-40DA-9507-627C12CEFA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FE1EDD8-E9D3-44B5-84D2-B19420FB1A5D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1383" y="2367839"/>
            <a:ext cx="6021867" cy="824423"/>
          </a:xfrm>
        </p:spPr>
        <p:txBody>
          <a:bodyPr anchor="b"/>
          <a:lstStyle>
            <a:lvl1pPr>
              <a:defRPr sz="3600" b="1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14164" y="3376311"/>
            <a:ext cx="4782035" cy="662289"/>
          </a:xfrm>
        </p:spPr>
        <p:txBody>
          <a:bodyPr/>
          <a:lstStyle>
            <a:lvl1pPr marL="0" indent="0" algn="just">
              <a:buNone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C0504D"/>
              </a:buClr>
              <a:defRPr/>
            </a:pPr>
            <a:fld id="{FB0B212E-6121-4F76-8E57-EE33588D9BA4}" type="slidenum">
              <a:rPr lang="en-US" altLang="zh-CN" smtClean="0">
                <a:solidFill>
                  <a:prstClr val="black"/>
                </a:solidFill>
              </a:rPr>
              <a:pPr>
                <a:buClr>
                  <a:srgbClr val="C0504D"/>
                </a:buCl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90508" y="4506007"/>
            <a:ext cx="4700774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700" b="1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700" b="1" baseline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System</a:t>
            </a:r>
            <a:r>
              <a:rPr lang="en-US" altLang="zh-CN" sz="2700" b="1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&amp; Programming</a:t>
            </a:r>
            <a:endParaRPr lang="en-US" altLang="zh-CN" sz="2700" b="1">
              <a:ln w="0"/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Subtitle 4"/>
          <p:cNvSpPr txBox="1">
            <a:spLocks/>
          </p:cNvSpPr>
          <p:nvPr/>
        </p:nvSpPr>
        <p:spPr bwMode="auto">
          <a:xfrm>
            <a:off x="3181471" y="4961861"/>
            <a:ext cx="4091779" cy="10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just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572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Times New Roman" panose="02020603050405020304" pitchFamily="18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9144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3716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8288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5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</a:t>
            </a:r>
            <a:r>
              <a:rPr lang="en-US" altLang="zh-CN" sz="15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h</a:t>
            </a:r>
            <a:r>
              <a:rPr lang="en-US" altLang="zh-CN" sz="18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e</a:t>
            </a:r>
            <a:r>
              <a:rPr lang="en-US" altLang="zh-CN" sz="21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24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r>
              <a:rPr lang="en-US" altLang="zh-CN" sz="27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r>
              <a:rPr lang="en-US" altLang="zh-CN" sz="30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i</a:t>
            </a:r>
            <a:r>
              <a:rPr lang="en-US" altLang="zh-CN" sz="36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54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495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Ou</a:t>
            </a:r>
            <a:r>
              <a:rPr lang="en-US" altLang="zh-CN" sz="36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  <a:r>
              <a:rPr lang="en-US" altLang="zh-CN" sz="30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21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18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endParaRPr lang="zh-CN" altLang="en-US" sz="1350">
              <a:ln w="0"/>
              <a:solidFill>
                <a:srgbClr val="0066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600" y="1290637"/>
            <a:ext cx="2266950" cy="19907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4096" y="3540797"/>
            <a:ext cx="2133600" cy="21145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5458" y="379475"/>
            <a:ext cx="1781606" cy="2008133"/>
          </a:xfrm>
          <a:prstGeom prst="rect">
            <a:avLst/>
          </a:prstGeom>
        </p:spPr>
      </p:pic>
      <p:sp>
        <p:nvSpPr>
          <p:cNvPr id="20" name="文本框 19"/>
          <p:cNvSpPr txBox="1"/>
          <p:nvPr userDrawn="1"/>
        </p:nvSpPr>
        <p:spPr>
          <a:xfrm>
            <a:off x="2017064" y="228600"/>
            <a:ext cx="438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cap="none" spc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Linux</a:t>
            </a:r>
            <a:r>
              <a:rPr lang="en-US" altLang="zh-CN" sz="2800" b="1" cap="none" spc="0" baseline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cap="none" spc="0" baseline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系统与编程</a:t>
            </a:r>
            <a:endParaRPr lang="zh-CN" altLang="en-US" sz="2800" b="1" cap="none" spc="0">
              <a:ln w="0"/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Wide Latin" panose="020A0A07050505020404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231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2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65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终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630" y="762000"/>
            <a:ext cx="8640000" cy="5689756"/>
          </a:xfrm>
          <a:prstGeom prst="rect">
            <a:avLst/>
          </a:prstGeom>
          <a:ln w="22225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412" y="1524000"/>
            <a:ext cx="8393113" cy="4927756"/>
          </a:xfrm>
        </p:spPr>
        <p:txBody>
          <a:bodyPr/>
          <a:lstStyle>
            <a:lvl1pPr marL="272654" indent="-272654">
              <a:buFontTx/>
              <a:buBlip>
                <a:blip r:embed="rId3"/>
              </a:buBlip>
              <a:defRPr sz="2800" b="1" cap="none" spc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2800" b="0" cap="none" spc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863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3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29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C4A22-6975-4695-9E90-A879D51C34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0912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-27384"/>
            <a:ext cx="82296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828676"/>
            <a:ext cx="8229600" cy="591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57666" y="6548288"/>
            <a:ext cx="971550" cy="33265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350" b="1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0985ADC-2F1A-4F16-99F7-4A126B5C17C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8" name="直接连接符 8"/>
          <p:cNvCxnSpPr/>
          <p:nvPr/>
        </p:nvCxnSpPr>
        <p:spPr>
          <a:xfrm>
            <a:off x="285752" y="76470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15"/>
          <p:cNvSpPr/>
          <p:nvPr/>
        </p:nvSpPr>
        <p:spPr>
          <a:xfrm>
            <a:off x="285752" y="44628"/>
            <a:ext cx="142875" cy="64293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0504D"/>
              </a:buClr>
              <a:buFont typeface="Wingdings" panose="05000000000000000000" pitchFamily="2" charset="2"/>
              <a:buNone/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pic>
        <p:nvPicPr>
          <p:cNvPr id="1034" name="图片 17" descr="20101016174155631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-968"/>
            <a:ext cx="765672" cy="76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91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91" r:id="rId3"/>
    <p:sldLayoutId id="2147483688" r:id="rId4"/>
    <p:sldLayoutId id="214748369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9pPr>
    </p:titleStyle>
    <p:bodyStyle>
      <a:lvl1pPr marL="201216" indent="-201216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C00000"/>
        </a:buClr>
        <a:buFont typeface="Wingdings" panose="05000000000000000000" pitchFamily="2" charset="2"/>
        <a:buChar char="Ø"/>
        <a:defRPr sz="27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1pPr>
      <a:lvl2pPr marL="473869" indent="-130969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339933"/>
        </a:buClr>
        <a:buFont typeface="Times New Roman" panose="02020603050405020304" pitchFamily="18" charset="0"/>
        <a:buChar char="─"/>
        <a:defRPr sz="25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2pPr>
      <a:lvl3pPr marL="807244" indent="-121444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0000CC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3pPr>
      <a:lvl4pPr marL="12430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4pPr>
      <a:lvl5pPr marL="15859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/>
              <a:t>第</a:t>
            </a:r>
            <a:r>
              <a:rPr lang="en-US" altLang="zh-CN" sz="4000" dirty="0" smtClean="0"/>
              <a:t>08</a:t>
            </a:r>
            <a:r>
              <a:rPr lang="zh-CN" altLang="en-US" sz="4000" dirty="0" smtClean="0"/>
              <a:t>章 文本处理利器</a:t>
            </a:r>
            <a:r>
              <a:rPr lang="en-US" altLang="zh-CN" sz="4000" dirty="0" smtClean="0"/>
              <a:t>awk</a:t>
            </a:r>
            <a:endParaRPr lang="zh-CN" altLang="en-US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14164" y="3376311"/>
            <a:ext cx="5086836" cy="662289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805</a:t>
            </a:r>
            <a:r>
              <a:rPr lang="zh-CN" altLang="en-US" dirty="0"/>
              <a:t>讲  </a:t>
            </a:r>
            <a:r>
              <a:rPr lang="en-US" altLang="zh-CN" dirty="0" err="1"/>
              <a:t>awk</a:t>
            </a:r>
            <a:r>
              <a:rPr lang="zh-CN" altLang="en-US" dirty="0"/>
              <a:t>的内置函数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字符串处理函数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zh-CN" altLang="en-US" dirty="0" smtClean="0">
                <a:solidFill>
                  <a:prstClr val="black"/>
                </a:solidFill>
              </a:rPr>
              <a:t>字符串</a:t>
            </a:r>
            <a:r>
              <a:rPr lang="zh-CN" altLang="en-US" dirty="0">
                <a:solidFill>
                  <a:prstClr val="black"/>
                </a:solidFill>
              </a:rPr>
              <a:t>替换</a:t>
            </a:r>
            <a:r>
              <a:rPr lang="zh-CN" altLang="en-US" dirty="0" smtClean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(sub)</a:t>
            </a:r>
            <a:endParaRPr lang="en-US" altLang="zh-CN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>
                <a:solidFill>
                  <a:prstClr val="black"/>
                </a:solidFill>
              </a:rPr>
              <a:t>awk</a:t>
            </a:r>
            <a:r>
              <a:rPr lang="en-US" altLang="zh-CN" dirty="0">
                <a:solidFill>
                  <a:prstClr val="black"/>
                </a:solidFill>
              </a:rPr>
              <a:t> 'BEGIN{</a:t>
            </a:r>
            <a:r>
              <a:rPr lang="en-US" altLang="zh-CN" dirty="0" err="1">
                <a:solidFill>
                  <a:prstClr val="black"/>
                </a:solidFill>
              </a:rPr>
              <a:t>str</a:t>
            </a:r>
            <a:r>
              <a:rPr lang="en-US" altLang="zh-CN" dirty="0">
                <a:solidFill>
                  <a:prstClr val="black"/>
                </a:solidFill>
              </a:rPr>
              <a:t>="this is a test2010test!"; </a:t>
            </a:r>
            <a:r>
              <a:rPr lang="en-US" altLang="zh-CN" dirty="0" err="1">
                <a:solidFill>
                  <a:prstClr val="black"/>
                </a:solidFill>
              </a:rPr>
              <a:t>gsub</a:t>
            </a:r>
            <a:r>
              <a:rPr lang="en-US" altLang="zh-CN" dirty="0">
                <a:solidFill>
                  <a:prstClr val="black"/>
                </a:solidFill>
              </a:rPr>
              <a:t>(/[0-9]+/,"!", </a:t>
            </a:r>
            <a:r>
              <a:rPr lang="en-US" altLang="zh-CN" dirty="0" err="1">
                <a:solidFill>
                  <a:prstClr val="black"/>
                </a:solidFill>
              </a:rPr>
              <a:t>str</a:t>
            </a:r>
            <a:r>
              <a:rPr lang="en-US" altLang="zh-CN" dirty="0">
                <a:solidFill>
                  <a:prstClr val="black"/>
                </a:solidFill>
              </a:rPr>
              <a:t>); print </a:t>
            </a:r>
            <a:r>
              <a:rPr lang="en-US" altLang="zh-CN" dirty="0" err="1">
                <a:solidFill>
                  <a:prstClr val="black"/>
                </a:solidFill>
              </a:rPr>
              <a:t>str</a:t>
            </a:r>
            <a:r>
              <a:rPr lang="en-US" altLang="zh-CN" dirty="0">
                <a:solidFill>
                  <a:prstClr val="black"/>
                </a:solidFill>
              </a:rPr>
              <a:t>}'   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prstClr val="black"/>
                </a:solidFill>
              </a:rPr>
              <a:t>this is a </a:t>
            </a:r>
            <a:r>
              <a:rPr lang="en-US" altLang="zh-CN" dirty="0" err="1">
                <a:solidFill>
                  <a:prstClr val="black"/>
                </a:solidFill>
              </a:rPr>
              <a:t>test!test</a:t>
            </a:r>
            <a:r>
              <a:rPr lang="en-US" altLang="zh-CN" dirty="0" smtClean="0">
                <a:solidFill>
                  <a:prstClr val="black"/>
                </a:solidFill>
              </a:rPr>
              <a:t>!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prstClr val="black"/>
              </a:solidFill>
            </a:endParaRP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zh-CN" altLang="en-US" dirty="0">
                <a:solidFill>
                  <a:prstClr val="black"/>
                </a:solidFill>
              </a:rPr>
              <a:t>正则表达式匹配查找</a:t>
            </a:r>
            <a:r>
              <a:rPr lang="en-US" altLang="zh-CN" dirty="0">
                <a:solidFill>
                  <a:prstClr val="black"/>
                </a:solidFill>
              </a:rPr>
              <a:t>(</a:t>
            </a:r>
            <a:r>
              <a:rPr lang="en-US" altLang="zh-CN" dirty="0" smtClean="0">
                <a:solidFill>
                  <a:prstClr val="black"/>
                </a:solidFill>
              </a:rPr>
              <a:t>match</a:t>
            </a:r>
            <a:r>
              <a:rPr lang="zh-CN" altLang="en-US" dirty="0" smtClean="0">
                <a:solidFill>
                  <a:prstClr val="black"/>
                </a:solidFill>
              </a:rPr>
              <a:t>）</a:t>
            </a:r>
            <a:endParaRPr lang="en-US" altLang="zh-CN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>
                <a:solidFill>
                  <a:prstClr val="black"/>
                </a:solidFill>
              </a:rPr>
              <a:t>awk</a:t>
            </a:r>
            <a:r>
              <a:rPr lang="en-US" altLang="zh-CN" dirty="0">
                <a:solidFill>
                  <a:prstClr val="black"/>
                </a:solidFill>
              </a:rPr>
              <a:t> 'BEGIN{info="this is a test2010test!";print match(info,/[0-9]+/)?"</a:t>
            </a:r>
            <a:r>
              <a:rPr lang="en-US" altLang="zh-CN" dirty="0" err="1">
                <a:solidFill>
                  <a:prstClr val="black"/>
                </a:solidFill>
              </a:rPr>
              <a:t>ok":"no</a:t>
            </a:r>
            <a:r>
              <a:rPr lang="en-US" altLang="zh-CN" dirty="0">
                <a:solidFill>
                  <a:prstClr val="black"/>
                </a:solidFill>
              </a:rPr>
              <a:t> found";}'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prstClr val="black"/>
                </a:solidFill>
              </a:rPr>
              <a:t>ok</a:t>
            </a:r>
            <a:endParaRPr lang="zh-CN" altLang="en-US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</a:pPr>
            <a:endParaRPr lang="en-US" altLang="zh-CN" dirty="0" smtClean="0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055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字符串处理函数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zh-CN" altLang="en-US" dirty="0" smtClean="0"/>
              <a:t>大小写转换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$cat string.txt </a:t>
            </a:r>
          </a:p>
          <a:p>
            <a:pPr lvl="2"/>
            <a:r>
              <a:rPr lang="en-US" altLang="zh-CN" dirty="0" smtClean="0"/>
              <a:t>Hello, </a:t>
            </a:r>
            <a:r>
              <a:rPr lang="en-US" altLang="zh-CN" dirty="0" err="1" smtClean="0"/>
              <a:t>Kugoo</a:t>
            </a:r>
            <a:r>
              <a:rPr lang="en-US" altLang="zh-CN" dirty="0" smtClean="0"/>
              <a:t>.</a:t>
            </a:r>
          </a:p>
          <a:p>
            <a:pPr lvl="2"/>
            <a:r>
              <a:rPr lang="en-US" altLang="zh-CN" dirty="0" smtClean="0"/>
              <a:t>This is Zhang </a:t>
            </a:r>
            <a:r>
              <a:rPr lang="en-US" altLang="zh-CN" dirty="0" err="1" smtClean="0"/>
              <a:t>Hao</a:t>
            </a:r>
            <a:r>
              <a:rPr lang="en-US" altLang="zh-CN" dirty="0" smtClean="0"/>
              <a:t> speaking.</a:t>
            </a:r>
          </a:p>
          <a:p>
            <a:pPr lvl="2"/>
            <a:r>
              <a:rPr lang="en-US" altLang="zh-CN" dirty="0" smtClean="0"/>
              <a:t>1,2,3 Let's GO!</a:t>
            </a:r>
          </a:p>
          <a:p>
            <a:pPr lvl="1"/>
            <a:r>
              <a:rPr lang="en-US" altLang="zh-CN" dirty="0" smtClean="0"/>
              <a:t>$cat </a:t>
            </a:r>
            <a:r>
              <a:rPr lang="en-US" altLang="zh-CN" dirty="0" err="1" smtClean="0"/>
              <a:t>translate.awk</a:t>
            </a:r>
            <a:r>
              <a:rPr lang="en-US" altLang="zh-CN" dirty="0" smtClean="0"/>
              <a:t> </a:t>
            </a:r>
          </a:p>
          <a:p>
            <a:pPr lvl="2"/>
            <a:r>
              <a:rPr lang="en-US" altLang="zh-CN" dirty="0" smtClean="0"/>
              <a:t>{</a:t>
            </a:r>
          </a:p>
          <a:p>
            <a:pPr lvl="2"/>
            <a:r>
              <a:rPr lang="en-US" altLang="zh-CN" dirty="0" smtClean="0"/>
              <a:t>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("lower: %s\n", </a:t>
            </a:r>
            <a:r>
              <a:rPr lang="en-US" altLang="zh-CN" dirty="0" err="1" smtClean="0"/>
              <a:t>tolower</a:t>
            </a:r>
            <a:r>
              <a:rPr lang="en-US" altLang="zh-CN" dirty="0" smtClean="0"/>
              <a:t>($0))</a:t>
            </a:r>
          </a:p>
          <a:p>
            <a:pPr lvl="2"/>
            <a:r>
              <a:rPr lang="en-US" altLang="zh-CN" dirty="0" smtClean="0"/>
              <a:t>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("UPPER: %s\n", </a:t>
            </a:r>
            <a:r>
              <a:rPr lang="en-US" altLang="zh-CN" dirty="0" err="1" smtClean="0"/>
              <a:t>toupper</a:t>
            </a:r>
            <a:r>
              <a:rPr lang="en-US" altLang="zh-CN" dirty="0" smtClean="0"/>
              <a:t>($0))</a:t>
            </a:r>
          </a:p>
          <a:p>
            <a:pPr lvl="2"/>
            <a:r>
              <a:rPr lang="en-US" altLang="zh-CN" dirty="0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1DA79-129D-497A-A6D8-8D7AFB59B4CE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366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字符串处理函数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zh-CN" altLang="en-US" dirty="0"/>
              <a:t>大小写转换</a:t>
            </a:r>
            <a:endParaRPr lang="en-US" altLang="zh-CN" dirty="0"/>
          </a:p>
          <a:p>
            <a:pPr lvl="1"/>
            <a:r>
              <a:rPr lang="en-US" altLang="zh-CN" dirty="0" smtClean="0"/>
              <a:t>$</a:t>
            </a:r>
            <a:r>
              <a:rPr lang="en-US" altLang="zh-CN" dirty="0" err="1" smtClean="0"/>
              <a:t>awk</a:t>
            </a:r>
            <a:r>
              <a:rPr lang="en-US" altLang="zh-CN" dirty="0" smtClean="0"/>
              <a:t> -f </a:t>
            </a:r>
            <a:r>
              <a:rPr lang="en-US" altLang="zh-CN" dirty="0" err="1" smtClean="0"/>
              <a:t>translate.awk</a:t>
            </a:r>
            <a:r>
              <a:rPr lang="en-US" altLang="zh-CN" dirty="0" smtClean="0"/>
              <a:t> string.txt </a:t>
            </a:r>
          </a:p>
          <a:p>
            <a:pPr lvl="2"/>
            <a:r>
              <a:rPr lang="en-US" altLang="zh-CN" dirty="0" smtClean="0"/>
              <a:t>lower: hello, </a:t>
            </a:r>
            <a:r>
              <a:rPr lang="en-US" altLang="zh-CN" dirty="0" err="1" smtClean="0"/>
              <a:t>kugoo</a:t>
            </a:r>
            <a:r>
              <a:rPr lang="en-US" altLang="zh-CN" dirty="0" smtClean="0"/>
              <a:t>.</a:t>
            </a:r>
          </a:p>
          <a:p>
            <a:pPr lvl="2"/>
            <a:r>
              <a:rPr lang="en-US" altLang="zh-CN" dirty="0" smtClean="0"/>
              <a:t>UPPER: HELLO, KUGOO.</a:t>
            </a:r>
          </a:p>
          <a:p>
            <a:pPr lvl="2"/>
            <a:r>
              <a:rPr lang="en-US" altLang="zh-CN" dirty="0" smtClean="0"/>
              <a:t>lower: this is </a:t>
            </a:r>
            <a:r>
              <a:rPr lang="en-US" altLang="zh-CN" dirty="0" err="1" smtClean="0"/>
              <a:t>zhang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hao</a:t>
            </a:r>
            <a:r>
              <a:rPr lang="en-US" altLang="zh-CN" dirty="0" smtClean="0"/>
              <a:t> speaking.</a:t>
            </a:r>
          </a:p>
          <a:p>
            <a:pPr lvl="2"/>
            <a:r>
              <a:rPr lang="en-US" altLang="zh-CN" dirty="0" smtClean="0"/>
              <a:t>UPPER: THIS IS ZHANG HAO SPEAKING.</a:t>
            </a:r>
          </a:p>
          <a:p>
            <a:pPr lvl="2"/>
            <a:r>
              <a:rPr lang="en-US" altLang="zh-CN" dirty="0" smtClean="0"/>
              <a:t>lower: 1,2,3 let's go!</a:t>
            </a:r>
          </a:p>
          <a:p>
            <a:pPr lvl="2"/>
            <a:r>
              <a:rPr lang="en-US" altLang="zh-CN" dirty="0" smtClean="0"/>
              <a:t>UPPER: 1,2,3 LET'S GO!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1DA79-129D-497A-A6D8-8D7AFB59B4CE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705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 startAt="6"/>
            </a:pPr>
            <a:r>
              <a:rPr lang="zh-CN" altLang="en-US" dirty="0"/>
              <a:t>字符串分割（</a:t>
            </a:r>
            <a:r>
              <a:rPr lang="en-US" altLang="zh-CN" dirty="0"/>
              <a:t>split</a:t>
            </a:r>
            <a:r>
              <a:rPr lang="zh-CN" altLang="en-US" dirty="0"/>
              <a:t>使用）</a:t>
            </a:r>
            <a:endParaRPr lang="en-US" altLang="zh-CN" dirty="0"/>
          </a:p>
          <a:p>
            <a:pPr lvl="1"/>
            <a:r>
              <a:rPr lang="en-US" altLang="zh-CN" dirty="0" err="1" smtClean="0"/>
              <a:t>awk</a:t>
            </a:r>
            <a:r>
              <a:rPr lang="en-US" altLang="zh-CN" dirty="0" smtClean="0"/>
              <a:t> 'BEGIN{info="this is a </a:t>
            </a:r>
            <a:r>
              <a:rPr lang="en-US" altLang="zh-CN" dirty="0" err="1" smtClean="0"/>
              <a:t>test";split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info,A</a:t>
            </a:r>
            <a:r>
              <a:rPr lang="en-US" altLang="zh-CN" dirty="0" smtClean="0"/>
              <a:t>," "); for(k=1;k&lt;=length(A);k++){print </a:t>
            </a:r>
            <a:r>
              <a:rPr lang="en-US" altLang="zh-CN" dirty="0" err="1" smtClean="0"/>
              <a:t>k,A</a:t>
            </a:r>
            <a:r>
              <a:rPr lang="en-US" altLang="zh-CN" dirty="0" smtClean="0"/>
              <a:t>[k];}}'</a:t>
            </a:r>
          </a:p>
          <a:p>
            <a:pPr lvl="2"/>
            <a:r>
              <a:rPr lang="en-US" altLang="zh-CN" dirty="0" smtClean="0"/>
              <a:t>1 this</a:t>
            </a:r>
          </a:p>
          <a:p>
            <a:pPr lvl="2"/>
            <a:r>
              <a:rPr lang="en-US" altLang="zh-CN" dirty="0" smtClean="0"/>
              <a:t>2 is</a:t>
            </a:r>
          </a:p>
          <a:p>
            <a:pPr lvl="2"/>
            <a:r>
              <a:rPr lang="en-US" altLang="zh-CN" dirty="0" smtClean="0"/>
              <a:t>3 a</a:t>
            </a:r>
          </a:p>
          <a:p>
            <a:pPr lvl="2"/>
            <a:r>
              <a:rPr lang="en-US" altLang="zh-CN" dirty="0" smtClean="0"/>
              <a:t>4 test</a:t>
            </a:r>
          </a:p>
          <a:p>
            <a:pPr lvl="2"/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1DA79-129D-497A-A6D8-8D7AFB59B4CE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759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zh-CN" altLang="en-US" dirty="0"/>
              <a:t>字符串重建（</a:t>
            </a:r>
            <a:r>
              <a:rPr lang="en-US" altLang="zh-CN" dirty="0" err="1"/>
              <a:t>sprintf</a:t>
            </a:r>
            <a:r>
              <a:rPr lang="zh-CN" altLang="en-US" dirty="0"/>
              <a:t>使用）</a:t>
            </a:r>
            <a:endParaRPr lang="en-US" altLang="zh-CN" dirty="0"/>
          </a:p>
          <a:p>
            <a:pPr lvl="1" algn="l"/>
            <a:r>
              <a:rPr lang="en-US" altLang="zh-CN" dirty="0" err="1" smtClean="0"/>
              <a:t>awk</a:t>
            </a:r>
            <a:r>
              <a:rPr lang="en-US" altLang="zh-CN" dirty="0" smtClean="0"/>
              <a:t> 'BEGIN{s1="Hello";s2="</a:t>
            </a:r>
            <a:r>
              <a:rPr lang="en-US" altLang="zh-CN" dirty="0" err="1" smtClean="0"/>
              <a:t>oyct</a:t>
            </a:r>
            <a:r>
              <a:rPr lang="en-US" altLang="zh-CN" dirty="0" smtClean="0"/>
              <a:t>"; s=</a:t>
            </a:r>
            <a:r>
              <a:rPr lang="en-US" altLang="zh-CN" dirty="0" err="1" smtClean="0"/>
              <a:t>sprintf</a:t>
            </a:r>
            <a:r>
              <a:rPr lang="en-US" altLang="zh-CN" dirty="0" smtClean="0"/>
              <a:t>("%s,%</a:t>
            </a:r>
            <a:r>
              <a:rPr lang="en-US" altLang="zh-CN" dirty="0" err="1" smtClean="0"/>
              <a:t>s!I</a:t>
            </a:r>
            <a:r>
              <a:rPr lang="en-US" altLang="zh-CN" dirty="0" smtClean="0"/>
              <a:t> am %d years old",s1,s2,100); print s;}'</a:t>
            </a:r>
          </a:p>
          <a:p>
            <a:pPr lvl="2"/>
            <a:r>
              <a:rPr lang="en-US" altLang="zh-CN" dirty="0" err="1" smtClean="0"/>
              <a:t>Hello,oyct</a:t>
            </a:r>
            <a:r>
              <a:rPr lang="en-US" altLang="zh-CN" dirty="0" smtClean="0"/>
              <a:t>! I am 100 years old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987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算术函数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7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4548880"/>
              </p:ext>
            </p:extLst>
          </p:nvPr>
        </p:nvGraphicFramePr>
        <p:xfrm>
          <a:off x="304800" y="787718"/>
          <a:ext cx="8240713" cy="50292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116880">
                  <a:extLst>
                    <a:ext uri="{9D8B030D-6E8A-4147-A177-3AD203B41FA5}">
                      <a16:colId xmlns:a16="http://schemas.microsoft.com/office/drawing/2014/main" val="2773930505"/>
                    </a:ext>
                  </a:extLst>
                </a:gridCol>
                <a:gridCol w="6123833">
                  <a:extLst>
                    <a:ext uri="{9D8B030D-6E8A-4147-A177-3AD203B41FA5}">
                      <a16:colId xmlns:a16="http://schemas.microsoft.com/office/drawing/2014/main" val="8219919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cap="none" spc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函数名</a:t>
                      </a:r>
                      <a:endParaRPr lang="zh-CN" altLang="en-US" sz="2800" b="0" cap="none" spc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说明</a:t>
                      </a:r>
                      <a:endParaRPr lang="zh-CN" alt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267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atan2( y, x )</a:t>
                      </a:r>
                      <a:endParaRPr 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800" cap="none" spc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返回 y/x 的反正切。</a:t>
                      </a:r>
                      <a:endParaRPr lang="es-ES" sz="2800" b="0" cap="none" spc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747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cos( x )</a:t>
                      </a:r>
                      <a:endParaRPr 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求 </a:t>
                      </a:r>
                      <a:r>
                        <a:rPr lang="en-US" sz="28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zh-CN" altLang="en-US" sz="28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的余弦；</a:t>
                      </a:r>
                      <a:r>
                        <a:rPr lang="en-US" sz="28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zh-CN" altLang="en-US" sz="28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是弧度。</a:t>
                      </a:r>
                      <a:endParaRPr lang="zh-CN" alt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462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sin( x )</a:t>
                      </a:r>
                      <a:endParaRPr 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求</a:t>
                      </a:r>
                      <a:r>
                        <a:rPr lang="en-US" sz="28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zh-CN" altLang="en-US" sz="28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的正弦；</a:t>
                      </a:r>
                      <a:r>
                        <a:rPr lang="en-US" sz="28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zh-CN" altLang="en-US" sz="28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是弧度。</a:t>
                      </a:r>
                      <a:endParaRPr lang="zh-CN" alt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355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cap="none" spc="0" dirty="0" err="1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exp</a:t>
                      </a:r>
                      <a:r>
                        <a:rPr lang="en-US" sz="28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 x )</a:t>
                      </a:r>
                      <a:endParaRPr 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求</a:t>
                      </a:r>
                      <a:r>
                        <a:rPr lang="en-US" altLang="zh-CN" sz="28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zh-CN" altLang="en-US" sz="28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幂函数。</a:t>
                      </a:r>
                      <a:endParaRPr lang="zh-CN" alt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263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log( x )</a:t>
                      </a:r>
                      <a:endParaRPr 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求</a:t>
                      </a:r>
                      <a:r>
                        <a:rPr lang="en-US" altLang="zh-CN" sz="28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zh-CN" altLang="en-US" sz="28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的自然对数。</a:t>
                      </a:r>
                      <a:endParaRPr lang="zh-CN" alt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838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cap="none" spc="0" dirty="0" err="1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sqrt</a:t>
                      </a:r>
                      <a:r>
                        <a:rPr lang="en-US" sz="28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 x )</a:t>
                      </a:r>
                      <a:endParaRPr 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求</a:t>
                      </a:r>
                      <a:r>
                        <a:rPr lang="en-US" sz="28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zh-CN" altLang="en-US" sz="28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平方根。</a:t>
                      </a:r>
                      <a:endParaRPr lang="zh-CN" alt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288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cap="none" spc="0" dirty="0" err="1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8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 x )</a:t>
                      </a:r>
                      <a:endParaRPr 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取整</a:t>
                      </a:r>
                      <a:endParaRPr lang="zh-CN" alt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421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rand( )</a:t>
                      </a:r>
                      <a:endParaRPr 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产生 </a:t>
                      </a:r>
                      <a:r>
                        <a:rPr lang="en-US" altLang="zh-CN" sz="28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 &lt;= </a:t>
                      </a:r>
                      <a:r>
                        <a:rPr lang="en-US" sz="28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n &lt; </a:t>
                      </a:r>
                      <a:r>
                        <a:rPr lang="en-US" sz="28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28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的随机数</a:t>
                      </a:r>
                      <a:r>
                        <a:rPr lang="en-US" sz="28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  <a:endParaRPr 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5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cap="none" spc="0" dirty="0" err="1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srand</a:t>
                      </a:r>
                      <a:r>
                        <a:rPr lang="en-US" sz="28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(x)</a:t>
                      </a:r>
                      <a:endParaRPr 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28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是</a:t>
                      </a:r>
                      <a:r>
                        <a:rPr lang="en-US" altLang="zh-CN" sz="28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rand </a:t>
                      </a:r>
                      <a:r>
                        <a:rPr lang="zh-CN" altLang="en-US" sz="28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函数的种子</a:t>
                      </a:r>
                      <a:r>
                        <a:rPr lang="zh-CN" altLang="en-US" sz="28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值</a:t>
                      </a:r>
                      <a:endParaRPr lang="zh-CN" alt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730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49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算术函数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en-US" altLang="zh-CN" dirty="0" smtClean="0"/>
              <a:t> </a:t>
            </a:r>
            <a:r>
              <a:rPr lang="zh-CN" altLang="en-US" dirty="0" smtClean="0"/>
              <a:t>常用函数</a:t>
            </a:r>
            <a:endParaRPr lang="en-US" altLang="zh-CN" dirty="0" smtClean="0"/>
          </a:p>
          <a:p>
            <a:pPr lvl="1"/>
            <a:r>
              <a:rPr lang="en-US" altLang="zh-CN" dirty="0"/>
              <a:t>$</a:t>
            </a:r>
            <a:r>
              <a:rPr lang="en-US" altLang="zh-CN" dirty="0" err="1"/>
              <a:t>awk</a:t>
            </a:r>
            <a:r>
              <a:rPr lang="en-US" altLang="zh-CN" dirty="0"/>
              <a:t> 'BEGIN{print atan2(0,-1)}'</a:t>
            </a:r>
          </a:p>
          <a:p>
            <a:pPr lvl="2"/>
            <a:r>
              <a:rPr lang="en-US" altLang="zh-CN" dirty="0"/>
              <a:t>3.14159</a:t>
            </a:r>
          </a:p>
          <a:p>
            <a:pPr lvl="1"/>
            <a:r>
              <a:rPr lang="en-US" altLang="zh-CN" dirty="0" smtClean="0"/>
              <a:t>$</a:t>
            </a:r>
            <a:r>
              <a:rPr lang="en-US" altLang="zh-CN" dirty="0" err="1"/>
              <a:t>awk</a:t>
            </a:r>
            <a:r>
              <a:rPr lang="en-US" altLang="zh-CN" dirty="0"/>
              <a:t> 'BEGIN{print </a:t>
            </a:r>
            <a:r>
              <a:rPr lang="en-US" altLang="zh-CN" dirty="0" err="1"/>
              <a:t>exp</a:t>
            </a:r>
            <a:r>
              <a:rPr lang="en-US" altLang="zh-CN" dirty="0"/>
              <a:t>(1)}'</a:t>
            </a:r>
          </a:p>
          <a:p>
            <a:pPr lvl="2"/>
            <a:r>
              <a:rPr lang="en-US" altLang="zh-CN" dirty="0" smtClean="0"/>
              <a:t>2.71828</a:t>
            </a:r>
          </a:p>
          <a:p>
            <a:pPr lvl="1"/>
            <a:r>
              <a:rPr lang="en-US" altLang="zh-CN" dirty="0" err="1"/>
              <a:t>awk</a:t>
            </a:r>
            <a:r>
              <a:rPr lang="en-US" altLang="zh-CN" dirty="0"/>
              <a:t> 'BEGIN{print </a:t>
            </a:r>
            <a:r>
              <a:rPr lang="en-US" altLang="zh-CN" dirty="0" err="1"/>
              <a:t>sqrt</a:t>
            </a:r>
            <a:r>
              <a:rPr lang="en-US" altLang="zh-CN" dirty="0"/>
              <a:t>(2)}'</a:t>
            </a:r>
          </a:p>
          <a:p>
            <a:pPr lvl="2"/>
            <a:r>
              <a:rPr lang="en-US" altLang="zh-CN" dirty="0" smtClean="0"/>
              <a:t>1.41421</a:t>
            </a:r>
          </a:p>
          <a:p>
            <a:r>
              <a:rPr lang="en-US" altLang="zh-CN" dirty="0"/>
              <a:t>2. </a:t>
            </a:r>
            <a:r>
              <a:rPr lang="zh-CN" altLang="en-US" dirty="0" smtClean="0"/>
              <a:t>取整函数</a:t>
            </a:r>
            <a:endParaRPr lang="en-US" altLang="zh-CN" dirty="0" smtClean="0"/>
          </a:p>
          <a:p>
            <a:pPr lvl="1"/>
            <a:r>
              <a:rPr lang="en-US" altLang="zh-CN" spc="-150" dirty="0" err="1"/>
              <a:t>awk</a:t>
            </a:r>
            <a:r>
              <a:rPr lang="en-US" altLang="zh-CN" spc="-150" dirty="0"/>
              <a:t> 'BEGIN{OFS=";";print 100/3,int(100/3),</a:t>
            </a:r>
            <a:r>
              <a:rPr lang="en-US" altLang="zh-CN" spc="-150" dirty="0" err="1"/>
              <a:t>int</a:t>
            </a:r>
            <a:r>
              <a:rPr lang="en-US" altLang="zh-CN" spc="-150" dirty="0"/>
              <a:t>(10.6)}'</a:t>
            </a:r>
          </a:p>
          <a:p>
            <a:pPr lvl="2"/>
            <a:r>
              <a:rPr lang="en-US" altLang="zh-CN" dirty="0"/>
              <a:t>33.3333;33;10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82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算术函数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随机数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rand.awk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1"/>
            <a:r>
              <a:rPr lang="en-US" altLang="zh-CN" dirty="0"/>
              <a:t>BEGIN {</a:t>
            </a:r>
          </a:p>
          <a:p>
            <a:pPr lvl="1"/>
            <a:r>
              <a:rPr lang="en-US" altLang="zh-CN" dirty="0"/>
              <a:t>  print rand()</a:t>
            </a:r>
          </a:p>
          <a:p>
            <a:pPr lvl="1"/>
            <a:r>
              <a:rPr lang="en-US" altLang="zh-CN" dirty="0"/>
              <a:t>  print rand()</a:t>
            </a:r>
          </a:p>
          <a:p>
            <a:pPr lvl="1"/>
            <a:r>
              <a:rPr lang="en-US" altLang="zh-CN" dirty="0"/>
              <a:t>  </a:t>
            </a:r>
            <a:r>
              <a:rPr lang="en-US" altLang="zh-CN" dirty="0" err="1"/>
              <a:t>srand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  print rand()</a:t>
            </a:r>
          </a:p>
          <a:p>
            <a:pPr lvl="1"/>
            <a:r>
              <a:rPr lang="en-US" altLang="zh-CN" dirty="0"/>
              <a:t>  print rand()</a:t>
            </a:r>
          </a:p>
          <a:p>
            <a:pPr lvl="1"/>
            <a:r>
              <a:rPr lang="en-US" altLang="zh-CN" dirty="0" smtClean="0"/>
              <a:t>}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en-US" altLang="zh-C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awk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-f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rand.awk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1"/>
            <a:r>
              <a:rPr lang="en-US" altLang="zh-CN" b="1" dirty="0"/>
              <a:t>0.237788</a:t>
            </a:r>
          </a:p>
          <a:p>
            <a:pPr lvl="1"/>
            <a:r>
              <a:rPr lang="en-US" altLang="zh-CN" b="1" dirty="0"/>
              <a:t>0.291066</a:t>
            </a:r>
          </a:p>
          <a:p>
            <a:pPr lvl="1"/>
            <a:r>
              <a:rPr lang="en-US" altLang="zh-CN" dirty="0"/>
              <a:t>0.956281</a:t>
            </a:r>
          </a:p>
          <a:p>
            <a:pPr lvl="1"/>
            <a:r>
              <a:rPr lang="en-US" altLang="zh-CN" dirty="0"/>
              <a:t>0.423686</a:t>
            </a:r>
          </a:p>
          <a:p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awk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-f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rand.awk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0.237788</a:t>
            </a:r>
          </a:p>
          <a:p>
            <a:pPr lvl="1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0.291066</a:t>
            </a:r>
          </a:p>
          <a:p>
            <a:pPr lvl="1"/>
            <a:r>
              <a:rPr lang="en-US" altLang="zh-CN" dirty="0"/>
              <a:t>0.236991</a:t>
            </a:r>
          </a:p>
          <a:p>
            <a:pPr lvl="1"/>
            <a:r>
              <a:rPr lang="en-US" altLang="zh-CN" dirty="0" smtClean="0"/>
              <a:t>0.407912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406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格式化输出函数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print</a:t>
            </a:r>
            <a:r>
              <a:rPr lang="zh-CN" altLang="en-US" dirty="0"/>
              <a:t>和</a:t>
            </a:r>
            <a:r>
              <a:rPr lang="en-US" altLang="zh-CN" dirty="0" err="1"/>
              <a:t>printf</a:t>
            </a:r>
            <a:endParaRPr lang="en-US" altLang="zh-CN" dirty="0"/>
          </a:p>
          <a:p>
            <a:pPr lvl="1"/>
            <a:r>
              <a:rPr lang="en-US" altLang="zh-CN" dirty="0" err="1" smtClean="0"/>
              <a:t>awk</a:t>
            </a:r>
            <a:r>
              <a:rPr lang="zh-CN" altLang="en-US" dirty="0"/>
              <a:t>中同时提供了</a:t>
            </a:r>
            <a:r>
              <a:rPr lang="en-US" altLang="zh-CN" dirty="0"/>
              <a:t>print</a:t>
            </a:r>
            <a:r>
              <a:rPr lang="zh-CN" altLang="en-US" dirty="0"/>
              <a:t>和</a:t>
            </a:r>
            <a:r>
              <a:rPr lang="en-US" altLang="zh-CN" dirty="0" err="1"/>
              <a:t>printf</a:t>
            </a:r>
            <a:r>
              <a:rPr lang="zh-CN" altLang="en-US" dirty="0"/>
              <a:t>两种打印输出的函数。</a:t>
            </a:r>
          </a:p>
          <a:p>
            <a:pPr lvl="1"/>
            <a:r>
              <a:rPr lang="zh-CN" altLang="en-US" dirty="0" smtClean="0"/>
              <a:t>其中</a:t>
            </a:r>
            <a:r>
              <a:rPr lang="en-US" altLang="zh-CN" dirty="0"/>
              <a:t>print</a:t>
            </a:r>
            <a:r>
              <a:rPr lang="zh-CN" altLang="en-US" dirty="0"/>
              <a:t>函数的参数可以是变量、数值或者字符串。字符串必须用双引号引用，参数用逗号分隔。如果没有逗号，参数就串联在一起而无法区分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en-US" altLang="zh-CN" dirty="0" err="1"/>
              <a:t>printf</a:t>
            </a:r>
            <a:r>
              <a:rPr lang="zh-CN" altLang="en-US" dirty="0"/>
              <a:t>函数，其用法和</a:t>
            </a:r>
            <a:r>
              <a:rPr lang="en-US" altLang="zh-CN" dirty="0"/>
              <a:t>c</a:t>
            </a:r>
            <a:r>
              <a:rPr lang="zh-CN" altLang="en-US" dirty="0"/>
              <a:t>语言中</a:t>
            </a:r>
            <a:r>
              <a:rPr lang="en-US" altLang="zh-CN" dirty="0" err="1"/>
              <a:t>printf</a:t>
            </a:r>
            <a:r>
              <a:rPr lang="zh-CN" altLang="en-US" dirty="0"/>
              <a:t>基本相似</a:t>
            </a:r>
            <a:r>
              <a:rPr lang="en-US" altLang="zh-CN" dirty="0"/>
              <a:t>,</a:t>
            </a:r>
            <a:r>
              <a:rPr lang="zh-CN" altLang="en-US" dirty="0"/>
              <a:t>可以格式化字符串</a:t>
            </a:r>
            <a:r>
              <a:rPr lang="en-US" altLang="zh-CN" dirty="0"/>
              <a:t>,</a:t>
            </a:r>
            <a:r>
              <a:rPr lang="zh-CN" altLang="en-US" dirty="0"/>
              <a:t>输出复杂时，</a:t>
            </a:r>
            <a:r>
              <a:rPr lang="en-US" altLang="zh-CN" dirty="0" err="1"/>
              <a:t>printf</a:t>
            </a:r>
            <a:r>
              <a:rPr lang="zh-CN" altLang="en-US" dirty="0"/>
              <a:t>更加好用，代码更易懂。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1860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格式化输出函数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printf</a:t>
            </a:r>
            <a:r>
              <a:rPr lang="zh-CN" altLang="en-US" dirty="0"/>
              <a:t>的格式说明符</a:t>
            </a:r>
          </a:p>
        </p:txBody>
      </p:sp>
      <p:graphicFrame>
        <p:nvGraphicFramePr>
          <p:cNvPr id="9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7621959"/>
              </p:ext>
            </p:extLst>
          </p:nvPr>
        </p:nvGraphicFramePr>
        <p:xfrm>
          <a:off x="762000" y="1519238"/>
          <a:ext cx="7162800" cy="44196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1041209694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4831115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格式说明符</a:t>
                      </a:r>
                      <a:endParaRPr lang="zh-CN" altLang="en-US" sz="2800" dirty="0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功能</a:t>
                      </a:r>
                      <a:endParaRPr lang="zh-CN" altLang="en-US" sz="2800" dirty="0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25373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%</a:t>
                      </a:r>
                      <a:r>
                        <a:rPr lang="en-US" sz="2800" dirty="0" smtClean="0"/>
                        <a:t>d (</a:t>
                      </a:r>
                      <a:r>
                        <a:rPr lang="en-US" altLang="zh-CN" sz="2800" dirty="0" smtClean="0"/>
                        <a:t>%</a:t>
                      </a:r>
                      <a:r>
                        <a:rPr lang="en-US" altLang="zh-CN" sz="2800" dirty="0" err="1" smtClean="0"/>
                        <a:t>ld</a:t>
                      </a:r>
                      <a:r>
                        <a:rPr lang="en-US" sz="2800" dirty="0" smtClean="0"/>
                        <a:t>)</a:t>
                      </a:r>
                      <a:endParaRPr lang="en-US" sz="2800" dirty="0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 smtClean="0"/>
                        <a:t>打印十进制</a:t>
                      </a:r>
                      <a:r>
                        <a:rPr lang="en-US" altLang="zh-CN" sz="2800" dirty="0" smtClean="0"/>
                        <a:t>(</a:t>
                      </a:r>
                      <a:r>
                        <a:rPr lang="zh-CN" altLang="en-US" sz="2800" dirty="0" smtClean="0"/>
                        <a:t>长</a:t>
                      </a:r>
                      <a:r>
                        <a:rPr lang="en-US" altLang="zh-CN" sz="2800" dirty="0" smtClean="0"/>
                        <a:t>)</a:t>
                      </a:r>
                      <a:r>
                        <a:rPr lang="zh-CN" altLang="en-US" sz="2800" dirty="0" smtClean="0"/>
                        <a:t>整数</a:t>
                      </a:r>
                      <a:endParaRPr lang="en-US" sz="2800" dirty="0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751939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%u (</a:t>
                      </a:r>
                      <a:r>
                        <a:rPr lang="en-US" altLang="zh-CN" sz="2800" dirty="0" smtClean="0"/>
                        <a:t>%</a:t>
                      </a:r>
                      <a:r>
                        <a:rPr lang="en-US" altLang="zh-CN" sz="2800" dirty="0" err="1" smtClean="0"/>
                        <a:t>lu</a:t>
                      </a:r>
                      <a:r>
                        <a:rPr lang="en-US" sz="2800" dirty="0" smtClean="0"/>
                        <a:t>)</a:t>
                      </a:r>
                      <a:endParaRPr lang="en-US" sz="2800" dirty="0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 smtClean="0"/>
                        <a:t>打印十进制无符号</a:t>
                      </a:r>
                      <a:r>
                        <a:rPr lang="en-US" altLang="zh-CN" sz="2800" dirty="0" smtClean="0"/>
                        <a:t>(</a:t>
                      </a:r>
                      <a:r>
                        <a:rPr lang="zh-CN" altLang="en-US" sz="2800" dirty="0" smtClean="0"/>
                        <a:t>长</a:t>
                      </a:r>
                      <a:r>
                        <a:rPr lang="en-US" altLang="zh-CN" sz="2800" dirty="0" smtClean="0"/>
                        <a:t>)</a:t>
                      </a:r>
                      <a:r>
                        <a:rPr lang="zh-CN" altLang="en-US" sz="2800" dirty="0" smtClean="0"/>
                        <a:t>整数</a:t>
                      </a:r>
                      <a:endParaRPr lang="en-US" sz="2800" dirty="0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769670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%</a:t>
                      </a:r>
                      <a:r>
                        <a:rPr lang="en-US" sz="2800" dirty="0" smtClean="0"/>
                        <a:t>x (%lx)</a:t>
                      </a:r>
                      <a:endParaRPr lang="en-US" sz="2800" dirty="0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 smtClean="0"/>
                        <a:t>打印十六进制</a:t>
                      </a:r>
                      <a:r>
                        <a:rPr lang="en-US" altLang="zh-CN" sz="2800" dirty="0" smtClean="0"/>
                        <a:t>(</a:t>
                      </a:r>
                      <a:r>
                        <a:rPr lang="zh-CN" altLang="en-US" sz="2800" dirty="0" smtClean="0"/>
                        <a:t>长</a:t>
                      </a:r>
                      <a:r>
                        <a:rPr lang="en-US" altLang="zh-CN" sz="2800" dirty="0" smtClean="0"/>
                        <a:t>)</a:t>
                      </a:r>
                      <a:r>
                        <a:rPr lang="zh-CN" altLang="en-US" sz="2800" dirty="0" smtClean="0"/>
                        <a:t>整数</a:t>
                      </a:r>
                      <a:endParaRPr lang="en-US" sz="2800" dirty="0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126452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%</a:t>
                      </a:r>
                      <a:r>
                        <a:rPr lang="en-US" sz="2800" dirty="0" smtClean="0"/>
                        <a:t>o </a:t>
                      </a:r>
                      <a:r>
                        <a:rPr lang="en-US" altLang="zh-CN" sz="2800" dirty="0" smtClean="0"/>
                        <a:t>(%lo)</a:t>
                      </a:r>
                      <a:endParaRPr lang="en-US" sz="2800" dirty="0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/>
                        <a:t>打印八进制</a:t>
                      </a:r>
                      <a:r>
                        <a:rPr lang="en-US" altLang="zh-CN" sz="2800" dirty="0" smtClean="0"/>
                        <a:t>(</a:t>
                      </a:r>
                      <a:r>
                        <a:rPr lang="zh-CN" altLang="en-US" sz="2800" dirty="0" smtClean="0"/>
                        <a:t>长</a:t>
                      </a:r>
                      <a:r>
                        <a:rPr lang="en-US" altLang="zh-CN" sz="2800" dirty="0" smtClean="0"/>
                        <a:t>)</a:t>
                      </a:r>
                      <a:r>
                        <a:rPr lang="zh-CN" altLang="en-US" sz="2800" dirty="0" smtClean="0"/>
                        <a:t>整数</a:t>
                      </a:r>
                      <a:endParaRPr lang="en-US" sz="2800" dirty="0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94677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%e</a:t>
                      </a:r>
                      <a:endParaRPr lang="en-US" sz="2800" dirty="0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打印数字的</a:t>
                      </a:r>
                      <a:r>
                        <a:rPr lang="en-US" sz="2800" dirty="0"/>
                        <a:t>e </a:t>
                      </a:r>
                      <a:r>
                        <a:rPr lang="zh-CN" altLang="en-US" sz="2800" dirty="0"/>
                        <a:t>记数法</a:t>
                      </a:r>
                      <a:r>
                        <a:rPr lang="zh-CN" altLang="en-US" sz="2800" dirty="0" smtClean="0"/>
                        <a:t>形式</a:t>
                      </a:r>
                      <a:endParaRPr lang="en-US" sz="2800" dirty="0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95630678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%f</a:t>
                      </a:r>
                      <a:endParaRPr lang="en-US" sz="2800" dirty="0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打印一个</a:t>
                      </a:r>
                      <a:r>
                        <a:rPr lang="zh-CN" altLang="en-US" sz="2800" dirty="0" smtClean="0"/>
                        <a:t>浮点数</a:t>
                      </a:r>
                      <a:endParaRPr lang="en-US" sz="2800" dirty="0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57121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%c</a:t>
                      </a:r>
                      <a:endParaRPr lang="en-US" sz="2800" dirty="0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打印单个</a:t>
                      </a:r>
                      <a:r>
                        <a:rPr lang="en-US" sz="2800" dirty="0"/>
                        <a:t>ASCII </a:t>
                      </a:r>
                      <a:r>
                        <a:rPr lang="zh-CN" altLang="en-US" sz="2800" dirty="0" smtClean="0"/>
                        <a:t>字符</a:t>
                      </a:r>
                      <a:endParaRPr lang="en-US" sz="2800" dirty="0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342630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%s</a:t>
                      </a:r>
                      <a:endParaRPr lang="en-US" sz="2800" dirty="0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打印一个</a:t>
                      </a:r>
                      <a:r>
                        <a:rPr lang="zh-CN" altLang="en-US" sz="2800" dirty="0" smtClean="0"/>
                        <a:t>字符串</a:t>
                      </a:r>
                      <a:endParaRPr lang="en-US" sz="2800" dirty="0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865547233"/>
                  </a:ext>
                </a:extLst>
              </a:tr>
              <a:tr h="169544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%g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选用</a:t>
                      </a:r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zh-CN" altLang="en-U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或</a:t>
                      </a:r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zh-CN" altLang="en-U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中较短的一种形式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3357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95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格式化输出函数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printf</a:t>
            </a:r>
            <a:r>
              <a:rPr lang="zh-CN" altLang="en-US" dirty="0"/>
              <a:t>的修饰符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017646"/>
              </p:ext>
            </p:extLst>
          </p:nvPr>
        </p:nvGraphicFramePr>
        <p:xfrm>
          <a:off x="685800" y="1752600"/>
          <a:ext cx="7309644" cy="344424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967050">
                  <a:extLst>
                    <a:ext uri="{9D8B030D-6E8A-4147-A177-3AD203B41FA5}">
                      <a16:colId xmlns:a16="http://schemas.microsoft.com/office/drawing/2014/main" val="2043418584"/>
                    </a:ext>
                  </a:extLst>
                </a:gridCol>
                <a:gridCol w="6342594">
                  <a:extLst>
                    <a:ext uri="{9D8B030D-6E8A-4147-A177-3AD203B41FA5}">
                      <a16:colId xmlns:a16="http://schemas.microsoft.com/office/drawing/2014/main" val="2091829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字符</a:t>
                      </a:r>
                      <a:endParaRPr lang="zh-CN" altLang="en-US" sz="28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定义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671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800" b="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左对齐修饰符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8518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显示</a:t>
                      </a:r>
                      <a:r>
                        <a:rPr lang="en-US" altLang="zh-CN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8 </a:t>
                      </a:r>
                      <a:r>
                        <a:rPr lang="zh-CN" altLang="en-US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进制整数时在前面加个</a:t>
                      </a:r>
                      <a:r>
                        <a:rPr lang="en-US" altLang="zh-CN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br>
                        <a:rPr lang="en-US" altLang="zh-CN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zh-CN" altLang="en-US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显示</a:t>
                      </a:r>
                      <a:r>
                        <a:rPr lang="en-US" altLang="zh-CN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16 </a:t>
                      </a:r>
                      <a:r>
                        <a:rPr lang="zh-CN" altLang="en-US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进制整数时在前面加</a:t>
                      </a:r>
                      <a:r>
                        <a:rPr lang="en-US" altLang="zh-CN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265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800" b="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显示使用</a:t>
                      </a:r>
                      <a:r>
                        <a:rPr lang="en-US" altLang="zh-CN" sz="2800" b="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d </a:t>
                      </a:r>
                      <a:r>
                        <a:rPr lang="zh-CN" altLang="en-US" sz="2800" b="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2800" b="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e </a:t>
                      </a:r>
                      <a:r>
                        <a:rPr lang="zh-CN" altLang="en-US" sz="2800" b="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2800" b="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lang="zh-CN" altLang="en-US" sz="2800" b="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altLang="zh-CN" sz="2800" b="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g </a:t>
                      </a:r>
                      <a:r>
                        <a:rPr lang="zh-CN" altLang="en-US" sz="2800" b="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转换的整数时，加上正负号</a:t>
                      </a:r>
                      <a:r>
                        <a:rPr lang="en-US" altLang="zh-CN" sz="2800" b="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CN" altLang="en-US" sz="2800" b="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altLang="zh-CN" sz="2800" b="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000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用</a:t>
                      </a:r>
                      <a:r>
                        <a:rPr lang="en-US" altLang="zh-CN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而不是空白符来填充所显示的值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2632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51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格式化输出函数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pc="-150" dirty="0" err="1" smtClean="0"/>
              <a:t>awk</a:t>
            </a:r>
            <a:r>
              <a:rPr lang="en-US" altLang="zh-CN" spc="-150" dirty="0" smtClean="0"/>
              <a:t> 'BEGIN{</a:t>
            </a:r>
            <a:r>
              <a:rPr lang="en-US" altLang="zh-CN" spc="-150" dirty="0" err="1" smtClean="0"/>
              <a:t>printf</a:t>
            </a:r>
            <a:r>
              <a:rPr lang="en-US" altLang="zh-CN" spc="-150" dirty="0"/>
              <a:t>("The character is %c\</a:t>
            </a:r>
            <a:r>
              <a:rPr lang="en-US" altLang="zh-CN" spc="-150" dirty="0" err="1"/>
              <a:t>n</a:t>
            </a:r>
            <a:r>
              <a:rPr lang="en-US" altLang="zh-CN" spc="-150" dirty="0" err="1" smtClean="0"/>
              <a:t>",</a:t>
            </a:r>
            <a:r>
              <a:rPr lang="en-US" altLang="zh-CN" spc="-150" dirty="0" err="1"/>
              <a:t>"</a:t>
            </a:r>
            <a:r>
              <a:rPr lang="en-US" altLang="zh-CN" spc="-150" dirty="0" err="1" smtClean="0"/>
              <a:t>A</a:t>
            </a:r>
            <a:r>
              <a:rPr lang="en-US" altLang="zh-CN" spc="-150" dirty="0" smtClean="0"/>
              <a:t>")}'</a:t>
            </a:r>
            <a:endParaRPr lang="en-US" altLang="zh-CN" spc="-15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The character is </a:t>
            </a:r>
            <a:r>
              <a:rPr lang="en-US" altLang="zh-CN" dirty="0" smtClean="0"/>
              <a:t>A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pc="-150" dirty="0" err="1"/>
              <a:t>awk</a:t>
            </a:r>
            <a:r>
              <a:rPr lang="en-US" altLang="zh-CN" spc="-150" dirty="0"/>
              <a:t> 'BEGIN{</a:t>
            </a:r>
            <a:r>
              <a:rPr lang="en-US" altLang="zh-CN" spc="-150" dirty="0" err="1"/>
              <a:t>printf</a:t>
            </a:r>
            <a:r>
              <a:rPr lang="en-US" altLang="zh-CN" spc="-150" dirty="0"/>
              <a:t>("The boy is %d years old\n",15)}'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The boy is 15 years </a:t>
            </a:r>
            <a:r>
              <a:rPr lang="en-US" altLang="zh-CN" dirty="0" smtClean="0"/>
              <a:t>old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 smtClean="0"/>
              <a:t>awk</a:t>
            </a:r>
            <a:r>
              <a:rPr lang="en-US" altLang="zh-CN" dirty="0" smtClean="0"/>
              <a:t> </a:t>
            </a:r>
            <a:r>
              <a:rPr lang="en-US" altLang="zh-CN" dirty="0"/>
              <a:t>'BEGIN{</a:t>
            </a:r>
            <a:r>
              <a:rPr lang="en-US" altLang="zh-CN" dirty="0" err="1"/>
              <a:t>printf</a:t>
            </a:r>
            <a:r>
              <a:rPr lang="en-US" altLang="zh-CN" dirty="0"/>
              <a:t>("pi is %e\n",3.1415926)}'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pi is 3.141593e+00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 smtClean="0"/>
              <a:t>awk</a:t>
            </a:r>
            <a:r>
              <a:rPr lang="en-US" altLang="zh-CN" dirty="0" smtClean="0"/>
              <a:t> </a:t>
            </a:r>
            <a:r>
              <a:rPr lang="en-US" altLang="zh-CN" dirty="0"/>
              <a:t>'BEGIN{</a:t>
            </a:r>
            <a:r>
              <a:rPr lang="en-US" altLang="zh-CN" dirty="0" err="1"/>
              <a:t>printf</a:t>
            </a:r>
            <a:r>
              <a:rPr lang="en-US" altLang="zh-CN" dirty="0"/>
              <a:t>("pi is %f\n",3.1415926)}'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pi is </a:t>
            </a:r>
            <a:r>
              <a:rPr lang="en-US" altLang="zh-CN" dirty="0" smtClean="0"/>
              <a:t>3.141593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nl-NL" altLang="zh-CN" dirty="0"/>
              <a:t>awk 'BEGIN{printf("16d is %#x\n",16)}'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nl-NL" altLang="zh-CN" dirty="0" smtClean="0"/>
              <a:t>16d </a:t>
            </a:r>
            <a:r>
              <a:rPr lang="nl-NL" altLang="zh-CN" dirty="0"/>
              <a:t>is </a:t>
            </a:r>
            <a:r>
              <a:rPr lang="nl-NL" altLang="zh-CN" dirty="0" smtClean="0"/>
              <a:t>0x10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nl-NL" altLang="zh-CN" dirty="0" smtClean="0"/>
              <a:t>awk </a:t>
            </a:r>
            <a:r>
              <a:rPr lang="nl-NL" altLang="zh-CN" dirty="0"/>
              <a:t>'BEGIN{printf("16d is %#o\n",16)}'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nl-NL" altLang="zh-CN" dirty="0"/>
              <a:t>16d is 020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altLang="zh-CN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altLang="zh-CN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altLang="zh-CN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260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格式化输出函数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534400" cy="580072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字段输出格式</a:t>
            </a:r>
            <a:endParaRPr lang="en-US" altLang="zh-CN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%-</a:t>
            </a:r>
            <a:r>
              <a:rPr lang="en-US" altLang="zh-CN" dirty="0" err="1"/>
              <a:t>width.precision</a:t>
            </a:r>
            <a:r>
              <a:rPr lang="en-US" altLang="zh-CN" dirty="0"/>
              <a:t> format-specifier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字段</a:t>
            </a:r>
            <a:r>
              <a:rPr lang="zh-CN" altLang="en-US" dirty="0" smtClean="0"/>
              <a:t>的</a:t>
            </a:r>
            <a:r>
              <a:rPr lang="zh-CN" altLang="en-US" dirty="0"/>
              <a:t>宽度</a:t>
            </a:r>
            <a:r>
              <a:rPr lang="en-US" altLang="zh-CN" dirty="0"/>
              <a:t>(width)</a:t>
            </a:r>
            <a:r>
              <a:rPr lang="zh-CN" altLang="en-US" dirty="0"/>
              <a:t>是指该</a:t>
            </a:r>
            <a:r>
              <a:rPr lang="zh-CN" altLang="en-US" dirty="0" smtClean="0"/>
              <a:t>域中字符</a:t>
            </a:r>
            <a:r>
              <a:rPr lang="zh-CN" altLang="en-US" dirty="0"/>
              <a:t>个数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字段</a:t>
            </a:r>
            <a:r>
              <a:rPr lang="zh-CN" altLang="en-US" dirty="0" smtClean="0"/>
              <a:t>的宽度</a:t>
            </a:r>
            <a:r>
              <a:rPr lang="en-US" altLang="zh-CN" dirty="0" smtClean="0"/>
              <a:t>(precision)</a:t>
            </a:r>
            <a:r>
              <a:rPr lang="zh-CN" altLang="en-US" dirty="0"/>
              <a:t>是指该</a:t>
            </a:r>
            <a:r>
              <a:rPr lang="zh-CN" altLang="en-US" dirty="0" smtClean="0"/>
              <a:t>域中的小数位数。</a:t>
            </a:r>
            <a:endParaRPr lang="en-US" altLang="zh-CN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echo "Linux" | </a:t>
            </a:r>
            <a:r>
              <a:rPr lang="en-US" altLang="zh-CN" dirty="0" err="1"/>
              <a:t>awk</a:t>
            </a:r>
            <a:r>
              <a:rPr lang="en-US" altLang="zh-CN" dirty="0"/>
              <a:t> '{</a:t>
            </a:r>
            <a:r>
              <a:rPr lang="en-US" altLang="zh-CN" dirty="0" err="1"/>
              <a:t>printf</a:t>
            </a:r>
            <a:r>
              <a:rPr lang="en-US" altLang="zh-CN" dirty="0"/>
              <a:t> "|%-15s|\n",$1}'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|Linux          |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echo "Linux" | </a:t>
            </a:r>
            <a:r>
              <a:rPr lang="en-US" altLang="zh-CN" dirty="0" err="1"/>
              <a:t>awk</a:t>
            </a:r>
            <a:r>
              <a:rPr lang="en-US" altLang="zh-CN" dirty="0"/>
              <a:t> '{</a:t>
            </a:r>
            <a:r>
              <a:rPr lang="en-US" altLang="zh-CN" dirty="0" err="1"/>
              <a:t>printf</a:t>
            </a:r>
            <a:r>
              <a:rPr lang="en-US" altLang="zh-CN" dirty="0"/>
              <a:t> "|%15s|\n",$1}'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|          Linux|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$echo "3.1415926" | </a:t>
            </a:r>
            <a:r>
              <a:rPr lang="en-US" altLang="zh-CN" dirty="0" err="1"/>
              <a:t>awk</a:t>
            </a:r>
            <a:r>
              <a:rPr lang="en-US" altLang="zh-CN" dirty="0"/>
              <a:t> '{</a:t>
            </a:r>
            <a:r>
              <a:rPr lang="en-US" altLang="zh-CN" dirty="0" err="1"/>
              <a:t>printf</a:t>
            </a:r>
            <a:r>
              <a:rPr lang="en-US" altLang="zh-CN" dirty="0"/>
              <a:t> "%10.6f\n",$1}'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3.141593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$echo "3.1415926" | </a:t>
            </a:r>
            <a:r>
              <a:rPr lang="en-US" altLang="zh-CN" dirty="0" err="1"/>
              <a:t>awk</a:t>
            </a:r>
            <a:r>
              <a:rPr lang="en-US" altLang="zh-CN" dirty="0"/>
              <a:t> '{</a:t>
            </a:r>
            <a:r>
              <a:rPr lang="en-US" altLang="zh-CN" dirty="0" err="1"/>
              <a:t>printf</a:t>
            </a:r>
            <a:r>
              <a:rPr lang="en-US" altLang="zh-CN" dirty="0"/>
              <a:t> "%-10.6f\n",$1}'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3.141593 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848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字符串</a:t>
            </a:r>
            <a:r>
              <a:rPr lang="zh-CN" altLang="en-US" dirty="0"/>
              <a:t>处理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awk</a:t>
            </a:r>
            <a:r>
              <a:rPr lang="zh-CN" altLang="en-US" dirty="0"/>
              <a:t>中字符串</a:t>
            </a:r>
            <a:r>
              <a:rPr lang="zh-CN" altLang="en-US" dirty="0" smtClean="0"/>
              <a:t>处理的内置函数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561464"/>
              </p:ext>
            </p:extLst>
          </p:nvPr>
        </p:nvGraphicFramePr>
        <p:xfrm>
          <a:off x="429490" y="1475895"/>
          <a:ext cx="8257309" cy="5209764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3495467">
                  <a:extLst>
                    <a:ext uri="{9D8B030D-6E8A-4147-A177-3AD203B41FA5}">
                      <a16:colId xmlns:a16="http://schemas.microsoft.com/office/drawing/2014/main" val="1044638632"/>
                    </a:ext>
                  </a:extLst>
                </a:gridCol>
                <a:gridCol w="4761842">
                  <a:extLst>
                    <a:ext uri="{9D8B030D-6E8A-4147-A177-3AD203B41FA5}">
                      <a16:colId xmlns:a16="http://schemas.microsoft.com/office/drawing/2014/main" val="2478819248"/>
                    </a:ext>
                  </a:extLst>
                </a:gridCol>
              </a:tblGrid>
              <a:tr h="32485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格式</a:t>
                      </a:r>
                      <a:endParaRPr lang="zh-CN" altLang="en-US" sz="2800" b="1"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562" marR="44562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zh-CN" altLang="en-US" sz="2800" b="1"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562" marR="44562" marT="0" marB="0" anchor="ctr"/>
                </a:tc>
                <a:extLst>
                  <a:ext uri="{0D108BD9-81ED-4DB2-BD59-A6C34878D82A}">
                    <a16:rowId xmlns:a16="http://schemas.microsoft.com/office/drawing/2014/main" val="414219250"/>
                  </a:ext>
                </a:extLst>
              </a:tr>
              <a:tr h="649701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gsub</a:t>
                      </a: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80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2800" dirty="0" err="1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reg</a:t>
                      </a:r>
                      <a:r>
                        <a:rPr lang="en-US" altLang="zh-CN" sz="280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800" dirty="0" err="1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newstr</a:t>
                      </a: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800" dirty="0" err="1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562" marR="44562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替换正则表达式匹配的所有字符串。</a:t>
                      </a:r>
                      <a:endParaRPr lang="zh-CN" altLang="en-US" sz="2800" dirty="0"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562" marR="44562" marT="0" marB="0" anchor="ctr"/>
                </a:tc>
                <a:extLst>
                  <a:ext uri="{0D108BD9-81ED-4DB2-BD59-A6C34878D82A}">
                    <a16:rowId xmlns:a16="http://schemas.microsoft.com/office/drawing/2014/main" val="565582833"/>
                  </a:ext>
                </a:extLst>
              </a:tr>
              <a:tr h="649701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sub</a:t>
                      </a: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(/</a:t>
                      </a:r>
                      <a:r>
                        <a:rPr lang="en-US" sz="2800" dirty="0" err="1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reg</a:t>
                      </a: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/, </a:t>
                      </a:r>
                      <a:r>
                        <a:rPr lang="en-US" sz="2800" dirty="0" err="1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newstr</a:t>
                      </a: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800" dirty="0" err="1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562" marR="44562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只替换正则表达式</a:t>
                      </a:r>
                      <a:r>
                        <a:rPr lang="zh-CN" altLang="en-US" sz="2800" dirty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匹配</a:t>
                      </a:r>
                      <a:r>
                        <a:rPr lang="zh-CN" altLang="en-US" sz="280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的第一个字符串。</a:t>
                      </a:r>
                      <a:endParaRPr lang="zh-CN" altLang="en-US" sz="2800" dirty="0"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562" marR="44562" marT="0" marB="0" anchor="ctr"/>
                </a:tc>
                <a:extLst>
                  <a:ext uri="{0D108BD9-81ED-4DB2-BD59-A6C34878D82A}">
                    <a16:rowId xmlns:a16="http://schemas.microsoft.com/office/drawing/2014/main" val="1941671597"/>
                  </a:ext>
                </a:extLst>
              </a:tr>
              <a:tr h="324851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index(</a:t>
                      </a:r>
                      <a:r>
                        <a:rPr lang="en-US" sz="2800" dirty="0" err="1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800" dirty="0" err="1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substr</a:t>
                      </a: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44562" marR="44562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返回字串的索引位置。</a:t>
                      </a:r>
                      <a:endParaRPr lang="zh-CN" altLang="en-US" sz="2800" dirty="0"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562" marR="44562" marT="0" marB="0" anchor="ctr"/>
                </a:tc>
                <a:extLst>
                  <a:ext uri="{0D108BD9-81ED-4DB2-BD59-A6C34878D82A}">
                    <a16:rowId xmlns:a16="http://schemas.microsoft.com/office/drawing/2014/main" val="40008051"/>
                  </a:ext>
                </a:extLst>
              </a:tr>
              <a:tr h="649701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length </a:t>
                      </a: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800" dirty="0" err="1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562" marR="44562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返回字符串</a:t>
                      </a:r>
                      <a:r>
                        <a:rPr lang="zh-CN" altLang="en-US" sz="2800" dirty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lang="zh-CN" altLang="en-US" sz="280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长度</a:t>
                      </a:r>
                      <a:r>
                        <a:rPr lang="en-US" altLang="zh-CN" sz="280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280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以字符为单位</a:t>
                      </a:r>
                      <a:r>
                        <a:rPr lang="en-US" altLang="zh-CN" sz="280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800" dirty="0"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562" marR="44562" marT="0" marB="0" anchor="ctr"/>
                </a:tc>
                <a:extLst>
                  <a:ext uri="{0D108BD9-81ED-4DB2-BD59-A6C34878D82A}">
                    <a16:rowId xmlns:a16="http://schemas.microsoft.com/office/drawing/2014/main" val="1704907542"/>
                  </a:ext>
                </a:extLst>
              </a:tr>
              <a:tr h="649701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blength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800" dirty="0" err="1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562" marR="44562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返回字符串的长度（</a:t>
                      </a:r>
                      <a:r>
                        <a:rPr lang="zh-CN" altLang="en-US" sz="2800" dirty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以字节为单位</a:t>
                      </a:r>
                      <a:r>
                        <a:rPr lang="zh-CN" altLang="en-US" sz="280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altLang="en-US" sz="2800" dirty="0"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562" marR="44562" marT="0" marB="0" anchor="ctr"/>
                </a:tc>
                <a:extLst>
                  <a:ext uri="{0D108BD9-81ED-4DB2-BD59-A6C34878D82A}">
                    <a16:rowId xmlns:a16="http://schemas.microsoft.com/office/drawing/2014/main" val="1278456597"/>
                  </a:ext>
                </a:extLst>
              </a:tr>
              <a:tr h="649701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substr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lang="en-US" sz="2800" dirty="0" err="1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800" dirty="0" err="1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pos</a:t>
                      </a: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, [</a:t>
                      </a:r>
                      <a:r>
                        <a:rPr lang="en-US" sz="2800" dirty="0" err="1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])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562" marR="44562" marT="44562" marB="4456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从字符串</a:t>
                      </a:r>
                      <a:r>
                        <a:rPr lang="en-US" altLang="zh-CN" sz="2800" dirty="0" err="1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zh-CN" altLang="en-US" sz="280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中的</a:t>
                      </a:r>
                      <a:r>
                        <a:rPr lang="en-US" altLang="zh-CN" sz="2800" dirty="0" err="1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pos</a:t>
                      </a:r>
                      <a:r>
                        <a:rPr lang="zh-CN" altLang="en-US" sz="280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位置开始截取长度为</a:t>
                      </a:r>
                      <a:r>
                        <a:rPr lang="en-US" altLang="zh-CN" sz="2800" dirty="0" err="1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zh-CN" altLang="en-US" sz="280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的子</a:t>
                      </a:r>
                      <a:r>
                        <a:rPr lang="zh-CN" altLang="en-US" sz="2800" dirty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串</a:t>
                      </a:r>
                      <a:r>
                        <a:rPr lang="zh-CN" altLang="en-US" sz="280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  <a:endParaRPr lang="zh-CN" altLang="en-US" sz="2800" dirty="0"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562" marR="44562" marT="44562" marB="44562"/>
                </a:tc>
                <a:extLst>
                  <a:ext uri="{0D108BD9-81ED-4DB2-BD59-A6C34878D82A}">
                    <a16:rowId xmlns:a16="http://schemas.microsoft.com/office/drawing/2014/main" val="816308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84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字符串</a:t>
            </a:r>
            <a:r>
              <a:rPr lang="zh-CN" altLang="en-US" dirty="0"/>
              <a:t>处理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awk</a:t>
            </a:r>
            <a:r>
              <a:rPr lang="zh-CN" altLang="en-US" dirty="0"/>
              <a:t>中字符串</a:t>
            </a:r>
            <a:r>
              <a:rPr lang="zh-CN" altLang="en-US" dirty="0" smtClean="0"/>
              <a:t>处理的内置函数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504D"/>
              </a:buClr>
              <a:buSzTx/>
              <a:buFont typeface="Wingdings" panose="05000000000000000000" pitchFamily="2" charset="2"/>
              <a:buNone/>
              <a:tabLst/>
              <a:defRPr/>
            </a:pPr>
            <a:fld id="{0E71DA79-129D-497A-A6D8-8D7AFB59B4CE}" type="slidenum">
              <a: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C0504D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t>8</a:t>
            </a:fld>
            <a:endParaRPr kumimoji="0" lang="en-US" altLang="zh-CN" sz="135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836263"/>
              </p:ext>
            </p:extLst>
          </p:nvPr>
        </p:nvGraphicFramePr>
        <p:xfrm>
          <a:off x="429490" y="1447801"/>
          <a:ext cx="8257309" cy="4171829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999510">
                  <a:extLst>
                    <a:ext uri="{9D8B030D-6E8A-4147-A177-3AD203B41FA5}">
                      <a16:colId xmlns:a16="http://schemas.microsoft.com/office/drawing/2014/main" val="1044638632"/>
                    </a:ext>
                  </a:extLst>
                </a:gridCol>
                <a:gridCol w="5257799">
                  <a:extLst>
                    <a:ext uri="{9D8B030D-6E8A-4147-A177-3AD203B41FA5}">
                      <a16:colId xmlns:a16="http://schemas.microsoft.com/office/drawing/2014/main" val="2478819248"/>
                    </a:ext>
                  </a:extLst>
                </a:gridCol>
              </a:tblGrid>
              <a:tr h="287422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80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格式</a:t>
                      </a:r>
                      <a:endParaRPr lang="zh-CN" altLang="en-US" sz="2800" b="1"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80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zh-CN" altLang="en-US" sz="2800" b="1"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19250"/>
                  </a:ext>
                </a:extLst>
              </a:tr>
              <a:tr h="7275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match( </a:t>
                      </a:r>
                      <a:r>
                        <a:rPr lang="en-US" sz="2800" dirty="0" err="1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, /</a:t>
                      </a:r>
                      <a:r>
                        <a:rPr lang="en-US" sz="2800" dirty="0" err="1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reg</a:t>
                      </a: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/)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dirty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在 </a:t>
                      </a:r>
                      <a:r>
                        <a:rPr lang="en-US" altLang="zh-CN" sz="2800" dirty="0" err="1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zh-CN" altLang="en-US" sz="280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中查找与</a:t>
                      </a:r>
                      <a:r>
                        <a:rPr lang="en-US" altLang="zh-CN" sz="2800" dirty="0" err="1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reg</a:t>
                      </a:r>
                      <a:r>
                        <a:rPr lang="zh-CN" altLang="en-US" sz="280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匹配的子串</a:t>
                      </a:r>
                      <a:r>
                        <a:rPr lang="en-US" altLang="zh-CN" sz="280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2800" baseline="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280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找到返回位置</a:t>
                      </a:r>
                      <a:r>
                        <a:rPr lang="en-US" altLang="zh-CN" sz="280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280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未找到则返回</a:t>
                      </a:r>
                      <a:r>
                        <a:rPr lang="en-US" altLang="zh-CN" sz="280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280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  <a:endParaRPr lang="zh-CN" altLang="en-US" sz="2800" dirty="0"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840965"/>
                  </a:ext>
                </a:extLst>
              </a:tr>
              <a:tr h="7275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split( </a:t>
                      </a:r>
                      <a:r>
                        <a:rPr lang="en-US" sz="2800" dirty="0" err="1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str,A</a:t>
                      </a: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800" dirty="0" err="1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sep</a:t>
                      </a: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用分隔符</a:t>
                      </a:r>
                      <a:r>
                        <a:rPr lang="en-US" altLang="zh-CN" sz="2800" dirty="0" err="1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sep</a:t>
                      </a:r>
                      <a:r>
                        <a:rPr lang="zh-CN" altLang="en-US" sz="280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把</a:t>
                      </a:r>
                      <a:r>
                        <a:rPr lang="en-US" altLang="zh-CN" sz="2800" dirty="0" err="1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zh-CN" altLang="en-US" sz="280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分解成数组</a:t>
                      </a:r>
                      <a:r>
                        <a:rPr lang="en-US" altLang="zh-CN" sz="280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800" dirty="0"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8241121"/>
                  </a:ext>
                </a:extLst>
              </a:tr>
              <a:tr h="33217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tolower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lang="en-US" sz="2800" dirty="0" err="1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字符串转换为</a:t>
                      </a:r>
                      <a:r>
                        <a:rPr lang="zh-CN" altLang="en-US" sz="2800" dirty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小写</a:t>
                      </a:r>
                      <a:r>
                        <a:rPr lang="zh-CN" altLang="en-US" sz="280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  <a:endParaRPr lang="zh-CN" altLang="en-US" sz="2800" dirty="0"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789119"/>
                  </a:ext>
                </a:extLst>
              </a:tr>
              <a:tr h="28742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toupper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lang="en-US" sz="2800" dirty="0" err="1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字符串转换为大写。</a:t>
                      </a:r>
                      <a:endParaRPr lang="zh-CN" altLang="en-US" sz="2800" dirty="0"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437364"/>
                  </a:ext>
                </a:extLst>
              </a:tr>
              <a:tr h="7275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dirty="0" err="1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sprintf</a:t>
                      </a: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800" dirty="0" err="1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fmt</a:t>
                      </a: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, expr,…)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用</a:t>
                      </a:r>
                      <a:r>
                        <a:rPr lang="en-US" sz="2800" dirty="0" err="1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fmt</a:t>
                      </a:r>
                      <a:r>
                        <a:rPr lang="zh-CN" altLang="en-US" sz="280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指定的格式字符串来</a:t>
                      </a:r>
                      <a:r>
                        <a:rPr lang="zh-CN" altLang="en-US" sz="2800" dirty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格式化 </a:t>
                      </a: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expr(s) , </a:t>
                      </a:r>
                      <a:r>
                        <a:rPr lang="zh-CN" altLang="en-US" sz="2800" dirty="0" smtClean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并返回字符串</a:t>
                      </a:r>
                      <a:r>
                        <a:rPr lang="zh-CN" altLang="en-US" sz="2800" dirty="0"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351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65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字符串处理函数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 smtClean="0">
                <a:solidFill>
                  <a:prstClr val="black"/>
                </a:solidFill>
              </a:rPr>
              <a:t>子字符串查找（</a:t>
            </a:r>
            <a:r>
              <a:rPr lang="en-US" altLang="zh-CN" dirty="0" smtClean="0">
                <a:solidFill>
                  <a:prstClr val="black"/>
                </a:solidFill>
              </a:rPr>
              <a:t>index</a:t>
            </a:r>
            <a:r>
              <a:rPr lang="zh-CN" altLang="en-US" dirty="0" smtClean="0">
                <a:solidFill>
                  <a:prstClr val="black"/>
                </a:solidFill>
              </a:rPr>
              <a:t>）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solidFill>
                  <a:prstClr val="black"/>
                </a:solidFill>
              </a:rPr>
              <a:t>echo "" |</a:t>
            </a:r>
            <a:r>
              <a:rPr lang="en-US" altLang="zh-CN" dirty="0" err="1" smtClean="0">
                <a:solidFill>
                  <a:prstClr val="black"/>
                </a:solidFill>
              </a:rPr>
              <a:t>awk</a:t>
            </a:r>
            <a:r>
              <a:rPr lang="en-US" altLang="zh-CN" dirty="0" smtClean="0">
                <a:solidFill>
                  <a:prstClr val="black"/>
                </a:solidFill>
              </a:rPr>
              <a:t> '{</a:t>
            </a:r>
            <a:r>
              <a:rPr lang="en-US" altLang="zh-CN" dirty="0" err="1" smtClean="0">
                <a:solidFill>
                  <a:prstClr val="black"/>
                </a:solidFill>
              </a:rPr>
              <a:t>pos</a:t>
            </a:r>
            <a:r>
              <a:rPr lang="en-US" altLang="zh-CN" dirty="0" smtClean="0">
                <a:solidFill>
                  <a:prstClr val="black"/>
                </a:solidFill>
              </a:rPr>
              <a:t>=index("</a:t>
            </a:r>
            <a:r>
              <a:rPr lang="en-US" altLang="zh-CN" dirty="0" err="1" smtClean="0">
                <a:solidFill>
                  <a:prstClr val="black"/>
                </a:solidFill>
              </a:rPr>
              <a:t>hello,oyct</a:t>
            </a:r>
            <a:r>
              <a:rPr lang="en-US" altLang="zh-CN" dirty="0" smtClean="0">
                <a:solidFill>
                  <a:prstClr val="black"/>
                </a:solidFill>
              </a:rPr>
              <a:t>!", "</a:t>
            </a:r>
            <a:r>
              <a:rPr lang="en-US" altLang="zh-CN" dirty="0" err="1" smtClean="0">
                <a:solidFill>
                  <a:prstClr val="black"/>
                </a:solidFill>
              </a:rPr>
              <a:t>oyct</a:t>
            </a:r>
            <a:r>
              <a:rPr lang="en-US" altLang="zh-CN" dirty="0" smtClean="0">
                <a:solidFill>
                  <a:prstClr val="black"/>
                </a:solidFill>
              </a:rPr>
              <a:t>"); </a:t>
            </a:r>
            <a:r>
              <a:rPr lang="en-US" altLang="zh-CN" dirty="0" err="1" smtClean="0">
                <a:solidFill>
                  <a:prstClr val="black"/>
                </a:solidFill>
              </a:rPr>
              <a:t>printf</a:t>
            </a:r>
            <a:r>
              <a:rPr lang="en-US" altLang="zh-CN" dirty="0" smtClean="0">
                <a:solidFill>
                  <a:prstClr val="black"/>
                </a:solidFill>
              </a:rPr>
              <a:t> "%d\n",</a:t>
            </a:r>
            <a:r>
              <a:rPr lang="en-US" altLang="zh-CN" dirty="0" err="1" smtClean="0">
                <a:solidFill>
                  <a:prstClr val="black"/>
                </a:solidFill>
              </a:rPr>
              <a:t>pos</a:t>
            </a:r>
            <a:r>
              <a:rPr lang="en-US" altLang="zh-CN" dirty="0" smtClean="0">
                <a:solidFill>
                  <a:prstClr val="black"/>
                </a:solidFill>
              </a:rPr>
              <a:t>}'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solidFill>
                  <a:prstClr val="black"/>
                </a:solidFill>
              </a:rPr>
              <a:t>7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 dirty="0" smtClean="0"/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zh-CN" altLang="en-US" dirty="0">
                <a:solidFill>
                  <a:prstClr val="black"/>
                </a:solidFill>
              </a:rPr>
              <a:t>子字符串截取</a:t>
            </a:r>
            <a:r>
              <a:rPr lang="en-US" altLang="zh-CN" dirty="0">
                <a:solidFill>
                  <a:prstClr val="black"/>
                </a:solidFill>
              </a:rPr>
              <a:t>(</a:t>
            </a:r>
            <a:r>
              <a:rPr lang="en-US" altLang="zh-CN" dirty="0" err="1">
                <a:solidFill>
                  <a:prstClr val="black"/>
                </a:solidFill>
              </a:rPr>
              <a:t>substr</a:t>
            </a:r>
            <a:r>
              <a:rPr lang="zh-CN" altLang="en-US" dirty="0">
                <a:solidFill>
                  <a:prstClr val="black"/>
                </a:solidFill>
              </a:rPr>
              <a:t>）</a:t>
            </a:r>
            <a:endParaRPr lang="en-US" altLang="zh-CN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>
                <a:solidFill>
                  <a:prstClr val="black"/>
                </a:solidFill>
              </a:rPr>
              <a:t>awk</a:t>
            </a:r>
            <a:r>
              <a:rPr lang="en-US" altLang="zh-CN" dirty="0">
                <a:solidFill>
                  <a:prstClr val="black"/>
                </a:solidFill>
              </a:rPr>
              <a:t> 'BEGIN{info="this is a test2010test!";print </a:t>
            </a:r>
            <a:r>
              <a:rPr lang="en-US" altLang="zh-CN" dirty="0" err="1">
                <a:solidFill>
                  <a:prstClr val="black"/>
                </a:solidFill>
              </a:rPr>
              <a:t>substr</a:t>
            </a:r>
            <a:r>
              <a:rPr lang="en-US" altLang="zh-CN" dirty="0">
                <a:solidFill>
                  <a:prstClr val="black"/>
                </a:solidFill>
              </a:rPr>
              <a:t>(info,1,14);}'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prstClr val="black"/>
                </a:solidFill>
              </a:rPr>
              <a:t>this is a </a:t>
            </a:r>
            <a:r>
              <a:rPr lang="en-US" altLang="zh-CN" dirty="0" smtClean="0">
                <a:solidFill>
                  <a:prstClr val="black"/>
                </a:solidFill>
              </a:rPr>
              <a:t>test</a:t>
            </a:r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116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江西理工大学计算机教研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C00000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905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第7-1讲 一维数组" id="{BFC73218-EFAF-4BE6-ABD6-098710524646}" vid="{2F23E583-9D58-4F04-B9FC-A5D9A17E828C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第7-1讲 一维数组</Template>
  <TotalTime>15636</TotalTime>
  <Words>1123</Words>
  <Application>Microsoft Office PowerPoint</Application>
  <PresentationFormat>全屏显示(4:3)</PresentationFormat>
  <Paragraphs>216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华文新魏</vt:lpstr>
      <vt:lpstr>华文中宋</vt:lpstr>
      <vt:lpstr>宋体</vt:lpstr>
      <vt:lpstr>微软雅黑</vt:lpstr>
      <vt:lpstr>Arial</vt:lpstr>
      <vt:lpstr>Calibri</vt:lpstr>
      <vt:lpstr>Times New Roman</vt:lpstr>
      <vt:lpstr>Wide Latin</vt:lpstr>
      <vt:lpstr>Wingdings</vt:lpstr>
      <vt:lpstr>1_江西理工大学计算机教研室</vt:lpstr>
      <vt:lpstr>第08章 文本处理利器awk</vt:lpstr>
      <vt:lpstr>1 格式化输出函数</vt:lpstr>
      <vt:lpstr>1 格式化输出函数</vt:lpstr>
      <vt:lpstr>1 格式化输出函数</vt:lpstr>
      <vt:lpstr>1 格式化输出函数</vt:lpstr>
      <vt:lpstr>1 格式化输出函数</vt:lpstr>
      <vt:lpstr>2 字符串处理函数</vt:lpstr>
      <vt:lpstr>2 字符串处理函数</vt:lpstr>
      <vt:lpstr>2 字符串处理函数</vt:lpstr>
      <vt:lpstr>2 字符串处理函数</vt:lpstr>
      <vt:lpstr>2 字符串处理函数</vt:lpstr>
      <vt:lpstr>2 字符串处理函数</vt:lpstr>
      <vt:lpstr>PowerPoint 演示文稿</vt:lpstr>
      <vt:lpstr>PowerPoint 演示文稿</vt:lpstr>
      <vt:lpstr>3 算术函数</vt:lpstr>
      <vt:lpstr>3 算术函数</vt:lpstr>
      <vt:lpstr>3 算术函数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Linux</dc:title>
  <dc:creator>Bahador</dc:creator>
  <cp:lastModifiedBy>城添 欧阳</cp:lastModifiedBy>
  <cp:revision>997</cp:revision>
  <dcterms:created xsi:type="dcterms:W3CDTF">2008-10-02T10:07:13Z</dcterms:created>
  <dcterms:modified xsi:type="dcterms:W3CDTF">2018-04-11T06:26:05Z</dcterms:modified>
</cp:coreProperties>
</file>