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racle.com/technetwork/java/javase/downloads/index-jsp-138363.html" TargetMode="External"/><Relationship Id="rId3" Type="http://schemas.openxmlformats.org/officeDocument/2006/relationships/hyperlink" Target="http://wear.techbrood.com/sdk/index.html" TargetMode="External"/><Relationship Id="rId4" Type="http://schemas.openxmlformats.org/officeDocument/2006/relationships/hyperlink" Target="https://nodejs.org" TargetMode="External"/><Relationship Id="rId5" Type="http://schemas.openxmlformats.org/officeDocument/2006/relationships/hyperlink" Target="http://appium.io" TargetMode="External"/><Relationship Id="rId6" Type="http://schemas.openxmlformats.org/officeDocument/2006/relationships/hyperlink" Target="http://maven.apache.org" TargetMode="External"/><Relationship Id="rId7" Type="http://schemas.openxmlformats.org/officeDocument/2006/relationships/hyperlink" Target="http://www.eclipse.org/downloads/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127.0.0.1:4723/wd/hub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ppium.github.io/java-client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blog.csdn.net/huiguixian/article/details/8550170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shixue33@qq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00">
                <a:solidFill>
                  <a:srgbClr val="FFFFFF"/>
                </a:solidFill>
              </a:rPr>
              <a:t>Appium 多平台联动测试实践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选型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自动化测试工具——-Appium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测试框架——testNG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脚本语言——-Java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报告展示——Django+html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架构图</a:t>
            </a:r>
          </a:p>
        </p:txBody>
      </p:sp>
      <p:sp>
        <p:nvSpPr>
          <p:cNvPr id="62" name="Shape 62"/>
          <p:cNvSpPr/>
          <p:nvPr/>
        </p:nvSpPr>
        <p:spPr>
          <a:xfrm>
            <a:off x="4254251" y="3454400"/>
            <a:ext cx="2227413" cy="746076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Appium(4723) Server(4723)</a:t>
            </a:r>
          </a:p>
        </p:txBody>
      </p:sp>
      <p:sp>
        <p:nvSpPr>
          <p:cNvPr id="63" name="Shape 63"/>
          <p:cNvSpPr/>
          <p:nvPr/>
        </p:nvSpPr>
        <p:spPr>
          <a:xfrm>
            <a:off x="4254251" y="4699000"/>
            <a:ext cx="2227413" cy="746076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Appium(4725)</a:t>
            </a:r>
          </a:p>
        </p:txBody>
      </p:sp>
      <p:sp>
        <p:nvSpPr>
          <p:cNvPr id="64" name="Shape 64"/>
          <p:cNvSpPr/>
          <p:nvPr/>
        </p:nvSpPr>
        <p:spPr>
          <a:xfrm>
            <a:off x="1409451" y="4076700"/>
            <a:ext cx="2227413" cy="746076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测试脚本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（Client）</a:t>
            </a:r>
          </a:p>
        </p:txBody>
      </p:sp>
      <p:sp>
        <p:nvSpPr>
          <p:cNvPr id="65" name="Shape 65"/>
          <p:cNvSpPr/>
          <p:nvPr/>
        </p:nvSpPr>
        <p:spPr>
          <a:xfrm>
            <a:off x="7683251" y="3454400"/>
            <a:ext cx="3376917" cy="746076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遥控器（iOS设备）</a:t>
            </a:r>
          </a:p>
        </p:txBody>
      </p:sp>
      <p:sp>
        <p:nvSpPr>
          <p:cNvPr id="66" name="Shape 66"/>
          <p:cNvSpPr/>
          <p:nvPr/>
        </p:nvSpPr>
        <p:spPr>
          <a:xfrm>
            <a:off x="7683251" y="4699000"/>
            <a:ext cx="3625971" cy="746076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3DBOX（Android设备）</a:t>
            </a:r>
          </a:p>
        </p:txBody>
      </p:sp>
      <p:sp>
        <p:nvSpPr>
          <p:cNvPr id="67" name="Shape 67"/>
          <p:cNvSpPr/>
          <p:nvPr/>
        </p:nvSpPr>
        <p:spPr>
          <a:xfrm flipV="1">
            <a:off x="3590466" y="3809304"/>
            <a:ext cx="632980" cy="632980"/>
          </a:xfrm>
          <a:prstGeom prst="line">
            <a:avLst/>
          </a:prstGeom>
          <a:ln w="25400">
            <a:solidFill>
              <a:srgbClr val="00A6AC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3577766" y="4420925"/>
            <a:ext cx="658380" cy="658380"/>
          </a:xfrm>
          <a:prstGeom prst="line">
            <a:avLst/>
          </a:prstGeom>
          <a:ln w="25400">
            <a:solidFill>
              <a:srgbClr val="00A6AC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6507835" y="3853439"/>
            <a:ext cx="1149245" cy="1"/>
          </a:xfrm>
          <a:prstGeom prst="line">
            <a:avLst/>
          </a:prstGeom>
          <a:ln w="25400">
            <a:solidFill>
              <a:srgbClr val="00A6AC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6456032" y="5072037"/>
            <a:ext cx="1252851" cy="1"/>
          </a:xfrm>
          <a:prstGeom prst="line">
            <a:avLst/>
          </a:prstGeom>
          <a:ln w="25400">
            <a:solidFill>
              <a:srgbClr val="00A6AC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1409451" y="6629400"/>
            <a:ext cx="2227413" cy="746076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测试xml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（Client）</a:t>
            </a:r>
          </a:p>
        </p:txBody>
      </p:sp>
      <p:sp>
        <p:nvSpPr>
          <p:cNvPr id="72" name="Shape 72"/>
          <p:cNvSpPr/>
          <p:nvPr/>
        </p:nvSpPr>
        <p:spPr>
          <a:xfrm flipH="1">
            <a:off x="2523157" y="4852725"/>
            <a:ext cx="1" cy="1775350"/>
          </a:xfrm>
          <a:prstGeom prst="line">
            <a:avLst/>
          </a:prstGeom>
          <a:ln w="254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5646717" y="6669247"/>
            <a:ext cx="2227413" cy="746076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测试报告</a:t>
            </a:r>
          </a:p>
        </p:txBody>
      </p:sp>
      <p:sp>
        <p:nvSpPr>
          <p:cNvPr id="74" name="Shape 74"/>
          <p:cNvSpPr/>
          <p:nvPr/>
        </p:nvSpPr>
        <p:spPr>
          <a:xfrm>
            <a:off x="3575881" y="7042284"/>
            <a:ext cx="2131819" cy="1"/>
          </a:xfrm>
          <a:prstGeom prst="line">
            <a:avLst/>
          </a:prstGeom>
          <a:ln w="254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8746667" y="4120548"/>
            <a:ext cx="1" cy="658380"/>
          </a:xfrm>
          <a:prstGeom prst="line">
            <a:avLst/>
          </a:prstGeom>
          <a:ln w="25400">
            <a:solidFill>
              <a:srgbClr val="00A6AC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slow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环境准备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OX X Yosemite</a:t>
            </a:r>
            <a:endParaRPr sz="2964">
              <a:solidFill>
                <a:srgbClr val="FFFFFF"/>
              </a:solidFill>
            </a:endParaRPr>
          </a:p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JDK 1.7 +</a:t>
            </a:r>
            <a:r>
              <a:rPr sz="2651">
                <a:solidFill>
                  <a:srgbClr val="FFFFFF"/>
                </a:solidFill>
              </a:rPr>
              <a:t>(</a:t>
            </a:r>
            <a:r>
              <a:rPr sz="2964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www.oracle.com/technetwork/java/javase/downloads/index-jsp-138363.html</a:t>
            </a:r>
            <a:r>
              <a:rPr sz="2651">
                <a:solidFill>
                  <a:srgbClr val="FFFFFF"/>
                </a:solidFill>
              </a:rPr>
              <a:t>)</a:t>
            </a:r>
            <a:endParaRPr sz="2651">
              <a:solidFill>
                <a:srgbClr val="FFFFFF"/>
              </a:solidFill>
            </a:endParaRPr>
          </a:p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Android sdk r21 +(</a:t>
            </a:r>
            <a:r>
              <a:rPr sz="2964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http://wear.techbrood.com/sdk/index.html</a:t>
            </a:r>
            <a:r>
              <a:rPr sz="2964">
                <a:solidFill>
                  <a:srgbClr val="FFFFFF"/>
                </a:solidFill>
              </a:rPr>
              <a:t>)</a:t>
            </a:r>
            <a:endParaRPr sz="2964">
              <a:solidFill>
                <a:srgbClr val="FFFFFF"/>
              </a:solidFill>
            </a:endParaRPr>
          </a:p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node.js lastest(</a:t>
            </a:r>
            <a:r>
              <a:rPr sz="2964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https://nodejs.org</a:t>
            </a:r>
            <a:r>
              <a:rPr sz="2964">
                <a:solidFill>
                  <a:srgbClr val="FFFFFF"/>
                </a:solidFill>
              </a:rPr>
              <a:t>)</a:t>
            </a:r>
            <a:endParaRPr sz="2964">
              <a:solidFill>
                <a:srgbClr val="FFFFFF"/>
              </a:solidFill>
            </a:endParaRPr>
          </a:p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Appium 1.4.0 (</a:t>
            </a:r>
            <a:r>
              <a:rPr sz="2964" u="sng">
                <a:solidFill>
                  <a:srgbClr val="FFFFFF"/>
                </a:solidFill>
                <a:hlinkClick r:id="rId5" invalidUrl="" action="" tgtFrame="" tooltip="" history="1" highlightClick="0" endSnd="0"/>
              </a:rPr>
              <a:t>appium.io</a:t>
            </a:r>
            <a:r>
              <a:rPr sz="2964">
                <a:solidFill>
                  <a:srgbClr val="FFFFFF"/>
                </a:solidFill>
              </a:rPr>
              <a:t>)</a:t>
            </a:r>
            <a:endParaRPr sz="2964">
              <a:solidFill>
                <a:srgbClr val="FFFFFF"/>
              </a:solidFill>
            </a:endParaRPr>
          </a:p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Maven lastest (</a:t>
            </a:r>
            <a:r>
              <a:rPr sz="2964" u="sng">
                <a:solidFill>
                  <a:srgbClr val="FFFFFF"/>
                </a:solidFill>
                <a:hlinkClick r:id="rId6" invalidUrl="" action="" tgtFrame="" tooltip="" history="1" highlightClick="0" endSnd="0"/>
              </a:rPr>
              <a:t>http://maven.apache.org</a:t>
            </a:r>
            <a:r>
              <a:rPr sz="2964" u="sng">
                <a:solidFill>
                  <a:srgbClr val="FFFFFF"/>
                </a:solidFill>
                <a:hlinkClick r:id="" invalidUrl="" action="ppaction://hlinkshowjump?jump=nextslide" tgtFrame="" tooltip="" history="1" highlightClick="0" endSnd="0"/>
              </a:rPr>
              <a:t>)</a:t>
            </a:r>
            <a:endParaRPr sz="2964">
              <a:solidFill>
                <a:srgbClr val="FFFFFF"/>
              </a:solidFill>
            </a:endParaRPr>
          </a:p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IDE Eclipse（</a:t>
            </a:r>
            <a:r>
              <a:rPr sz="2964" u="sng">
                <a:solidFill>
                  <a:srgbClr val="FFFFFF"/>
                </a:solidFill>
                <a:hlinkClick r:id="rId7" invalidUrl="" action="" tgtFrame="" tooltip="" history="1" highlightClick="0" endSnd="0"/>
              </a:rPr>
              <a:t>http://www.eclipse.org/downloads/</a:t>
            </a:r>
            <a:r>
              <a:rPr sz="2964">
                <a:solidFill>
                  <a:srgbClr val="FFFFFF"/>
                </a:solidFill>
              </a:rPr>
              <a:t>）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Maven配置</a:t>
            </a:r>
          </a:p>
        </p:txBody>
      </p:sp>
      <p:sp>
        <p:nvSpPr>
          <p:cNvPr id="81" name="Shape 81"/>
          <p:cNvSpPr/>
          <p:nvPr/>
        </p:nvSpPr>
        <p:spPr>
          <a:xfrm>
            <a:off x="2175175" y="2956473"/>
            <a:ext cx="7209676" cy="4374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&lt;dependency&gt;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		&lt;groupId&gt;org.testng&lt;/groupId&gt;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		&lt;artifactId&gt;</a:t>
            </a:r>
            <a:r>
              <a:rPr sz="1900" u="sng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testng</a:t>
            </a: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&lt;/artifactId&gt;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		&lt;version&gt;6.8.17&lt;/version&gt;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		&lt;scope&gt;test&lt;/scope&gt;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	&lt;/dependency&gt;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	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&lt;dependency&gt;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    &lt;groupId&gt;io.appium&lt;/groupId&gt;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    &lt;artifactId&gt;java-client&lt;/artifactId&gt;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    &lt;version&gt;3.1.0&lt;/version&gt;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5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&lt;/dependency&gt;</a:t>
            </a:r>
            <a:endParaRPr sz="19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Appium通用的java脚本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实例化一个AppiumDriver对象，将一系列配置参数传入进去。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获取到driver对象，有一系列的操作函数，来对控制的设备进行操作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测试脚本结束后，关闭driver，退出该session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4" marL="0" indent="9144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DesiredCapabilities capabilities = new DesiredCapabilities();</a:t>
            </a:r>
            <a:endParaRPr sz="2000">
              <a:solidFill>
                <a:srgbClr val="DCDEE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		capabilities.setCapability("platformName", "IOS");</a:t>
            </a:r>
            <a:endParaRPr sz="2000">
              <a:solidFill>
                <a:srgbClr val="DCDEE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		capabilities.setCapability("deviceName", "iPo");</a:t>
            </a:r>
            <a:endParaRPr sz="2000">
              <a:solidFill>
                <a:srgbClr val="DCDEE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		capabilities.setCapability("bundleId", “com.your.package”);</a:t>
            </a:r>
            <a:endParaRPr sz="2000">
              <a:solidFill>
                <a:srgbClr val="DCDEE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 marL="0" indent="2286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		capabilities.setCapability("udid", "udiduidiudid");</a:t>
            </a:r>
            <a:endParaRPr sz="2000">
              <a:solidFill>
                <a:srgbClr val="DCDEE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 u="sng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IOSDriver </a:t>
            </a:r>
            <a:r>
              <a:rPr sz="20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driver = </a:t>
            </a:r>
            <a:endParaRPr sz="2000">
              <a:solidFill>
                <a:srgbClr val="DCDEE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7" marL="0" indent="16002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new </a:t>
            </a:r>
            <a:r>
              <a:rPr sz="2000" u="sng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IOSDriver</a:t>
            </a:r>
            <a:r>
              <a:rPr sz="20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(new URL("</a:t>
            </a:r>
            <a:r>
              <a:rPr sz="2000" u="sng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  <a:hlinkClick r:id="rId2" invalidUrl="" action="" tgtFrame="" tooltip="" history="1" highlightClick="0" endSnd="0"/>
              </a:rPr>
              <a:t>http://127.0.0.1:4723/wd/hub</a:t>
            </a:r>
            <a:r>
              <a:rPr sz="20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rPr>
              <a:t>"),capabilities);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Appium参数种类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参考地址：https://github.com/appium/appium/blob/master/docs/en/writing-running-appium/caps.md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Android ：platformName，platformVersion，appPackage，appActivity，udid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IOS：platformName，platformVersion，bundleId，udid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657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Appium java client API</a:t>
            </a:r>
            <a:endParaRPr sz="6800">
              <a:solidFill>
                <a:srgbClr val="FFFFFF"/>
              </a:solidFill>
            </a:endParaRPr>
          </a:p>
          <a:p>
            <a:pPr lvl="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参考地址：</a:t>
            </a:r>
            <a:r>
              <a:rPr sz="323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http://appium.github.io/java-client/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查找元素：findElementById(),findElementByXPath()  等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返回Element可以进行click,clear,getText,getAttribute,isEnabled,isSelected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0039" indent="-320039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Driver本身封装了较多操作方法：</a:t>
            </a:r>
            <a:endParaRPr sz="2660">
              <a:solidFill>
                <a:srgbClr val="FFFFFF"/>
              </a:solidFill>
            </a:endParaRPr>
          </a:p>
          <a:p>
            <a:pPr lvl="0" marL="0" indent="0" defTabSz="408940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currentActivity（仅AndroidDriver可用）</a:t>
            </a:r>
            <a:endParaRPr sz="2660">
              <a:solidFill>
                <a:srgbClr val="FFFFFF"/>
              </a:solidFill>
            </a:endParaRPr>
          </a:p>
          <a:p>
            <a:pPr lvl="0" marL="0" indent="0" defTabSz="408940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runAppInBackground</a:t>
            </a:r>
            <a:endParaRPr sz="2660">
              <a:solidFill>
                <a:srgbClr val="FFFFFF"/>
              </a:solidFill>
            </a:endParaRPr>
          </a:p>
          <a:p>
            <a:pPr lvl="0" marL="0" indent="0" defTabSz="408940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swipe</a:t>
            </a:r>
            <a:endParaRPr sz="2660">
              <a:solidFill>
                <a:srgbClr val="FFFFFF"/>
              </a:solidFill>
            </a:endParaRPr>
          </a:p>
          <a:p>
            <a:pPr lvl="0" marL="0" indent="0" defTabSz="408940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zoom</a:t>
            </a:r>
            <a:endParaRPr sz="2660">
              <a:solidFill>
                <a:srgbClr val="FFFFFF"/>
              </a:solidFill>
            </a:endParaRPr>
          </a:p>
          <a:p>
            <a:pPr lvl="0" marL="0" indent="0" defTabSz="408940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lockScreen</a:t>
            </a:r>
            <a:endParaRPr sz="2660">
              <a:solidFill>
                <a:srgbClr val="FFFFFF"/>
              </a:solidFill>
            </a:endParaRPr>
          </a:p>
          <a:p>
            <a:pPr lvl="0" marL="0" indent="0" defTabSz="408940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sendKey</a:t>
            </a:r>
            <a:endParaRPr sz="2660">
              <a:solidFill>
                <a:srgbClr val="FFFFFF"/>
              </a:solidFill>
            </a:endParaRPr>
          </a:p>
          <a:p>
            <a:pPr lvl="0" marL="0" indent="0" defTabSz="408940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sendKeyEvent(key对应值参考：</a:t>
            </a:r>
            <a:r>
              <a:rPr sz="266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http://blog.csdn.net/huiguixian/article/details/8550170</a:t>
            </a:r>
            <a:r>
              <a:rPr sz="2660" u="sng">
                <a:solidFill>
                  <a:srgbClr val="FFFFFF"/>
                </a:solidFill>
                <a:hlinkClick r:id="" invalidUrl="" action="ppaction://hlinkshowjump?jump=nextslide" tgtFrame="" tooltip="" history="1" highlightClick="0" endSnd="0"/>
              </a:rPr>
              <a:t>)</a:t>
            </a:r>
            <a:endParaRPr sz="266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关闭session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driver.quit()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产品背景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遥控器——iPhone手机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3DBOX——-Android设备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我们需要做的是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在Mac机器上开启两个Appium服务端，分别为不同的端口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在脚本中分别实例化一个AndroidDriver，一个IOSDriver，分别控制3DBOX和iPhone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使用driver1 和 driver2 对两个设备操作，并且获取必要信息，得出测试是否成功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脚本优化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用进程同时启动两个Driver，节约启动时间</a:t>
            </a:r>
            <a:endParaRPr sz="3534">
              <a:solidFill>
                <a:srgbClr val="FFFFFF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将一些常用的操作封装进BoxAndroidDriver和BoxIOSDriver</a:t>
            </a:r>
            <a:endParaRPr sz="3534">
              <a:solidFill>
                <a:srgbClr val="FFFFFF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元素查找和业务分离</a:t>
            </a:r>
            <a:endParaRPr sz="3534">
              <a:solidFill>
                <a:srgbClr val="FFFFFF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将Log和性能数据收集集成进统一的工具类（LogManage）并且按照测试的类名和方法名进行存储</a:t>
            </a:r>
            <a:endParaRPr sz="3534">
              <a:solidFill>
                <a:srgbClr val="FFFFFF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自动同步截图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遇到的那些坑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ppium在Android设备上的默认流程包括，kill掉原有的进程，重新启动app进程，有助于清理测试环境，但是对于3DBOX来说重启一次Launcher，要花费比较长的时间。解决办法是更改Appium的源码（/Applications/Appium.app/Contents/Resources/node_modules/appium/lib/devices/android/android.js）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8150" y="1168400"/>
            <a:ext cx="7048500" cy="741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遇到的那些坑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如何在脚本发生错误（比如BOX和iPhone不同步了）的时候，还能够继续跑之后的Case。解决方法是，在@AfterMethod的方法中对当前的iPhone界面和BOX界面进行检测，如果不对应，则重启iPhone的遥控器，并且退回到Launcher界面为止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遇到的那些坑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长时间运行测试用例时，3DBOX的电量无法支持。解决方法是，使用adb 的wifi模式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测试报告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6908" indent="-406908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</a:rPr>
              <a:t>testNG测试后会产生结果xml，一般来说有比较多的工具可以对这个xml进行转换，但是如果要集成日志，性能数据，还是需要自己定制。</a:t>
            </a:r>
            <a:endParaRPr sz="3382">
              <a:solidFill>
                <a:srgbClr val="FFFFFF"/>
              </a:solidFill>
            </a:endParaRPr>
          </a:p>
          <a:p>
            <a:pPr lvl="0" marL="406908" indent="-406908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</a:rPr>
              <a:t>用django的好处是：</a:t>
            </a:r>
            <a:endParaRPr sz="3382">
              <a:solidFill>
                <a:srgbClr val="FFFFFF"/>
              </a:solidFill>
            </a:endParaRPr>
          </a:p>
          <a:p>
            <a:pPr lvl="2" marL="1220723" indent="-406908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</a:rPr>
              <a:t>没有技术成本</a:t>
            </a:r>
            <a:endParaRPr sz="3382">
              <a:solidFill>
                <a:srgbClr val="FFFFFF"/>
              </a:solidFill>
            </a:endParaRPr>
          </a:p>
          <a:p>
            <a:pPr lvl="2" marL="1220723" indent="-406908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</a:rPr>
              <a:t>不对原始数据进行任何破坏</a:t>
            </a:r>
            <a:endParaRPr sz="3382">
              <a:solidFill>
                <a:srgbClr val="FFFFFF"/>
              </a:solidFill>
            </a:endParaRPr>
          </a:p>
          <a:p>
            <a:pPr lvl="2" marL="1220723" indent="-406908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</a:rPr>
              <a:t>易于集成各种模块（性能模块）</a:t>
            </a:r>
            <a:endParaRPr sz="3382">
              <a:solidFill>
                <a:srgbClr val="FFFFFF"/>
              </a:solidFill>
            </a:endParaRPr>
          </a:p>
          <a:p>
            <a:pPr lvl="2" marL="1220723" indent="-406908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</a:rPr>
              <a:t>画图比较美观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7875" y="2655270"/>
            <a:ext cx="8549050" cy="645726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性能数据的展示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一次测试的测试结果</a:t>
            </a:r>
          </a:p>
        </p:txBody>
      </p:sp>
      <p:pic>
        <p:nvPicPr>
          <p:cNvPr id="12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696" y="2621214"/>
            <a:ext cx="10883901" cy="542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case详情</a:t>
            </a:r>
          </a:p>
        </p:txBody>
      </p:sp>
      <p:pic>
        <p:nvPicPr>
          <p:cNvPr id="12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7094" y="2773540"/>
            <a:ext cx="8570612" cy="5488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裸眼3D设备—3DBOX</a:t>
            </a:r>
          </a:p>
        </p:txBody>
      </p:sp>
      <p:pic>
        <p:nvPicPr>
          <p:cNvPr id="3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196" y="2171700"/>
            <a:ext cx="11099801" cy="7388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Thanks~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idx="1"/>
          </p:nvPr>
        </p:nvSpPr>
        <p:spPr>
          <a:xfrm>
            <a:off x="952500" y="1270000"/>
            <a:ext cx="11099800" cy="17271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深圳超多维光电子有限公司</a:t>
            </a:r>
          </a:p>
        </p:txBody>
      </p:sp>
      <p:pic>
        <p:nvPicPr>
          <p:cNvPr id="13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3084" y="3119296"/>
            <a:ext cx="9899995" cy="392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270000" y="2861120"/>
            <a:ext cx="10464800" cy="3497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联系方式</a:t>
            </a:r>
            <a:endParaRPr sz="4000">
              <a:solidFill>
                <a:srgbClr val="FFFFFF"/>
              </a:solidFill>
            </a:endParaRPr>
          </a:p>
          <a:p>
            <a:pPr lvl="8" algn="l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            微博：养熊猫的剪烛</a:t>
            </a:r>
            <a:endParaRPr sz="2700">
              <a:solidFill>
                <a:srgbClr val="FFFFFF"/>
              </a:solidFill>
            </a:endParaRPr>
          </a:p>
          <a:p>
            <a:pPr lvl="8" algn="l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            QQ： 277189835</a:t>
            </a:r>
            <a:endParaRPr sz="2700">
              <a:solidFill>
                <a:srgbClr val="FFFFFF"/>
              </a:solidFill>
            </a:endParaRPr>
          </a:p>
          <a:p>
            <a:pPr lvl="8" algn="l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            邮箱：</a:t>
            </a:r>
            <a:r>
              <a:rPr sz="27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shixue33@qq.com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iPhone控制端</a:t>
            </a:r>
          </a:p>
        </p:txBody>
      </p:sp>
      <p:pic>
        <p:nvPicPr>
          <p:cNvPr id="4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322" y="2442176"/>
            <a:ext cx="9910156" cy="6596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iPhone遥控3DBOX</a:t>
            </a:r>
          </a:p>
        </p:txBody>
      </p:sp>
      <p:pic>
        <p:nvPicPr>
          <p:cNvPr id="4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8087" y="2171700"/>
            <a:ext cx="9967282" cy="6634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现有的移动端测试框架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69747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iOS：</a:t>
            </a:r>
            <a:endParaRPr sz="2241">
              <a:solidFill>
                <a:srgbClr val="FFFFFF"/>
              </a:solidFill>
            </a:endParaRPr>
          </a:p>
          <a:p>
            <a:pPr lvl="2" marL="809243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uiautomation</a:t>
            </a:r>
            <a:endParaRPr sz="2241">
              <a:solidFill>
                <a:srgbClr val="FFFFFF"/>
              </a:solidFill>
            </a:endParaRPr>
          </a:p>
          <a:p>
            <a:pPr lvl="2" marL="809243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Appium</a:t>
            </a:r>
            <a:endParaRPr sz="2241">
              <a:solidFill>
                <a:srgbClr val="FFFFFF"/>
              </a:solidFill>
            </a:endParaRPr>
          </a:p>
          <a:p>
            <a:pPr lvl="2" marL="809243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其他基于uiautomation的测试框架</a:t>
            </a:r>
            <a:endParaRPr sz="2241">
              <a:solidFill>
                <a:srgbClr val="FFFFFF"/>
              </a:solidFill>
            </a:endParaRPr>
          </a:p>
          <a:p>
            <a:pPr lvl="0" marL="269747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Android：</a:t>
            </a:r>
            <a:endParaRPr sz="2241">
              <a:solidFill>
                <a:srgbClr val="FFFFFF"/>
              </a:solidFill>
            </a:endParaRPr>
          </a:p>
          <a:p>
            <a:pPr lvl="2" marL="809243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Robotium</a:t>
            </a:r>
            <a:endParaRPr sz="2241">
              <a:solidFill>
                <a:srgbClr val="FFFFFF"/>
              </a:solidFill>
            </a:endParaRPr>
          </a:p>
          <a:p>
            <a:pPr lvl="2" marL="809243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uiautomator</a:t>
            </a:r>
            <a:endParaRPr sz="2241">
              <a:solidFill>
                <a:srgbClr val="FFFFFF"/>
              </a:solidFill>
            </a:endParaRPr>
          </a:p>
          <a:p>
            <a:pPr lvl="2" marL="809243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Appium</a:t>
            </a:r>
            <a:endParaRPr sz="2241">
              <a:solidFill>
                <a:srgbClr val="FFFFFF"/>
              </a:solidFill>
            </a:endParaRPr>
          </a:p>
          <a:p>
            <a:pPr lvl="2" marL="809243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Selendroid</a:t>
            </a:r>
            <a:endParaRPr sz="2241">
              <a:solidFill>
                <a:srgbClr val="FFFFFF"/>
              </a:solidFill>
            </a:endParaRPr>
          </a:p>
          <a:p>
            <a:pPr lvl="2" marL="809243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等等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难点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将两个不同平台的设备一起测试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解决的要点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两方设备的测试框架的执行语句必须发生在PC上，以支持两个设备交互的脚本进行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支持的测试脚本语言能共通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iOS（uiautomation Appium都满足这个条件）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Android（Robotium，Uiautomator不满足，Appium，MonkeyRunner满足）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Appium 简介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开源工具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支持iOS，Android平台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支持native，hybrid 应用，web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脚本可以使用多种语言（Java python Ruby等）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本身是一个基于Node.js写的一个Server，底层根据不同的设备不同的版本调用不同测试工具</a:t>
            </a:r>
          </a:p>
        </p:txBody>
      </p:sp>
    </p:spTree>
  </p:cSld>
  <p:clrMapOvr>
    <a:masterClrMapping/>
  </p:clrMapOvr>
  <p:transition spd="slow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