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82" r:id="rId3"/>
    <p:sldId id="281" r:id="rId4"/>
    <p:sldId id="262" r:id="rId5"/>
    <p:sldId id="277" r:id="rId6"/>
    <p:sldId id="264" r:id="rId7"/>
    <p:sldId id="265" r:id="rId8"/>
    <p:sldId id="274" r:id="rId9"/>
    <p:sldId id="269" r:id="rId10"/>
    <p:sldId id="270" r:id="rId11"/>
    <p:sldId id="268" r:id="rId12"/>
    <p:sldId id="284" r:id="rId13"/>
    <p:sldId id="285" r:id="rId14"/>
    <p:sldId id="273" r:id="rId15"/>
    <p:sldId id="271" r:id="rId16"/>
    <p:sldId id="290" r:id="rId17"/>
    <p:sldId id="291" r:id="rId18"/>
    <p:sldId id="292" r:id="rId19"/>
    <p:sldId id="278" r:id="rId20"/>
    <p:sldId id="275" r:id="rId21"/>
    <p:sldId id="287" r:id="rId22"/>
    <p:sldId id="289" r:id="rId23"/>
    <p:sldId id="279"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73" autoAdjust="0"/>
  </p:normalViewPr>
  <p:slideViewPr>
    <p:cSldViewPr snapToGrid="0">
      <p:cViewPr varScale="1">
        <p:scale>
          <a:sx n="69" d="100"/>
          <a:sy n="69"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7239F-423A-4EA2-BB55-7C9F99A90D03}" type="datetimeFigureOut">
              <a:rPr lang="zh-CN" altLang="en-US" smtClean="0"/>
              <a:t>2017/11/5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EF11C-82A7-4F44-A8DC-962B39006544}" type="slidenum">
              <a:rPr lang="zh-CN" altLang="en-US" smtClean="0"/>
              <a:t>‹#›</a:t>
            </a:fld>
            <a:endParaRPr lang="zh-CN" altLang="en-US"/>
          </a:p>
        </p:txBody>
      </p:sp>
    </p:spTree>
    <p:extLst>
      <p:ext uri="{BB962C8B-B14F-4D97-AF65-F5344CB8AC3E}">
        <p14:creationId xmlns:p14="http://schemas.microsoft.com/office/powerpoint/2010/main" val="3430132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与封底">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680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B2DA330-99E0-4B4D-9C61-82CFEE5A232F}" type="datetimeFigureOut">
              <a:rPr lang="zh-CN" altLang="en-US" smtClean="0"/>
              <a:pPr/>
              <a:t>2017/11/5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30288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DA330-99E0-4B4D-9C61-82CFEE5A232F}" type="datetimeFigureOut">
              <a:rPr lang="zh-CN" altLang="en-US" smtClean="0"/>
              <a:pPr/>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79133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DA330-99E0-4B4D-9C61-82CFEE5A232F}" type="datetimeFigureOut">
              <a:rPr lang="zh-CN" altLang="en-US" smtClean="0"/>
              <a:pPr/>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375220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2DA330-99E0-4B4D-9C61-82CFEE5A232F}" type="datetimeFigureOut">
              <a:rPr lang="zh-CN" altLang="en-US" smtClean="0"/>
              <a:pPr/>
              <a:t>2017/11/5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94366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3752708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62" y="0"/>
            <a:ext cx="12191238" cy="6857572"/>
          </a:xfrm>
          <a:prstGeom prst="rect">
            <a:avLst/>
          </a:prstGeom>
        </p:spPr>
      </p:pic>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DA330-99E0-4B4D-9C61-82CFEE5A232F}" type="datetimeFigureOut">
              <a:rPr lang="zh-CN" altLang="en-US" smtClean="0"/>
              <a:pPr/>
              <a:t>2017/11/5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369351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3585937" y="4640586"/>
            <a:ext cx="552450" cy="552450"/>
            <a:chOff x="3937978" y="5180856"/>
            <a:chExt cx="552450" cy="552450"/>
          </a:xfrm>
        </p:grpSpPr>
        <p:sp>
          <p:nvSpPr>
            <p:cNvPr id="12" name="椭圆 11"/>
            <p:cNvSpPr/>
            <p:nvPr/>
          </p:nvSpPr>
          <p:spPr>
            <a:xfrm>
              <a:off x="3937978"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nvGrpSpPr>
            <p:cNvPr id="17" name="Group 38"/>
            <p:cNvGrpSpPr/>
            <p:nvPr/>
          </p:nvGrpSpPr>
          <p:grpSpPr>
            <a:xfrm>
              <a:off x="4022991" y="5324161"/>
              <a:ext cx="348415" cy="247981"/>
              <a:chOff x="5326857" y="2779521"/>
              <a:chExt cx="2283619" cy="2167129"/>
            </a:xfrm>
            <a:solidFill>
              <a:schemeClr val="bg1"/>
            </a:solidFill>
          </p:grpSpPr>
          <p:sp>
            <p:nvSpPr>
              <p:cNvPr id="18" name="Freeform 45"/>
              <p:cNvSpPr/>
              <p:nvPr/>
            </p:nvSpPr>
            <p:spPr>
              <a:xfrm>
                <a:off x="5326857" y="3228975"/>
                <a:ext cx="1147085" cy="1083469"/>
              </a:xfrm>
              <a:custGeom>
                <a:avLst/>
                <a:gdLst>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990798 h 1083469"/>
                  <a:gd name="connsiteX6" fmla="*/ 186985 w 1147085"/>
                  <a:gd name="connsiteY6" fmla="*/ 1011445 h 1083469"/>
                  <a:gd name="connsiteX7" fmla="*/ 977729 w 1147085"/>
                  <a:gd name="connsiteY7" fmla="*/ 857154 h 1083469"/>
                  <a:gd name="connsiteX8" fmla="*/ 977729 w 1147085"/>
                  <a:gd name="connsiteY8" fmla="*/ 916854 h 1083469"/>
                  <a:gd name="connsiteX9" fmla="*/ 123825 w 1147085"/>
                  <a:gd name="connsiteY9" fmla="*/ 1083469 h 1083469"/>
                  <a:gd name="connsiteX10" fmla="*/ 0 w 1147085"/>
                  <a:gd name="connsiteY10" fmla="*/ 114300 h 1083469"/>
                  <a:gd name="connsiteX11" fmla="*/ 1090612 w 1147085"/>
                  <a:gd name="connsiteY11" fmla="*/ 0 h 1083469"/>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1011445 h 1083469"/>
                  <a:gd name="connsiteX6" fmla="*/ 977729 w 1147085"/>
                  <a:gd name="connsiteY6" fmla="*/ 857154 h 1083469"/>
                  <a:gd name="connsiteX7" fmla="*/ 977729 w 1147085"/>
                  <a:gd name="connsiteY7" fmla="*/ 916854 h 1083469"/>
                  <a:gd name="connsiteX8" fmla="*/ 123825 w 1147085"/>
                  <a:gd name="connsiteY8" fmla="*/ 1083469 h 1083469"/>
                  <a:gd name="connsiteX9" fmla="*/ 0 w 1147085"/>
                  <a:gd name="connsiteY9" fmla="*/ 114300 h 1083469"/>
                  <a:gd name="connsiteX10" fmla="*/ 1090612 w 1147085"/>
                  <a:gd name="connsiteY10" fmla="*/ 0 h 108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7085" h="1083469">
                    <a:moveTo>
                      <a:pt x="1090612" y="0"/>
                    </a:moveTo>
                    <a:lnTo>
                      <a:pt x="1147085" y="460567"/>
                    </a:lnTo>
                    <a:cubicBezTo>
                      <a:pt x="1121629" y="471368"/>
                      <a:pt x="1098257" y="486098"/>
                      <a:pt x="1078295" y="504743"/>
                    </a:cubicBezTo>
                    <a:lnTo>
                      <a:pt x="1025237" y="72025"/>
                    </a:lnTo>
                    <a:lnTo>
                      <a:pt x="79622" y="171129"/>
                    </a:lnTo>
                    <a:lnTo>
                      <a:pt x="186985" y="1011445"/>
                    </a:lnTo>
                    <a:lnTo>
                      <a:pt x="977729" y="857154"/>
                    </a:lnTo>
                    <a:lnTo>
                      <a:pt x="977729" y="916854"/>
                    </a:lnTo>
                    <a:lnTo>
                      <a:pt x="123825" y="1083469"/>
                    </a:lnTo>
                    <a:lnTo>
                      <a:pt x="0" y="114300"/>
                    </a:lnTo>
                    <a:lnTo>
                      <a:pt x="109061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19" name="Oval 23"/>
              <p:cNvSpPr/>
              <p:nvPr/>
            </p:nvSpPr>
            <p:spPr bwMode="auto">
              <a:xfrm>
                <a:off x="5472973" y="4217016"/>
                <a:ext cx="831613" cy="515322"/>
              </a:xfrm>
              <a:custGeom>
                <a:avLst/>
                <a:gdLst/>
                <a:ahLst/>
                <a:cxnLst/>
                <a:rect l="l" t="t" r="r" b="b"/>
                <a:pathLst>
                  <a:path w="831613" h="515322">
                    <a:moveTo>
                      <a:pt x="656506" y="0"/>
                    </a:moveTo>
                    <a:cubicBezTo>
                      <a:pt x="722980" y="12459"/>
                      <a:pt x="782484" y="33487"/>
                      <a:pt x="831613" y="60220"/>
                    </a:cubicBezTo>
                    <a:lnTo>
                      <a:pt x="831613" y="156807"/>
                    </a:lnTo>
                    <a:lnTo>
                      <a:pt x="790343" y="156807"/>
                    </a:lnTo>
                    <a:cubicBezTo>
                      <a:pt x="689578" y="156807"/>
                      <a:pt x="607892" y="247187"/>
                      <a:pt x="607892" y="358678"/>
                    </a:cubicBezTo>
                    <a:cubicBezTo>
                      <a:pt x="607892" y="412735"/>
                      <a:pt x="627095" y="461830"/>
                      <a:pt x="658968" y="497546"/>
                    </a:cubicBezTo>
                    <a:cubicBezTo>
                      <a:pt x="605816" y="509342"/>
                      <a:pt x="548050" y="515322"/>
                      <a:pt x="487726" y="515322"/>
                    </a:cubicBezTo>
                    <a:cubicBezTo>
                      <a:pt x="218362" y="515322"/>
                      <a:pt x="0" y="396081"/>
                      <a:pt x="0" y="248990"/>
                    </a:cubicBezTo>
                    <a:cubicBezTo>
                      <a:pt x="0" y="198934"/>
                      <a:pt x="25288" y="152104"/>
                      <a:pt x="70263" y="113194"/>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20" name="Rounded Rectangle 13"/>
              <p:cNvSpPr/>
              <p:nvPr/>
            </p:nvSpPr>
            <p:spPr bwMode="auto">
              <a:xfrm>
                <a:off x="6127748" y="3705225"/>
                <a:ext cx="1375518" cy="1241425"/>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21" name="Oval 57"/>
              <p:cNvSpPr/>
              <p:nvPr/>
            </p:nvSpPr>
            <p:spPr bwMode="auto">
              <a:xfrm>
                <a:off x="6524624" y="2779521"/>
                <a:ext cx="835025" cy="83502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22" name="Rounded Rectangle 14"/>
              <p:cNvSpPr/>
              <p:nvPr/>
            </p:nvSpPr>
            <p:spPr bwMode="auto">
              <a:xfrm>
                <a:off x="6740522" y="3829050"/>
                <a:ext cx="869954" cy="874713"/>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grpSp>
      </p:grpSp>
      <p:sp>
        <p:nvSpPr>
          <p:cNvPr id="26" name="矩形 25">
            <a:extLst>
              <a:ext uri="{FF2B5EF4-FFF2-40B4-BE49-F238E27FC236}">
                <a16:creationId xmlns:a16="http://schemas.microsoft.com/office/drawing/2014/main" id="{F8405E2A-45BC-4EAC-A11B-2AAF3B99BA82}"/>
              </a:ext>
            </a:extLst>
          </p:cNvPr>
          <p:cNvSpPr/>
          <p:nvPr/>
        </p:nvSpPr>
        <p:spPr>
          <a:xfrm>
            <a:off x="0" y="3727154"/>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891029E-E43E-4DA6-A941-D68C8193578A}"/>
              </a:ext>
            </a:extLst>
          </p:cNvPr>
          <p:cNvSpPr/>
          <p:nvPr/>
        </p:nvSpPr>
        <p:spPr>
          <a:xfrm>
            <a:off x="-2599" y="2706520"/>
            <a:ext cx="12192000" cy="972457"/>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27D08656-44A4-42D5-9EF7-02C65A8A50E8}"/>
              </a:ext>
            </a:extLst>
          </p:cNvPr>
          <p:cNvSpPr txBox="1"/>
          <p:nvPr/>
        </p:nvSpPr>
        <p:spPr>
          <a:xfrm>
            <a:off x="858982" y="2830700"/>
            <a:ext cx="9884428" cy="769441"/>
          </a:xfrm>
          <a:prstGeom prst="rect">
            <a:avLst/>
          </a:prstGeom>
          <a:noFill/>
        </p:spPr>
        <p:txBody>
          <a:bodyPr wrap="square" rtlCol="0">
            <a:spAutoFit/>
          </a:bodyPr>
          <a:lstStyle/>
          <a:p>
            <a:pPr algn="ctr"/>
            <a:r>
              <a:rPr lang="zh-CN" altLang="en-US" sz="4400" b="1" dirty="0" smtClean="0">
                <a:solidFill>
                  <a:schemeClr val="bg1"/>
                </a:solidFill>
              </a:rPr>
              <a:t>小组管理汇制度及研究专题的理解汇报</a:t>
            </a:r>
            <a:endParaRPr lang="zh-CN" altLang="en-US" sz="4400" b="1" dirty="0">
              <a:solidFill>
                <a:schemeClr val="bg1"/>
              </a:solidFill>
            </a:endParaRPr>
          </a:p>
        </p:txBody>
      </p:sp>
      <p:sp>
        <p:nvSpPr>
          <p:cNvPr id="29" name="矩形 28">
            <a:extLst>
              <a:ext uri="{FF2B5EF4-FFF2-40B4-BE49-F238E27FC236}">
                <a16:creationId xmlns:a16="http://schemas.microsoft.com/office/drawing/2014/main" id="{9FA016ED-BE69-4A97-AF08-8F60EEA39679}"/>
              </a:ext>
            </a:extLst>
          </p:cNvPr>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97B0C7E-B0D5-4416-8907-CC726F45002D}"/>
              </a:ext>
            </a:extLst>
          </p:cNvPr>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6F7D3256-7162-4704-8EA6-5C377D891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91" y="461178"/>
            <a:ext cx="1960962" cy="1960962"/>
          </a:xfrm>
          <a:prstGeom prst="rect">
            <a:avLst/>
          </a:prstGeom>
        </p:spPr>
      </p:pic>
      <p:sp>
        <p:nvSpPr>
          <p:cNvPr id="37" name="文本框 36">
            <a:extLst>
              <a:ext uri="{FF2B5EF4-FFF2-40B4-BE49-F238E27FC236}">
                <a16:creationId xmlns:a16="http://schemas.microsoft.com/office/drawing/2014/main" id="{FF02AF8A-F448-4EE1-AEBC-5E289F7F3F3F}"/>
              </a:ext>
            </a:extLst>
          </p:cNvPr>
          <p:cNvSpPr txBox="1"/>
          <p:nvPr/>
        </p:nvSpPr>
        <p:spPr>
          <a:xfrm>
            <a:off x="4345593" y="4724899"/>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4472C4">
                    <a:lumMod val="50000"/>
                  </a:srgbClr>
                </a:solidFill>
                <a:effectLst/>
                <a:uLnTx/>
                <a:uFillTx/>
                <a:latin typeface="Calibri"/>
                <a:ea typeface="微软雅黑"/>
                <a:cs typeface="+mn-cs"/>
              </a:rPr>
              <a:t>组长：</a:t>
            </a:r>
          </a:p>
        </p:txBody>
      </p:sp>
      <p:sp>
        <p:nvSpPr>
          <p:cNvPr id="38" name="文本框 37">
            <a:extLst>
              <a:ext uri="{FF2B5EF4-FFF2-40B4-BE49-F238E27FC236}">
                <a16:creationId xmlns:a16="http://schemas.microsoft.com/office/drawing/2014/main" id="{373FE1E7-EEEB-4C86-ADBE-21DE570231D9}"/>
              </a:ext>
            </a:extLst>
          </p:cNvPr>
          <p:cNvSpPr txBox="1"/>
          <p:nvPr/>
        </p:nvSpPr>
        <p:spPr>
          <a:xfrm>
            <a:off x="4345593" y="5147686"/>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4472C4">
                    <a:lumMod val="50000"/>
                  </a:srgbClr>
                </a:solidFill>
                <a:latin typeface="Calibri"/>
                <a:ea typeface="微软雅黑"/>
              </a:rPr>
              <a:t>成员</a:t>
            </a:r>
            <a:r>
              <a:rPr kumimoji="0" lang="zh-CN" altLang="en-US" sz="1800" b="0" i="0" u="none" strike="noStrike" kern="1200" cap="none" spc="0" normalizeH="0" baseline="0" noProof="0" dirty="0">
                <a:ln>
                  <a:noFill/>
                </a:ln>
                <a:solidFill>
                  <a:srgbClr val="4472C4">
                    <a:lumMod val="50000"/>
                  </a:srgbClr>
                </a:solidFill>
                <a:effectLst/>
                <a:uLnTx/>
                <a:uFillTx/>
                <a:latin typeface="Calibri"/>
                <a:ea typeface="微软雅黑"/>
                <a:cs typeface="+mn-cs"/>
              </a:rPr>
              <a:t>：</a:t>
            </a:r>
          </a:p>
        </p:txBody>
      </p:sp>
      <p:sp>
        <p:nvSpPr>
          <p:cNvPr id="39" name="文本框 38">
            <a:extLst>
              <a:ext uri="{FF2B5EF4-FFF2-40B4-BE49-F238E27FC236}">
                <a16:creationId xmlns:a16="http://schemas.microsoft.com/office/drawing/2014/main" id="{A4B340D9-4667-4BB4-8600-78D9FE756DF1}"/>
              </a:ext>
            </a:extLst>
          </p:cNvPr>
          <p:cNvSpPr txBox="1"/>
          <p:nvPr/>
        </p:nvSpPr>
        <p:spPr>
          <a:xfrm>
            <a:off x="5146132" y="4741977"/>
            <a:ext cx="2015613" cy="369332"/>
          </a:xfrm>
          <a:prstGeom prst="rect">
            <a:avLst/>
          </a:prstGeom>
          <a:noFill/>
        </p:spPr>
        <p:txBody>
          <a:bodyPr wrap="square" rtlCol="0">
            <a:spAutoFit/>
          </a:bodyPr>
          <a:lstStyle/>
          <a:p>
            <a:r>
              <a:rPr lang="zh-CN" altLang="en-US" dirty="0">
                <a:solidFill>
                  <a:srgbClr val="4472C4">
                    <a:lumMod val="50000"/>
                  </a:srgbClr>
                </a:solidFill>
                <a:latin typeface="Calibri"/>
                <a:ea typeface="微软雅黑"/>
              </a:rPr>
              <a:t>齐帅彬 </a:t>
            </a:r>
          </a:p>
        </p:txBody>
      </p:sp>
      <p:sp>
        <p:nvSpPr>
          <p:cNvPr id="42" name="文本框 41">
            <a:extLst>
              <a:ext uri="{FF2B5EF4-FFF2-40B4-BE49-F238E27FC236}">
                <a16:creationId xmlns:a16="http://schemas.microsoft.com/office/drawing/2014/main" id="{FE786319-DDEC-4653-8DC6-DD7EE0851148}"/>
              </a:ext>
            </a:extLst>
          </p:cNvPr>
          <p:cNvSpPr txBox="1"/>
          <p:nvPr/>
        </p:nvSpPr>
        <p:spPr>
          <a:xfrm>
            <a:off x="5144099" y="5152612"/>
            <a:ext cx="4237798" cy="369332"/>
          </a:xfrm>
          <a:prstGeom prst="rect">
            <a:avLst/>
          </a:prstGeom>
          <a:noFill/>
        </p:spPr>
        <p:txBody>
          <a:bodyPr wrap="square" rtlCol="0">
            <a:spAutoFit/>
          </a:bodyPr>
          <a:lstStyle/>
          <a:p>
            <a:r>
              <a:rPr lang="zh-CN" altLang="en-US" dirty="0">
                <a:solidFill>
                  <a:srgbClr val="4472C4">
                    <a:lumMod val="50000"/>
                  </a:srgbClr>
                </a:solidFill>
                <a:latin typeface="Calibri"/>
                <a:ea typeface="微软雅黑"/>
              </a:rPr>
              <a:t>黄政峰 刘敏慧 陈潇阳  方蕾</a:t>
            </a:r>
          </a:p>
        </p:txBody>
      </p:sp>
      <p:sp>
        <p:nvSpPr>
          <p:cNvPr id="43" name="Freeform 5">
            <a:extLst>
              <a:ext uri="{FF2B5EF4-FFF2-40B4-BE49-F238E27FC236}">
                <a16:creationId xmlns:a16="http://schemas.microsoft.com/office/drawing/2014/main" id="{0A72E61E-B3C1-474E-955B-BF67813CE233}"/>
              </a:ext>
            </a:extLst>
          </p:cNvPr>
          <p:cNvSpPr>
            <a:spLocks noEditPoints="1"/>
          </p:cNvSpPr>
          <p:nvPr/>
        </p:nvSpPr>
        <p:spPr bwMode="auto">
          <a:xfrm>
            <a:off x="11218862" y="2973845"/>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038A985F-DD8C-44F1-8F8D-81A3081EF4DF}"/>
              </a:ext>
            </a:extLst>
          </p:cNvPr>
          <p:cNvSpPr/>
          <p:nvPr/>
        </p:nvSpPr>
        <p:spPr>
          <a:xfrm>
            <a:off x="8409709" y="3739044"/>
            <a:ext cx="3127553" cy="523220"/>
          </a:xfrm>
          <a:prstGeom prst="rect">
            <a:avLst/>
          </a:prstGeom>
        </p:spPr>
        <p:txBody>
          <a:bodyPr wrap="square">
            <a:spAutoFit/>
          </a:bodyPr>
          <a:lstStyle/>
          <a:p>
            <a:r>
              <a:rPr lang="en-US" altLang="zh-CN" sz="2800" dirty="0" smtClean="0">
                <a:solidFill>
                  <a:schemeClr val="bg1"/>
                </a:solidFill>
                <a:latin typeface="Times New Roman" panose="02020603050405020304" pitchFamily="18" charset="0"/>
                <a:cs typeface="Times New Roman" panose="02020603050405020304" pitchFamily="18" charset="0"/>
              </a:rPr>
              <a:t>----</a:t>
            </a:r>
            <a:r>
              <a:rPr lang="zh-CN" altLang="en-US" sz="2800" dirty="0" smtClean="0">
                <a:solidFill>
                  <a:schemeClr val="bg1"/>
                </a:solidFill>
                <a:latin typeface="Times New Roman" panose="02020603050405020304" pitchFamily="18" charset="0"/>
                <a:cs typeface="Times New Roman" panose="02020603050405020304" pitchFamily="18" charset="0"/>
              </a:rPr>
              <a:t>灿烂的火星</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756EDF1B-2D09-472B-88B3-A11D0DA852FD}"/>
              </a:ext>
            </a:extLst>
          </p:cNvPr>
          <p:cNvSpPr txBox="1"/>
          <p:nvPr/>
        </p:nvSpPr>
        <p:spPr>
          <a:xfrm>
            <a:off x="2646802" y="1089790"/>
            <a:ext cx="8185384" cy="769441"/>
          </a:xfrm>
          <a:prstGeom prst="rect">
            <a:avLst/>
          </a:prstGeom>
          <a:noFill/>
        </p:spPr>
        <p:txBody>
          <a:bodyPr wrap="square" rtlCol="0">
            <a:spAutoFit/>
          </a:bodyPr>
          <a:lstStyle/>
          <a:p>
            <a:r>
              <a:rPr lang="zh-CN" altLang="zh-CN" sz="4400" b="1" dirty="0">
                <a:solidFill>
                  <a:schemeClr val="accent5">
                    <a:lumMod val="75000"/>
                  </a:schemeClr>
                </a:solidFill>
              </a:rPr>
              <a:t>健身会所顾客精准营销分析系统</a:t>
            </a:r>
            <a:endParaRPr lang="zh-CN" altLang="en-US" sz="4400" dirty="0">
              <a:solidFill>
                <a:schemeClr val="accent5">
                  <a:lumMod val="75000"/>
                </a:schemeClr>
              </a:solidFill>
            </a:endParaRPr>
          </a:p>
        </p:txBody>
      </p:sp>
      <p:sp>
        <p:nvSpPr>
          <p:cNvPr id="50" name="文本框 49">
            <a:extLst>
              <a:ext uri="{FF2B5EF4-FFF2-40B4-BE49-F238E27FC236}">
                <a16:creationId xmlns:a16="http://schemas.microsoft.com/office/drawing/2014/main" id="{6249B79D-4130-49A4-AA17-2F0203EFEF4A}"/>
              </a:ext>
            </a:extLst>
          </p:cNvPr>
          <p:cNvSpPr txBox="1"/>
          <p:nvPr/>
        </p:nvSpPr>
        <p:spPr>
          <a:xfrm>
            <a:off x="4138387" y="5884129"/>
            <a:ext cx="2876108" cy="369332"/>
          </a:xfrm>
          <a:prstGeom prst="rect">
            <a:avLst/>
          </a:prstGeom>
          <a:noFill/>
        </p:spPr>
        <p:txBody>
          <a:bodyPr wrap="none" rtlCol="0">
            <a:spAutoFit/>
          </a:bodyPr>
          <a:lstStyle/>
          <a:p>
            <a:r>
              <a:rPr lang="en-US" altLang="zh-CN" dirty="0">
                <a:solidFill>
                  <a:schemeClr val="accent5">
                    <a:lumMod val="50000"/>
                  </a:schemeClr>
                </a:solidFill>
              </a:rPr>
              <a:t>   </a:t>
            </a:r>
            <a:r>
              <a:rPr lang="zh-CN" altLang="en-US" dirty="0">
                <a:solidFill>
                  <a:schemeClr val="accent5">
                    <a:lumMod val="50000"/>
                  </a:schemeClr>
                </a:solidFill>
              </a:rPr>
              <a:t>制作人：陈潇阳   齐帅彬</a:t>
            </a:r>
          </a:p>
        </p:txBody>
      </p:sp>
      <p:grpSp>
        <p:nvGrpSpPr>
          <p:cNvPr id="51" name="组合 50">
            <a:extLst>
              <a:ext uri="{FF2B5EF4-FFF2-40B4-BE49-F238E27FC236}">
                <a16:creationId xmlns:a16="http://schemas.microsoft.com/office/drawing/2014/main" id="{921C0DBB-B88B-49CD-AF79-972B588C9E32}"/>
              </a:ext>
            </a:extLst>
          </p:cNvPr>
          <p:cNvGrpSpPr/>
          <p:nvPr/>
        </p:nvGrpSpPr>
        <p:grpSpPr>
          <a:xfrm>
            <a:off x="3585937" y="5792570"/>
            <a:ext cx="552450" cy="552450"/>
            <a:chOff x="1031277" y="5180856"/>
            <a:chExt cx="552450" cy="552450"/>
          </a:xfrm>
        </p:grpSpPr>
        <p:sp>
          <p:nvSpPr>
            <p:cNvPr id="52" name="椭圆 51">
              <a:extLst>
                <a:ext uri="{FF2B5EF4-FFF2-40B4-BE49-F238E27FC236}">
                  <a16:creationId xmlns:a16="http://schemas.microsoft.com/office/drawing/2014/main" id="{4CDBD8E7-3EED-4434-92CF-7577AF64855F}"/>
                </a:ext>
              </a:extLst>
            </p:cNvPr>
            <p:cNvSpPr/>
            <p:nvPr/>
          </p:nvSpPr>
          <p:spPr>
            <a:xfrm>
              <a:off x="1031277"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34">
              <a:extLst>
                <a:ext uri="{FF2B5EF4-FFF2-40B4-BE49-F238E27FC236}">
                  <a16:creationId xmlns:a16="http://schemas.microsoft.com/office/drawing/2014/main" id="{2294A5DE-0F32-4F35-8453-2E0EF334A678}"/>
                </a:ext>
              </a:extLst>
            </p:cNvPr>
            <p:cNvSpPr/>
            <p:nvPr/>
          </p:nvSpPr>
          <p:spPr>
            <a:xfrm flipH="1">
              <a:off x="1130571" y="5313444"/>
              <a:ext cx="328603" cy="249173"/>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4" rIns="68586" bIns="34294" rtlCol="0" anchor="ctr"/>
            <a:lstStyle/>
            <a:p>
              <a:pPr algn="ctr" defTabSz="685862"/>
              <a:endParaRPr lang="en-US" dirty="0">
                <a:solidFill>
                  <a:schemeClr val="tx1"/>
                </a:solidFill>
                <a:latin typeface="微软雅黑" panose="020B0503020204020204" pitchFamily="34" charset="-122"/>
              </a:endParaRPr>
            </a:p>
          </p:txBody>
        </p:sp>
      </p:grpSp>
    </p:spTree>
    <p:extLst>
      <p:ext uri="{BB962C8B-B14F-4D97-AF65-F5344CB8AC3E}">
        <p14:creationId xmlns:p14="http://schemas.microsoft.com/office/powerpoint/2010/main" val="109393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10" presetClass="entr" presetSubtype="0" fill="hold" grpId="0" nodeType="withEffect">
                                  <p:stCondLst>
                                    <p:cond delay="160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42" presetClass="entr" presetSubtype="0" fill="hold" grpId="0" nodeType="withEffect">
                                  <p:stCondLst>
                                    <p:cond delay="120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anim calcmode="lin" valueType="num">
                                      <p:cBhvr>
                                        <p:cTn id="23" dur="500" fill="hold"/>
                                        <p:tgtEl>
                                          <p:spTgt spid="43"/>
                                        </p:tgtEl>
                                        <p:attrNameLst>
                                          <p:attrName>ppt_x</p:attrName>
                                        </p:attrNameLst>
                                      </p:cBhvr>
                                      <p:tavLst>
                                        <p:tav tm="0">
                                          <p:val>
                                            <p:strVal val="#ppt_x"/>
                                          </p:val>
                                        </p:tav>
                                        <p:tav tm="100000">
                                          <p:val>
                                            <p:strVal val="#ppt_x"/>
                                          </p:val>
                                        </p:tav>
                                      </p:tavLst>
                                    </p:anim>
                                    <p:anim calcmode="lin" valueType="num">
                                      <p:cBhvr>
                                        <p:cTn id="24"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FEAB632-43F4-41DE-BF55-C63EAA9C917F}"/>
              </a:ext>
            </a:extLst>
          </p:cNvPr>
          <p:cNvSpPr/>
          <p:nvPr/>
        </p:nvSpPr>
        <p:spPr>
          <a:xfrm>
            <a:off x="80019" y="1994680"/>
            <a:ext cx="1640625" cy="1200329"/>
          </a:xfrm>
          <a:prstGeom prst="rect">
            <a:avLst/>
          </a:prstGeom>
        </p:spPr>
        <p:txBody>
          <a:bodyPr wrap="square">
            <a:spAutoFit/>
          </a:bodyPr>
          <a:lstStyle/>
          <a:p>
            <a:pPr algn="ctr"/>
            <a:r>
              <a:rPr lang="zh-CN" altLang="en-US" sz="3600" b="1" dirty="0">
                <a:solidFill>
                  <a:schemeClr val="accent3">
                    <a:lumMod val="50000"/>
                  </a:schemeClr>
                </a:solidFill>
                <a:latin typeface="+mn-ea"/>
              </a:rPr>
              <a:t>资料</a:t>
            </a:r>
            <a:endParaRPr lang="en-US" altLang="zh-CN" sz="3600" b="1" dirty="0">
              <a:solidFill>
                <a:schemeClr val="accent3">
                  <a:lumMod val="50000"/>
                </a:schemeClr>
              </a:solidFill>
              <a:latin typeface="+mn-ea"/>
            </a:endParaRPr>
          </a:p>
          <a:p>
            <a:pPr algn="ctr"/>
            <a:r>
              <a:rPr lang="zh-CN" altLang="en-US" sz="3600" b="1" dirty="0">
                <a:solidFill>
                  <a:schemeClr val="accent3">
                    <a:lumMod val="50000"/>
                  </a:schemeClr>
                </a:solidFill>
                <a:latin typeface="+mn-ea"/>
              </a:rPr>
              <a:t>管理员</a:t>
            </a:r>
            <a:endParaRPr lang="en-US" altLang="zh-CN" sz="3600" b="1" dirty="0">
              <a:solidFill>
                <a:schemeClr val="accent3">
                  <a:lumMod val="50000"/>
                </a:schemeClr>
              </a:solidFill>
              <a:latin typeface="+mn-ea"/>
            </a:endParaRPr>
          </a:p>
        </p:txBody>
      </p:sp>
      <p:sp>
        <p:nvSpPr>
          <p:cNvPr id="33" name="流程图: 可选过程 32">
            <a:extLst>
              <a:ext uri="{FF2B5EF4-FFF2-40B4-BE49-F238E27FC236}">
                <a16:creationId xmlns:a16="http://schemas.microsoft.com/office/drawing/2014/main" id="{4430EDC6-A305-46A9-93E9-05F531AA376F}"/>
              </a:ext>
            </a:extLst>
          </p:cNvPr>
          <p:cNvSpPr/>
          <p:nvPr/>
        </p:nvSpPr>
        <p:spPr>
          <a:xfrm>
            <a:off x="1803754" y="1788714"/>
            <a:ext cx="3991898" cy="4533427"/>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流程图: 可选过程 11">
            <a:extLst>
              <a:ext uri="{FF2B5EF4-FFF2-40B4-BE49-F238E27FC236}">
                <a16:creationId xmlns:a16="http://schemas.microsoft.com/office/drawing/2014/main" id="{0C9227FA-6857-4AB6-9557-815C54993587}"/>
              </a:ext>
            </a:extLst>
          </p:cNvPr>
          <p:cNvSpPr/>
          <p:nvPr/>
        </p:nvSpPr>
        <p:spPr>
          <a:xfrm>
            <a:off x="6317225" y="1788714"/>
            <a:ext cx="3991898" cy="4533427"/>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31DC0F0-019D-4C31-B7ED-0E8C346AAECB}"/>
              </a:ext>
            </a:extLst>
          </p:cNvPr>
          <p:cNvSpPr/>
          <p:nvPr/>
        </p:nvSpPr>
        <p:spPr>
          <a:xfrm>
            <a:off x="10477632" y="2003526"/>
            <a:ext cx="1640625" cy="1200329"/>
          </a:xfrm>
          <a:prstGeom prst="rect">
            <a:avLst/>
          </a:prstGeom>
        </p:spPr>
        <p:txBody>
          <a:bodyPr wrap="square">
            <a:spAutoFit/>
          </a:bodyPr>
          <a:lstStyle/>
          <a:p>
            <a:pPr algn="ctr"/>
            <a:r>
              <a:rPr lang="zh-CN" altLang="en-US" sz="3600" b="1" dirty="0" smtClean="0">
                <a:solidFill>
                  <a:schemeClr val="accent3">
                    <a:lumMod val="50000"/>
                  </a:schemeClr>
                </a:solidFill>
                <a:latin typeface="+mn-ea"/>
              </a:rPr>
              <a:t>例会记录员</a:t>
            </a:r>
            <a:endParaRPr lang="en-US" altLang="zh-CN" sz="3600" b="1" dirty="0">
              <a:solidFill>
                <a:schemeClr val="accent3">
                  <a:lumMod val="50000"/>
                </a:schemeClr>
              </a:solidFill>
              <a:latin typeface="+mn-ea"/>
            </a:endParaRPr>
          </a:p>
        </p:txBody>
      </p:sp>
      <p:sp>
        <p:nvSpPr>
          <p:cNvPr id="14" name="矩形 13">
            <a:extLst>
              <a:ext uri="{FF2B5EF4-FFF2-40B4-BE49-F238E27FC236}">
                <a16:creationId xmlns:a16="http://schemas.microsoft.com/office/drawing/2014/main" id="{796B6521-70F5-4869-BAC1-0B969AAD4C82}"/>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a:extLst>
              <a:ext uri="{FF2B5EF4-FFF2-40B4-BE49-F238E27FC236}">
                <a16:creationId xmlns:a16="http://schemas.microsoft.com/office/drawing/2014/main" id="{6FEBB56B-C03E-4619-92A5-B7B8505557B8}"/>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3">
            <a:extLst>
              <a:ext uri="{FF2B5EF4-FFF2-40B4-BE49-F238E27FC236}">
                <a16:creationId xmlns:a16="http://schemas.microsoft.com/office/drawing/2014/main" id="{F94CB0CE-8CE0-4D97-B243-4904D22CE4F6}"/>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a:extLst>
              <a:ext uri="{FF2B5EF4-FFF2-40B4-BE49-F238E27FC236}">
                <a16:creationId xmlns:a16="http://schemas.microsoft.com/office/drawing/2014/main" id="{C078C2BF-712C-48FA-B877-E4E34E7B6CCA}"/>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19" name="矩形 18">
            <a:extLst>
              <a:ext uri="{FF2B5EF4-FFF2-40B4-BE49-F238E27FC236}">
                <a16:creationId xmlns:a16="http://schemas.microsoft.com/office/drawing/2014/main" id="{995FDB75-0BB1-4B6F-9E72-E5ADEB8DEDB6}"/>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人员分工</a:t>
            </a:r>
          </a:p>
        </p:txBody>
      </p:sp>
      <p:sp>
        <p:nvSpPr>
          <p:cNvPr id="8" name="文本框 7">
            <a:extLst>
              <a:ext uri="{FF2B5EF4-FFF2-40B4-BE49-F238E27FC236}">
                <a16:creationId xmlns:a16="http://schemas.microsoft.com/office/drawing/2014/main" id="{534B10FA-398E-4329-910B-BC6D485A5877}"/>
              </a:ext>
            </a:extLst>
          </p:cNvPr>
          <p:cNvSpPr txBox="1"/>
          <p:nvPr/>
        </p:nvSpPr>
        <p:spPr>
          <a:xfrm>
            <a:off x="2213304" y="2182763"/>
            <a:ext cx="2674374" cy="1200329"/>
          </a:xfrm>
          <a:prstGeom prst="rect">
            <a:avLst/>
          </a:prstGeom>
          <a:noFill/>
        </p:spPr>
        <p:txBody>
          <a:bodyPr wrap="square" rtlCol="0">
            <a:spAutoFit/>
          </a:bodyPr>
          <a:lstStyle/>
          <a:p>
            <a:r>
              <a:rPr lang="zh-CN" altLang="zh-CN" dirty="0"/>
              <a:t>方蕾：本科信息管理与信息系统，侧重编程及算法工作</a:t>
            </a:r>
          </a:p>
          <a:p>
            <a:endParaRPr lang="zh-CN" altLang="en-US" dirty="0"/>
          </a:p>
        </p:txBody>
      </p:sp>
      <p:sp>
        <p:nvSpPr>
          <p:cNvPr id="9" name="文本框 8">
            <a:extLst>
              <a:ext uri="{FF2B5EF4-FFF2-40B4-BE49-F238E27FC236}">
                <a16:creationId xmlns:a16="http://schemas.microsoft.com/office/drawing/2014/main" id="{A0664CA3-732B-4D86-B46B-D0876E8986AB}"/>
              </a:ext>
            </a:extLst>
          </p:cNvPr>
          <p:cNvSpPr txBox="1"/>
          <p:nvPr/>
        </p:nvSpPr>
        <p:spPr>
          <a:xfrm>
            <a:off x="6608619" y="1975015"/>
            <a:ext cx="3422072" cy="923330"/>
          </a:xfrm>
          <a:prstGeom prst="rect">
            <a:avLst/>
          </a:prstGeom>
          <a:noFill/>
        </p:spPr>
        <p:txBody>
          <a:bodyPr wrap="square" rtlCol="0">
            <a:spAutoFit/>
          </a:bodyPr>
          <a:lstStyle/>
          <a:p>
            <a:r>
              <a:rPr lang="zh-CN" altLang="zh-CN" dirty="0"/>
              <a:t>黄政峰：本科数学系，侧重于数学建模及算法研究方向</a:t>
            </a:r>
          </a:p>
          <a:p>
            <a:endParaRPr lang="zh-CN" altLang="en-US" dirty="0"/>
          </a:p>
        </p:txBody>
      </p:sp>
      <p:sp>
        <p:nvSpPr>
          <p:cNvPr id="22" name="文本框 21">
            <a:extLst>
              <a:ext uri="{FF2B5EF4-FFF2-40B4-BE49-F238E27FC236}">
                <a16:creationId xmlns:a16="http://schemas.microsoft.com/office/drawing/2014/main" id="{413FE9D1-A32C-4636-93F6-9A2437E112BB}"/>
              </a:ext>
            </a:extLst>
          </p:cNvPr>
          <p:cNvSpPr txBox="1"/>
          <p:nvPr/>
        </p:nvSpPr>
        <p:spPr>
          <a:xfrm>
            <a:off x="2221266" y="3178305"/>
            <a:ext cx="1927960" cy="369332"/>
          </a:xfrm>
          <a:prstGeom prst="rect">
            <a:avLst/>
          </a:prstGeom>
          <a:noFill/>
        </p:spPr>
        <p:txBody>
          <a:bodyPr wrap="square" rtlCol="0">
            <a:spAutoFit/>
          </a:bodyPr>
          <a:lstStyle/>
          <a:p>
            <a:r>
              <a:rPr lang="zh-CN" altLang="en-US" dirty="0"/>
              <a:t>岗位职责</a:t>
            </a:r>
          </a:p>
        </p:txBody>
      </p:sp>
      <p:sp>
        <p:nvSpPr>
          <p:cNvPr id="23" name="文本框 22">
            <a:extLst>
              <a:ext uri="{FF2B5EF4-FFF2-40B4-BE49-F238E27FC236}">
                <a16:creationId xmlns:a16="http://schemas.microsoft.com/office/drawing/2014/main" id="{F0F69995-8DA0-488E-8BEC-9A9403B1BFB0}"/>
              </a:ext>
            </a:extLst>
          </p:cNvPr>
          <p:cNvSpPr txBox="1"/>
          <p:nvPr/>
        </p:nvSpPr>
        <p:spPr>
          <a:xfrm>
            <a:off x="6608619" y="2577780"/>
            <a:ext cx="1998408" cy="369332"/>
          </a:xfrm>
          <a:prstGeom prst="rect">
            <a:avLst/>
          </a:prstGeom>
          <a:noFill/>
        </p:spPr>
        <p:txBody>
          <a:bodyPr wrap="square" rtlCol="0">
            <a:spAutoFit/>
          </a:bodyPr>
          <a:lstStyle/>
          <a:p>
            <a:r>
              <a:rPr lang="zh-CN" altLang="en-US" dirty="0"/>
              <a:t>岗位职责</a:t>
            </a:r>
          </a:p>
        </p:txBody>
      </p:sp>
      <p:sp>
        <p:nvSpPr>
          <p:cNvPr id="11" name="灯片编号占位符 10">
            <a:extLst>
              <a:ext uri="{FF2B5EF4-FFF2-40B4-BE49-F238E27FC236}">
                <a16:creationId xmlns:a16="http://schemas.microsoft.com/office/drawing/2014/main" id="{91DF125A-49FB-4EDB-8DB4-AD6D76025D7E}"/>
              </a:ext>
            </a:extLst>
          </p:cNvPr>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sp>
        <p:nvSpPr>
          <p:cNvPr id="2" name="文本框 1"/>
          <p:cNvSpPr txBox="1"/>
          <p:nvPr/>
        </p:nvSpPr>
        <p:spPr>
          <a:xfrm>
            <a:off x="2201959" y="3619822"/>
            <a:ext cx="3367568" cy="2585323"/>
          </a:xfrm>
          <a:prstGeom prst="rect">
            <a:avLst/>
          </a:prstGeom>
          <a:noFill/>
        </p:spPr>
        <p:txBody>
          <a:bodyPr wrap="square" rtlCol="0">
            <a:spAutoFit/>
          </a:bodyPr>
          <a:lstStyle/>
          <a:p>
            <a:pPr lvl="0"/>
            <a:r>
              <a:rPr lang="en-US" altLang="zh-CN" dirty="0" smtClean="0"/>
              <a:t>1</a:t>
            </a:r>
            <a:r>
              <a:rPr lang="zh-CN" altLang="en-US" dirty="0" smtClean="0"/>
              <a:t>、</a:t>
            </a:r>
            <a:r>
              <a:rPr lang="zh-CN" altLang="zh-CN" dirty="0" smtClean="0"/>
              <a:t>负责</a:t>
            </a:r>
            <a:r>
              <a:rPr lang="zh-CN" altLang="zh-CN" dirty="0"/>
              <a:t>建立和维护项目数据库。</a:t>
            </a:r>
          </a:p>
          <a:p>
            <a:pPr lvl="0"/>
            <a:r>
              <a:rPr lang="en-US" altLang="zh-CN" dirty="0" smtClean="0"/>
              <a:t>2</a:t>
            </a:r>
            <a:r>
              <a:rPr lang="zh-CN" altLang="en-US" dirty="0" smtClean="0"/>
              <a:t>、</a:t>
            </a:r>
            <a:r>
              <a:rPr lang="zh-CN" altLang="zh-CN" dirty="0" smtClean="0"/>
              <a:t>建立</a:t>
            </a:r>
            <a:r>
              <a:rPr lang="zh-CN" altLang="zh-CN" dirty="0"/>
              <a:t>组员个人信息表，组员评分表（包括评分依据）。</a:t>
            </a:r>
          </a:p>
          <a:p>
            <a:pPr lvl="0"/>
            <a:r>
              <a:rPr lang="en-US" altLang="zh-CN" dirty="0" smtClean="0"/>
              <a:t>3</a:t>
            </a:r>
            <a:r>
              <a:rPr lang="zh-CN" altLang="en-US" dirty="0" smtClean="0"/>
              <a:t>、</a:t>
            </a:r>
            <a:r>
              <a:rPr lang="zh-CN" altLang="zh-CN" dirty="0" smtClean="0"/>
              <a:t>收集</a:t>
            </a:r>
            <a:r>
              <a:rPr lang="zh-CN" altLang="zh-CN" dirty="0"/>
              <a:t>项目周报、会议纪要、每个阶段的项目成果（含代码）、</a:t>
            </a:r>
            <a:r>
              <a:rPr lang="en-US" altLang="zh-CN" dirty="0"/>
              <a:t>PPT</a:t>
            </a:r>
            <a:r>
              <a:rPr lang="zh-CN" altLang="zh-CN" dirty="0"/>
              <a:t>、项目计划书、每周的评分表等等文档（所有需要备份的文档）。</a:t>
            </a:r>
          </a:p>
          <a:p>
            <a:endParaRPr lang="zh-CN" altLang="en-US" dirty="0"/>
          </a:p>
        </p:txBody>
      </p:sp>
      <p:sp>
        <p:nvSpPr>
          <p:cNvPr id="3" name="文本框 2"/>
          <p:cNvSpPr txBox="1"/>
          <p:nvPr/>
        </p:nvSpPr>
        <p:spPr>
          <a:xfrm>
            <a:off x="6622473" y="2991701"/>
            <a:ext cx="3686650" cy="3416320"/>
          </a:xfrm>
          <a:prstGeom prst="rect">
            <a:avLst/>
          </a:prstGeom>
          <a:noFill/>
        </p:spPr>
        <p:txBody>
          <a:bodyPr wrap="square" rtlCol="0">
            <a:spAutoFit/>
          </a:bodyPr>
          <a:lstStyle/>
          <a:p>
            <a:r>
              <a:rPr lang="en-US" altLang="zh-CN" dirty="0" smtClean="0"/>
              <a:t>1</a:t>
            </a:r>
            <a:r>
              <a:rPr lang="zh-CN" altLang="en-US" dirty="0" smtClean="0"/>
              <a:t>、</a:t>
            </a:r>
            <a:r>
              <a:rPr lang="zh-CN" altLang="zh-CN" dirty="0" smtClean="0"/>
              <a:t>每次</a:t>
            </a:r>
            <a:r>
              <a:rPr lang="zh-CN" altLang="zh-CN" dirty="0"/>
              <a:t>会议过程中进行会议记录</a:t>
            </a:r>
            <a:r>
              <a:rPr lang="en-US" altLang="zh-CN" dirty="0"/>
              <a:t/>
            </a:r>
            <a:br>
              <a:rPr lang="en-US" altLang="zh-CN" dirty="0"/>
            </a:br>
            <a:r>
              <a:rPr lang="en-US" altLang="zh-CN" dirty="0"/>
              <a:t>2</a:t>
            </a:r>
            <a:r>
              <a:rPr lang="zh-CN" altLang="zh-CN" dirty="0"/>
              <a:t>、会后对会议内容及会议文件进行整理归纳</a:t>
            </a:r>
            <a:r>
              <a:rPr lang="en-US" altLang="zh-CN" dirty="0"/>
              <a:t/>
            </a:r>
            <a:br>
              <a:rPr lang="en-US" altLang="zh-CN" dirty="0"/>
            </a:br>
            <a:r>
              <a:rPr lang="en-US" altLang="zh-CN" dirty="0"/>
              <a:t>3</a:t>
            </a:r>
            <a:r>
              <a:rPr lang="zh-CN" altLang="zh-CN" dirty="0"/>
              <a:t>、会后及时撰写本次会议的会议记录</a:t>
            </a:r>
            <a:r>
              <a:rPr lang="en-US" altLang="zh-CN" dirty="0"/>
              <a:t/>
            </a:r>
            <a:br>
              <a:rPr lang="en-US" altLang="zh-CN" dirty="0"/>
            </a:br>
            <a:r>
              <a:rPr lang="en-US" altLang="zh-CN" dirty="0"/>
              <a:t>4</a:t>
            </a:r>
            <a:r>
              <a:rPr lang="zh-CN" altLang="zh-CN" dirty="0"/>
              <a:t>、撰写个人周报，同时收集所有组员的个人周报进行汇总</a:t>
            </a:r>
            <a:r>
              <a:rPr lang="en-US" altLang="zh-CN" dirty="0"/>
              <a:t/>
            </a:r>
            <a:br>
              <a:rPr lang="en-US" altLang="zh-CN" dirty="0"/>
            </a:br>
            <a:r>
              <a:rPr lang="en-US" altLang="zh-CN" dirty="0"/>
              <a:t>5</a:t>
            </a:r>
            <a:r>
              <a:rPr lang="zh-CN" altLang="zh-CN" dirty="0"/>
              <a:t>、将所有会议文件及记录以文档的形式提交给数据管理员进行保管</a:t>
            </a:r>
            <a:r>
              <a:rPr lang="en-US" altLang="zh-CN" dirty="0"/>
              <a:t/>
            </a:r>
            <a:br>
              <a:rPr lang="en-US" altLang="zh-CN" dirty="0"/>
            </a:br>
            <a:r>
              <a:rPr lang="en-US" altLang="zh-CN" dirty="0"/>
              <a:t>6</a:t>
            </a:r>
            <a:r>
              <a:rPr lang="zh-CN" altLang="zh-CN" dirty="0"/>
              <a:t>、组长及老师要求提供的其他会议相关数据的提供和总结</a:t>
            </a:r>
          </a:p>
          <a:p>
            <a:endParaRPr lang="zh-CN" altLang="en-US" dirty="0"/>
          </a:p>
        </p:txBody>
      </p:sp>
    </p:spTree>
    <p:extLst>
      <p:ext uri="{BB962C8B-B14F-4D97-AF65-F5344CB8AC3E}">
        <p14:creationId xmlns:p14="http://schemas.microsoft.com/office/powerpoint/2010/main" val="324703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6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906805"/>
            <a:chOff x="0" y="2757455"/>
            <a:chExt cx="12192001" cy="1906805"/>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管理制度</a:t>
              </a:r>
            </a:p>
          </p:txBody>
        </p:sp>
        <p:sp>
          <p:nvSpPr>
            <p:cNvPr id="8" name="矩形 7">
              <a:extLst>
                <a:ext uri="{FF2B5EF4-FFF2-40B4-BE49-F238E27FC236}">
                  <a16:creationId xmlns:a16="http://schemas.microsoft.com/office/drawing/2014/main" id="{A500A3A2-4DF2-4377-8A21-75633AC98672}"/>
                </a:ext>
              </a:extLst>
            </p:cNvPr>
            <p:cNvSpPr/>
            <p:nvPr/>
          </p:nvSpPr>
          <p:spPr>
            <a:xfrm>
              <a:off x="2719518" y="4138603"/>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grpSp>
      <p:sp>
        <p:nvSpPr>
          <p:cNvPr id="9" name="文本框 8">
            <a:extLst>
              <a:ext uri="{FF2B5EF4-FFF2-40B4-BE49-F238E27FC236}">
                <a16:creationId xmlns:a16="http://schemas.microsoft.com/office/drawing/2014/main" id="{30D700FE-418C-44DE-82E6-E0936B3D1788}"/>
              </a:ext>
            </a:extLst>
          </p:cNvPr>
          <p:cNvSpPr txBox="1"/>
          <p:nvPr/>
        </p:nvSpPr>
        <p:spPr>
          <a:xfrm>
            <a:off x="1154264" y="1503455"/>
            <a:ext cx="10349478" cy="5355312"/>
          </a:xfrm>
          <a:prstGeom prst="rect">
            <a:avLst/>
          </a:prstGeom>
          <a:noFill/>
        </p:spPr>
        <p:txBody>
          <a:bodyPr wrap="square" rtlCol="0">
            <a:spAutoFit/>
          </a:bodyPr>
          <a:lstStyle/>
          <a:p>
            <a:r>
              <a:rPr lang="zh-CN" altLang="zh-CN" dirty="0"/>
              <a:t>（</a:t>
            </a:r>
            <a:r>
              <a:rPr lang="en-US" altLang="zh-CN" dirty="0"/>
              <a:t>1</a:t>
            </a:r>
            <a:r>
              <a:rPr lang="zh-CN" altLang="zh-CN" dirty="0"/>
              <a:t>）每周日晚十点前提交下周任务计划表一份。</a:t>
            </a:r>
          </a:p>
          <a:p>
            <a:r>
              <a:rPr lang="en-US" altLang="zh-CN" dirty="0"/>
              <a:t> </a:t>
            </a:r>
            <a:endParaRPr lang="zh-CN" altLang="zh-CN" dirty="0"/>
          </a:p>
          <a:p>
            <a:r>
              <a:rPr lang="zh-CN" altLang="zh-CN" dirty="0"/>
              <a:t>（</a:t>
            </a:r>
            <a:r>
              <a:rPr lang="en-US" altLang="zh-CN" dirty="0"/>
              <a:t>2</a:t>
            </a:r>
            <a:r>
              <a:rPr lang="zh-CN" altLang="zh-CN" dirty="0"/>
              <a:t>）每周一次项目小会，每人汇报自己本周学习与任务完成情况。限定五分钟之内。汇报者本人与小组其他成员对汇报内容评分。数据管理员将这些信息汇总并留档保存。</a:t>
            </a:r>
          </a:p>
          <a:p>
            <a:r>
              <a:rPr lang="zh-CN" altLang="zh-CN" dirty="0"/>
              <a:t>（评分须有区分度，采用等级制评分，分别为</a:t>
            </a:r>
            <a:r>
              <a:rPr lang="en-US" altLang="zh-CN" dirty="0"/>
              <a:t>A,B,C</a:t>
            </a:r>
            <a:r>
              <a:rPr lang="zh-CN" altLang="zh-CN" dirty="0"/>
              <a:t>三个等级）</a:t>
            </a:r>
          </a:p>
          <a:p>
            <a:r>
              <a:rPr lang="en-US" altLang="zh-CN" dirty="0"/>
              <a:t>           </a:t>
            </a:r>
            <a:r>
              <a:rPr lang="zh-CN" altLang="zh-CN" dirty="0"/>
              <a:t>每周例会时间定于每周周五下午</a:t>
            </a:r>
            <a:r>
              <a:rPr lang="en-US" altLang="zh-CN" dirty="0"/>
              <a:t>6-7</a:t>
            </a:r>
            <a:r>
              <a:rPr lang="zh-CN" altLang="zh-CN" dirty="0"/>
              <a:t>点</a:t>
            </a:r>
          </a:p>
          <a:p>
            <a:r>
              <a:rPr lang="en-US" altLang="zh-CN" dirty="0"/>
              <a:t> </a:t>
            </a:r>
            <a:endParaRPr lang="zh-CN" altLang="zh-CN" dirty="0"/>
          </a:p>
          <a:p>
            <a:r>
              <a:rPr lang="zh-CN" altLang="zh-CN" dirty="0"/>
              <a:t>（</a:t>
            </a:r>
            <a:r>
              <a:rPr lang="en-US" altLang="zh-CN" dirty="0"/>
              <a:t>3</a:t>
            </a:r>
            <a:r>
              <a:rPr lang="zh-CN" altLang="zh-CN" dirty="0"/>
              <a:t>）项目过程中需要提交的文档小组成员共同参与撰写。小组成员各自负责一部分，成员之间交叉监督评审，内容不规范或不合格者重写。组长最后将文档整理汇合。</a:t>
            </a:r>
          </a:p>
          <a:p>
            <a:r>
              <a:rPr lang="zh-CN" altLang="zh-CN" dirty="0"/>
              <a:t>（文档撰写每位成员必须在规定时间内完成）</a:t>
            </a:r>
          </a:p>
          <a:p>
            <a:r>
              <a:rPr lang="en-US" altLang="zh-CN" dirty="0"/>
              <a:t> </a:t>
            </a:r>
            <a:endParaRPr lang="zh-CN" altLang="zh-CN" dirty="0"/>
          </a:p>
          <a:p>
            <a:r>
              <a:rPr lang="zh-CN" altLang="zh-CN" dirty="0"/>
              <a:t>（</a:t>
            </a:r>
            <a:r>
              <a:rPr lang="en-US" altLang="zh-CN" dirty="0"/>
              <a:t>4</a:t>
            </a:r>
            <a:r>
              <a:rPr lang="zh-CN" altLang="zh-CN" dirty="0"/>
              <a:t>）分享交流会，一个月至少一次，（最好以</a:t>
            </a:r>
            <a:r>
              <a:rPr lang="en-US" altLang="zh-CN" dirty="0"/>
              <a:t>ppt</a:t>
            </a:r>
            <a:r>
              <a:rPr lang="zh-CN" altLang="zh-CN" dirty="0"/>
              <a:t>形式介绍），跟大家分享交流最近学到的新知识，新技能、工具等。</a:t>
            </a:r>
            <a:endParaRPr lang="en-US" altLang="zh-CN" dirty="0"/>
          </a:p>
          <a:p>
            <a:endParaRPr lang="zh-CN" altLang="zh-CN" dirty="0"/>
          </a:p>
          <a:p>
            <a:r>
              <a:rPr lang="en-US" altLang="zh-CN" dirty="0"/>
              <a:t>(5)</a:t>
            </a:r>
            <a:r>
              <a:rPr lang="zh-CN" altLang="zh-CN" dirty="0"/>
              <a:t>非上课时间，上午九点之前到实验室学习</a:t>
            </a:r>
            <a:r>
              <a:rPr lang="zh-CN" altLang="zh-CN" dirty="0" smtClean="0"/>
              <a:t>。</a:t>
            </a:r>
            <a:r>
              <a:rPr lang="zh-CN" altLang="zh-CN" dirty="0"/>
              <a:t>设立签到表</a:t>
            </a:r>
            <a:r>
              <a:rPr lang="zh-CN" altLang="zh-CN" dirty="0" smtClean="0"/>
              <a:t>。</a:t>
            </a:r>
            <a:endParaRPr lang="en-US" altLang="zh-CN" dirty="0" smtClean="0"/>
          </a:p>
          <a:p>
            <a:endParaRPr lang="en-US" altLang="zh-CN" dirty="0" smtClean="0"/>
          </a:p>
          <a:p>
            <a:r>
              <a:rPr lang="en-US" altLang="zh-CN" dirty="0"/>
              <a:t>(6) </a:t>
            </a:r>
            <a:r>
              <a:rPr lang="zh-CN" altLang="zh-CN" dirty="0"/>
              <a:t>建立</a:t>
            </a:r>
            <a:r>
              <a:rPr lang="en-US" altLang="zh-CN" dirty="0"/>
              <a:t>QQ</a:t>
            </a:r>
            <a:r>
              <a:rPr lang="zh-CN" altLang="zh-CN" dirty="0"/>
              <a:t>群及</a:t>
            </a:r>
            <a:r>
              <a:rPr lang="en-US" altLang="zh-CN" dirty="0" err="1"/>
              <a:t>github</a:t>
            </a:r>
            <a:r>
              <a:rPr lang="zh-CN" altLang="zh-CN" dirty="0"/>
              <a:t>方式进行沟通及组内文件管理</a:t>
            </a:r>
          </a:p>
          <a:p>
            <a:endParaRPr lang="zh-CN" altLang="zh-CN" dirty="0"/>
          </a:p>
          <a:p>
            <a:endParaRPr lang="zh-CN" altLang="en-US" dirty="0"/>
          </a:p>
        </p:txBody>
      </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spTree>
    <p:extLst>
      <p:ext uri="{BB962C8B-B14F-4D97-AF65-F5344CB8AC3E}">
        <p14:creationId xmlns:p14="http://schemas.microsoft.com/office/powerpoint/2010/main" val="788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BA6A16F-F2DD-4591-AD5C-B16F3A2A8551}"/>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矩形 7">
            <a:extLst>
              <a:ext uri="{FF2B5EF4-FFF2-40B4-BE49-F238E27FC236}">
                <a16:creationId xmlns:a16="http://schemas.microsoft.com/office/drawing/2014/main" id="{D45A24D5-553B-4EF8-8D94-52B55DCD0340}"/>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13">
            <a:extLst>
              <a:ext uri="{FF2B5EF4-FFF2-40B4-BE49-F238E27FC236}">
                <a16:creationId xmlns:a16="http://schemas.microsoft.com/office/drawing/2014/main" id="{B0060ADD-C86E-41B1-ACBA-C69EF27D0870}"/>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文本框 9">
            <a:extLst>
              <a:ext uri="{FF2B5EF4-FFF2-40B4-BE49-F238E27FC236}">
                <a16:creationId xmlns:a16="http://schemas.microsoft.com/office/drawing/2014/main" id="{A4728422-92A6-4A6F-A5E7-9AA9012DB6DB}"/>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03</a:t>
            </a:r>
            <a:endParaRPr kumimoji="1" lang="zh-CN" altLang="en-US" sz="5333" b="1" dirty="0">
              <a:solidFill>
                <a:srgbClr val="FFFFFF"/>
              </a:solidFill>
            </a:endParaRPr>
          </a:p>
        </p:txBody>
      </p:sp>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sp>
        <p:nvSpPr>
          <p:cNvPr id="2" name="文本框 1">
            <a:extLst>
              <a:ext uri="{FF2B5EF4-FFF2-40B4-BE49-F238E27FC236}">
                <a16:creationId xmlns:a16="http://schemas.microsoft.com/office/drawing/2014/main" id="{F2E43EE3-E65D-4A70-BD43-E6EE0A59C302}"/>
              </a:ext>
            </a:extLst>
          </p:cNvPr>
          <p:cNvSpPr txBox="1"/>
          <p:nvPr/>
        </p:nvSpPr>
        <p:spPr>
          <a:xfrm>
            <a:off x="1436361" y="1911024"/>
            <a:ext cx="10096878" cy="3754874"/>
          </a:xfrm>
          <a:prstGeom prst="rect">
            <a:avLst/>
          </a:prstGeom>
          <a:noFill/>
        </p:spPr>
        <p:txBody>
          <a:bodyPr wrap="square" rtlCol="0">
            <a:spAutoFit/>
          </a:bodyPr>
          <a:lstStyle/>
          <a:p>
            <a:r>
              <a:rPr lang="en-US" altLang="zh-CN" sz="2000" dirty="0"/>
              <a:t>1</a:t>
            </a:r>
            <a:r>
              <a:rPr lang="zh-CN" altLang="en-US" sz="2000" dirty="0"/>
              <a:t>、小组采用积分形式，</a:t>
            </a:r>
            <a:r>
              <a:rPr lang="en-US" altLang="zh-CN" sz="2000" dirty="0"/>
              <a:t>20</a:t>
            </a:r>
            <a:r>
              <a:rPr lang="zh-CN" altLang="en-US" sz="2000" dirty="0"/>
              <a:t>分为基准，一般情况以</a:t>
            </a:r>
            <a:r>
              <a:rPr lang="en-US" altLang="zh-CN" sz="2000" dirty="0"/>
              <a:t>1</a:t>
            </a:r>
            <a:r>
              <a:rPr lang="zh-CN" altLang="en-US" sz="2000" dirty="0"/>
              <a:t>分为单位，满足扣分项即扣分，满足加分项即加分。</a:t>
            </a:r>
            <a:endParaRPr lang="en-US" altLang="zh-CN" sz="2000" dirty="0"/>
          </a:p>
          <a:p>
            <a:pPr>
              <a:defRPr/>
            </a:pPr>
            <a:r>
              <a:rPr lang="en-US" altLang="zh-CN" sz="2000" dirty="0">
                <a:solidFill>
                  <a:schemeClr val="dk1"/>
                </a:solidFill>
              </a:rPr>
              <a:t>      </a:t>
            </a:r>
            <a:r>
              <a:rPr lang="zh-CN" altLang="zh-CN" sz="2000" dirty="0">
                <a:solidFill>
                  <a:schemeClr val="dk1"/>
                </a:solidFill>
              </a:rPr>
              <a:t>另外，违反扣分项任意一条者：下周任务职责加倍</a:t>
            </a:r>
            <a:endParaRPr lang="en-US" altLang="zh-CN" sz="2000" dirty="0">
              <a:solidFill>
                <a:schemeClr val="dk1"/>
              </a:solidFill>
            </a:endParaRPr>
          </a:p>
          <a:p>
            <a:pPr>
              <a:defRPr/>
            </a:pPr>
            <a:endParaRPr lang="zh-CN" altLang="zh-CN" sz="2000" dirty="0"/>
          </a:p>
          <a:p>
            <a:r>
              <a:rPr lang="en-US" altLang="zh-CN" sz="2000" dirty="0"/>
              <a:t>2</a:t>
            </a:r>
            <a:r>
              <a:rPr lang="zh-CN" altLang="en-US" sz="2000" dirty="0"/>
              <a:t>、最终的分数跟小组成员积分，以及最终的互评打分有关。</a:t>
            </a:r>
            <a:endParaRPr lang="en-US" altLang="zh-CN" sz="2000" dirty="0"/>
          </a:p>
          <a:p>
            <a:r>
              <a:rPr lang="en-US" altLang="zh-CN" sz="2000" dirty="0"/>
              <a:t>       </a:t>
            </a:r>
            <a:r>
              <a:rPr lang="zh-CN" altLang="en-US" sz="2000" dirty="0"/>
              <a:t>最终得分</a:t>
            </a:r>
            <a:r>
              <a:rPr lang="en-US" altLang="zh-CN" sz="2000" dirty="0"/>
              <a:t>=</a:t>
            </a:r>
            <a:r>
              <a:rPr lang="zh-CN" altLang="en-US" sz="2000" dirty="0"/>
              <a:t>积分表的积分（</a:t>
            </a:r>
            <a:r>
              <a:rPr lang="en-US" altLang="zh-CN" sz="2000" dirty="0"/>
              <a:t>50%</a:t>
            </a:r>
            <a:r>
              <a:rPr lang="zh-CN" altLang="en-US" sz="2000" dirty="0"/>
              <a:t>）</a:t>
            </a:r>
            <a:r>
              <a:rPr lang="en-US" altLang="zh-CN" sz="2000" dirty="0"/>
              <a:t>+</a:t>
            </a:r>
            <a:r>
              <a:rPr lang="zh-CN" altLang="en-US" sz="2000" dirty="0"/>
              <a:t>全体组员打分的平均分（</a:t>
            </a:r>
            <a:r>
              <a:rPr lang="en-US" altLang="zh-CN" sz="2000" dirty="0"/>
              <a:t>50%</a:t>
            </a:r>
            <a:r>
              <a:rPr lang="zh-CN" altLang="en-US" sz="2000" dirty="0"/>
              <a:t>）。积分</a:t>
            </a:r>
            <a:r>
              <a:rPr lang="en-US" altLang="zh-CN" sz="2000" dirty="0"/>
              <a:t>20</a:t>
            </a:r>
            <a:r>
              <a:rPr lang="zh-CN" altLang="en-US" sz="2000" dirty="0"/>
              <a:t>开始积（</a:t>
            </a:r>
            <a:r>
              <a:rPr lang="en-US" altLang="zh-CN" sz="2000" dirty="0"/>
              <a:t>50</a:t>
            </a:r>
            <a:r>
              <a:rPr lang="zh-CN" altLang="en-US" sz="2000" dirty="0"/>
              <a:t>），打分根据打分表打（满分</a:t>
            </a:r>
            <a:r>
              <a:rPr lang="en-US" altLang="zh-CN" sz="2000" dirty="0"/>
              <a:t>100</a:t>
            </a:r>
            <a:r>
              <a:rPr lang="zh-CN" altLang="en-US" sz="2000" dirty="0"/>
              <a:t>）</a:t>
            </a:r>
            <a:endParaRPr lang="en-US" altLang="zh-CN" sz="2000" dirty="0"/>
          </a:p>
          <a:p>
            <a:endParaRPr lang="en-US" altLang="zh-CN" sz="2000" dirty="0"/>
          </a:p>
          <a:p>
            <a:r>
              <a:rPr lang="en-US" altLang="zh-CN" sz="2000" dirty="0"/>
              <a:t>3</a:t>
            </a:r>
            <a:r>
              <a:rPr lang="zh-CN" altLang="en-US" sz="2000" dirty="0"/>
              <a:t>、关于“其他”：根据成员的意见，经讨论，适当加分或扣分。</a:t>
            </a:r>
            <a:endParaRPr lang="en-US" altLang="zh-CN" sz="2000" dirty="0"/>
          </a:p>
          <a:p>
            <a:endParaRPr lang="en-US" altLang="zh-CN" sz="2000" dirty="0"/>
          </a:p>
          <a:p>
            <a:r>
              <a:rPr lang="en-US" altLang="zh-CN" sz="2000" dirty="0"/>
              <a:t>4</a:t>
            </a:r>
            <a:r>
              <a:rPr lang="zh-CN" altLang="en-US" sz="2000" dirty="0"/>
              <a:t>、关于“组内评分”，条目参见“组内评分”表。</a:t>
            </a:r>
            <a:endParaRPr lang="en-US" altLang="zh-CN" sz="2000" dirty="0"/>
          </a:p>
          <a:p>
            <a:r>
              <a:rPr lang="en-US" altLang="zh-CN" dirty="0"/>
              <a:t> </a:t>
            </a:r>
            <a:endParaRPr lang="zh-CN" altLang="zh-CN" dirty="0"/>
          </a:p>
        </p:txBody>
      </p:sp>
      <p:sp>
        <p:nvSpPr>
          <p:cNvPr id="3" name="灯片编号占位符 2">
            <a:extLst>
              <a:ext uri="{FF2B5EF4-FFF2-40B4-BE49-F238E27FC236}">
                <a16:creationId xmlns:a16="http://schemas.microsoft.com/office/drawing/2014/main" id="{AAC22A81-E60F-41F0-B37D-A11D8DF1F845}"/>
              </a:ext>
            </a:extLst>
          </p:cNvPr>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spTree>
    <p:extLst>
      <p:ext uri="{BB962C8B-B14F-4D97-AF65-F5344CB8AC3E}">
        <p14:creationId xmlns:p14="http://schemas.microsoft.com/office/powerpoint/2010/main" val="818834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BA6A16F-F2DD-4591-AD5C-B16F3A2A8551}"/>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矩形 7">
            <a:extLst>
              <a:ext uri="{FF2B5EF4-FFF2-40B4-BE49-F238E27FC236}">
                <a16:creationId xmlns:a16="http://schemas.microsoft.com/office/drawing/2014/main" id="{D45A24D5-553B-4EF8-8D94-52B55DCD0340}"/>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13">
            <a:extLst>
              <a:ext uri="{FF2B5EF4-FFF2-40B4-BE49-F238E27FC236}">
                <a16:creationId xmlns:a16="http://schemas.microsoft.com/office/drawing/2014/main" id="{B0060ADD-C86E-41B1-ACBA-C69EF27D0870}"/>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文本框 9">
            <a:extLst>
              <a:ext uri="{FF2B5EF4-FFF2-40B4-BE49-F238E27FC236}">
                <a16:creationId xmlns:a16="http://schemas.microsoft.com/office/drawing/2014/main" id="{A4728422-92A6-4A6F-A5E7-9AA9012DB6DB}"/>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03</a:t>
            </a:r>
            <a:endParaRPr kumimoji="1" lang="zh-CN" altLang="en-US" sz="5333" b="1" dirty="0">
              <a:solidFill>
                <a:srgbClr val="FFFFFF"/>
              </a:solidFill>
            </a:endParaRPr>
          </a:p>
        </p:txBody>
      </p:sp>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sp>
        <p:nvSpPr>
          <p:cNvPr id="2" name="文本框 1">
            <a:extLst>
              <a:ext uri="{FF2B5EF4-FFF2-40B4-BE49-F238E27FC236}">
                <a16:creationId xmlns:a16="http://schemas.microsoft.com/office/drawing/2014/main" id="{F2E43EE3-E65D-4A70-BD43-E6EE0A59C302}"/>
              </a:ext>
            </a:extLst>
          </p:cNvPr>
          <p:cNvSpPr txBox="1"/>
          <p:nvPr/>
        </p:nvSpPr>
        <p:spPr>
          <a:xfrm>
            <a:off x="662940" y="1366690"/>
            <a:ext cx="11361420" cy="4955203"/>
          </a:xfrm>
          <a:prstGeom prst="rect">
            <a:avLst/>
          </a:prstGeom>
          <a:noFill/>
        </p:spPr>
        <p:txBody>
          <a:bodyPr wrap="square" rtlCol="0">
            <a:spAutoFit/>
          </a:bodyPr>
          <a:lstStyle/>
          <a:p>
            <a:r>
              <a:rPr lang="zh-CN" altLang="en-US" sz="2000" dirty="0"/>
              <a:t>扣</a:t>
            </a:r>
            <a:r>
              <a:rPr lang="zh-CN" altLang="en-US" sz="2000" dirty="0" smtClean="0"/>
              <a:t>分项</a:t>
            </a:r>
            <a:r>
              <a:rPr lang="zh-CN" altLang="zh-CN" sz="2000" dirty="0" smtClean="0"/>
              <a:t>：</a:t>
            </a:r>
            <a:endParaRPr lang="zh-CN" altLang="zh-CN" sz="2000" dirty="0"/>
          </a:p>
          <a:p>
            <a:r>
              <a:rPr lang="zh-CN" altLang="zh-CN" sz="2000" dirty="0"/>
              <a:t>（</a:t>
            </a:r>
            <a:r>
              <a:rPr lang="en-US" altLang="zh-CN" sz="2000" dirty="0"/>
              <a:t>1</a:t>
            </a:r>
            <a:r>
              <a:rPr lang="zh-CN" altLang="zh-CN" sz="2000" dirty="0"/>
              <a:t>）未按时提交每周任务</a:t>
            </a:r>
            <a:r>
              <a:rPr lang="zh-CN" altLang="zh-CN" sz="2000" dirty="0" smtClean="0"/>
              <a:t>计划表</a:t>
            </a:r>
            <a:endParaRPr lang="zh-CN" altLang="zh-CN" sz="2000" dirty="0"/>
          </a:p>
          <a:p>
            <a:r>
              <a:rPr lang="zh-CN" altLang="zh-CN" sz="2000" dirty="0"/>
              <a:t>（</a:t>
            </a:r>
            <a:r>
              <a:rPr lang="en-US" altLang="zh-CN" sz="2000" dirty="0"/>
              <a:t>2</a:t>
            </a:r>
            <a:r>
              <a:rPr lang="zh-CN" altLang="zh-CN" sz="2000" dirty="0"/>
              <a:t>）无故不参加每周</a:t>
            </a:r>
            <a:r>
              <a:rPr lang="zh-CN" altLang="zh-CN" sz="2000" dirty="0" smtClean="0"/>
              <a:t>例会</a:t>
            </a:r>
            <a:endParaRPr lang="en-US" altLang="zh-CN" sz="2000" dirty="0"/>
          </a:p>
          <a:p>
            <a:r>
              <a:rPr lang="zh-CN" altLang="zh-CN" sz="2000" dirty="0" smtClean="0"/>
              <a:t>（</a:t>
            </a:r>
            <a:r>
              <a:rPr lang="en-US" altLang="zh-CN" sz="2000" dirty="0" smtClean="0"/>
              <a:t>3</a:t>
            </a:r>
            <a:r>
              <a:rPr lang="zh-CN" altLang="zh-CN" sz="2000" dirty="0" smtClean="0"/>
              <a:t>）每周汇报于小组内评分得到</a:t>
            </a:r>
            <a:r>
              <a:rPr lang="en-US" altLang="zh-CN" sz="2000" dirty="0" smtClean="0"/>
              <a:t>“C”</a:t>
            </a:r>
            <a:r>
              <a:rPr lang="zh-CN" altLang="zh-CN" sz="2000" dirty="0" smtClean="0"/>
              <a:t>三个及以上</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3</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个</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C</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扣</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1</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分，</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4</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个</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C</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扣</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2</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分</a:t>
            </a:r>
            <a:r>
              <a:rPr lang="zh-CN" altLang="zh-CN" sz="2000" kern="100" dirty="0" smtClean="0">
                <a:latin typeface="宋体" panose="02010600030101010101" pitchFamily="2" charset="-122"/>
                <a:ea typeface="宋体" panose="02010600030101010101" pitchFamily="2" charset="-122"/>
                <a:cs typeface="Times New Roman" panose="02020603050405020304" pitchFamily="18" charset="0"/>
              </a:rPr>
              <a:t>）</a:t>
            </a:r>
            <a:endParaRPr lang="zh-CN" altLang="zh-CN" sz="2000" dirty="0"/>
          </a:p>
          <a:p>
            <a:r>
              <a:rPr lang="zh-CN" altLang="zh-CN" sz="2000" dirty="0"/>
              <a:t>（</a:t>
            </a:r>
            <a:r>
              <a:rPr lang="en-US" altLang="zh-CN" sz="2000" dirty="0"/>
              <a:t>4</a:t>
            </a:r>
            <a:r>
              <a:rPr lang="zh-CN" altLang="zh-CN" sz="2000" dirty="0"/>
              <a:t>）撰写文档未达标准（在交叉评审中被打回重写，或未按时完成</a:t>
            </a:r>
            <a:r>
              <a:rPr lang="zh-CN" altLang="zh-CN" sz="2000" dirty="0" smtClean="0"/>
              <a:t>）</a:t>
            </a:r>
            <a:endParaRPr lang="en-US" altLang="zh-CN" sz="2000" dirty="0" smtClean="0"/>
          </a:p>
          <a:p>
            <a:r>
              <a:rPr lang="zh-CN" altLang="en-US" sz="2000" dirty="0" smtClean="0"/>
              <a:t>（</a:t>
            </a:r>
            <a:r>
              <a:rPr lang="en-US" altLang="zh-CN" sz="2000" dirty="0" smtClean="0"/>
              <a:t>5</a:t>
            </a:r>
            <a:r>
              <a:rPr lang="zh-CN" altLang="en-US" sz="2000" dirty="0" smtClean="0"/>
              <a:t>）签到考勤不满足要求</a:t>
            </a:r>
            <a:endParaRPr lang="en-US" altLang="zh-CN" sz="2000" dirty="0" smtClean="0"/>
          </a:p>
          <a:p>
            <a:r>
              <a:rPr lang="zh-CN" altLang="en-US" sz="2000" dirty="0" smtClean="0"/>
              <a:t>（</a:t>
            </a:r>
            <a:r>
              <a:rPr lang="en-US" altLang="zh-CN" sz="2000" dirty="0"/>
              <a:t>6</a:t>
            </a:r>
            <a:r>
              <a:rPr lang="zh-CN" altLang="en-US" sz="2000" dirty="0" smtClean="0"/>
              <a:t>）</a:t>
            </a:r>
            <a:r>
              <a:rPr lang="zh-CN" altLang="en-US" sz="2000" dirty="0"/>
              <a:t>其他</a:t>
            </a:r>
          </a:p>
          <a:p>
            <a:r>
              <a:rPr lang="zh-CN" altLang="en-US" sz="2000" dirty="0"/>
              <a:t>违反上述条例任意一条者：下周任务职责加倍；在最终小组互评阶段相应减分</a:t>
            </a:r>
          </a:p>
          <a:p>
            <a:r>
              <a:rPr lang="en-US" altLang="zh-CN" sz="2000" dirty="0"/>
              <a:t> </a:t>
            </a:r>
            <a:endParaRPr lang="zh-CN" altLang="zh-CN" sz="2000" dirty="0"/>
          </a:p>
          <a:p>
            <a:r>
              <a:rPr lang="zh-CN" altLang="en-US" sz="2000" dirty="0"/>
              <a:t>加分项</a:t>
            </a:r>
            <a:r>
              <a:rPr lang="zh-CN" altLang="zh-CN" sz="2000" dirty="0" smtClean="0"/>
              <a:t>：</a:t>
            </a:r>
            <a:endParaRPr lang="zh-CN" altLang="zh-CN" sz="2000" dirty="0"/>
          </a:p>
          <a:p>
            <a:r>
              <a:rPr lang="zh-CN" altLang="zh-CN" sz="2000" dirty="0"/>
              <a:t>（</a:t>
            </a:r>
            <a:r>
              <a:rPr lang="en-US" altLang="zh-CN" sz="2000" dirty="0"/>
              <a:t>1</a:t>
            </a:r>
            <a:r>
              <a:rPr lang="zh-CN" altLang="zh-CN" sz="2000" dirty="0"/>
              <a:t>）每周汇报于小组内评分得到</a:t>
            </a:r>
            <a:r>
              <a:rPr lang="en-US" altLang="zh-CN" sz="2000" dirty="0"/>
              <a:t>“A”</a:t>
            </a:r>
            <a:r>
              <a:rPr lang="zh-CN" altLang="zh-CN" sz="2000" dirty="0"/>
              <a:t>三个及</a:t>
            </a:r>
            <a:r>
              <a:rPr lang="zh-CN" altLang="zh-CN" sz="2000" dirty="0" smtClean="0"/>
              <a:t>以上</a:t>
            </a:r>
            <a:endParaRPr lang="en-US" altLang="zh-CN" sz="2000" dirty="0" smtClean="0"/>
          </a:p>
          <a:p>
            <a:pPr lvl="0" algn="just">
              <a:spcAft>
                <a:spcPts val="0"/>
              </a:spcAft>
            </a:pPr>
            <a:r>
              <a:rPr lang="zh-CN" altLang="en-US" sz="2000" dirty="0"/>
              <a:t>（</a:t>
            </a:r>
            <a:r>
              <a:rPr lang="en-US" altLang="zh-CN" sz="2000" dirty="0"/>
              <a:t>2</a:t>
            </a:r>
            <a:r>
              <a:rPr lang="zh-CN" altLang="en-US" sz="2000" dirty="0"/>
              <a:t>）</a:t>
            </a:r>
            <a:r>
              <a:rPr lang="zh-CN" altLang="zh-CN" sz="2000" dirty="0"/>
              <a:t>每个阶段的突出贡献者（酌情加</a:t>
            </a:r>
            <a:r>
              <a:rPr lang="en-US" altLang="zh-CN" sz="2000" dirty="0"/>
              <a:t>1-2</a:t>
            </a:r>
            <a:r>
              <a:rPr lang="zh-CN" altLang="zh-CN" sz="2000" dirty="0"/>
              <a:t>分）</a:t>
            </a:r>
          </a:p>
          <a:p>
            <a:pPr lvl="0" algn="just">
              <a:spcAft>
                <a:spcPts val="0"/>
              </a:spcAft>
            </a:pPr>
            <a:r>
              <a:rPr lang="zh-CN" altLang="en-US" sz="2000" dirty="0"/>
              <a:t>（</a:t>
            </a:r>
            <a:r>
              <a:rPr lang="en-US" altLang="zh-CN" sz="2000" dirty="0"/>
              <a:t>3</a:t>
            </a:r>
            <a:r>
              <a:rPr lang="zh-CN" altLang="en-US" sz="2000" dirty="0"/>
              <a:t>）</a:t>
            </a:r>
            <a:r>
              <a:rPr lang="zh-CN" altLang="zh-CN" sz="2000" dirty="0"/>
              <a:t>其他</a:t>
            </a:r>
          </a:p>
          <a:p>
            <a:endParaRPr lang="zh-CN" altLang="zh-CN" sz="2000" dirty="0" smtClean="0"/>
          </a:p>
          <a:p>
            <a:r>
              <a:rPr lang="en-US" altLang="zh-CN" dirty="0"/>
              <a:t> </a:t>
            </a:r>
            <a:endParaRPr lang="zh-CN" altLang="zh-CN" dirty="0"/>
          </a:p>
          <a:p>
            <a:r>
              <a:rPr lang="en-US" altLang="zh-CN" dirty="0"/>
              <a:t> </a:t>
            </a:r>
            <a:endParaRPr lang="zh-CN" altLang="zh-CN" dirty="0"/>
          </a:p>
        </p:txBody>
      </p:sp>
      <p:sp>
        <p:nvSpPr>
          <p:cNvPr id="3" name="灯片编号占位符 2">
            <a:extLst>
              <a:ext uri="{FF2B5EF4-FFF2-40B4-BE49-F238E27FC236}">
                <a16:creationId xmlns:a16="http://schemas.microsoft.com/office/drawing/2014/main" id="{AAC22A81-E60F-41F0-B37D-A11D8DF1F845}"/>
              </a:ext>
            </a:extLst>
          </p:cNvPr>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spTree>
    <p:extLst>
      <p:ext uri="{BB962C8B-B14F-4D97-AF65-F5344CB8AC3E}">
        <p14:creationId xmlns:p14="http://schemas.microsoft.com/office/powerpoint/2010/main" val="3012413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BA6A16F-F2DD-4591-AD5C-B16F3A2A8551}"/>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矩形 7">
            <a:extLst>
              <a:ext uri="{FF2B5EF4-FFF2-40B4-BE49-F238E27FC236}">
                <a16:creationId xmlns:a16="http://schemas.microsoft.com/office/drawing/2014/main" id="{D45A24D5-553B-4EF8-8D94-52B55DCD0340}"/>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13">
            <a:extLst>
              <a:ext uri="{FF2B5EF4-FFF2-40B4-BE49-F238E27FC236}">
                <a16:creationId xmlns:a16="http://schemas.microsoft.com/office/drawing/2014/main" id="{B0060ADD-C86E-41B1-ACBA-C69EF27D0870}"/>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文本框 9">
            <a:extLst>
              <a:ext uri="{FF2B5EF4-FFF2-40B4-BE49-F238E27FC236}">
                <a16:creationId xmlns:a16="http://schemas.microsoft.com/office/drawing/2014/main" id="{A4728422-92A6-4A6F-A5E7-9AA9012DB6DB}"/>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03</a:t>
            </a:r>
            <a:endParaRPr kumimoji="1" lang="zh-CN" altLang="en-US" sz="5333" b="1" dirty="0">
              <a:solidFill>
                <a:srgbClr val="FFFFFF"/>
              </a:solidFill>
            </a:endParaRPr>
          </a:p>
        </p:txBody>
      </p:sp>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pic>
        <p:nvPicPr>
          <p:cNvPr id="12" name="图片 11">
            <a:extLst>
              <a:ext uri="{FF2B5EF4-FFF2-40B4-BE49-F238E27FC236}">
                <a16:creationId xmlns:a16="http://schemas.microsoft.com/office/drawing/2014/main" id="{6C195DC5-F740-465B-819E-9AA8DA2C9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135" y="1286205"/>
            <a:ext cx="5161936" cy="4891874"/>
          </a:xfrm>
          <a:prstGeom prst="rect">
            <a:avLst/>
          </a:prstGeom>
        </p:spPr>
      </p:pic>
      <p:pic>
        <p:nvPicPr>
          <p:cNvPr id="14" name="图片 13">
            <a:extLst>
              <a:ext uri="{FF2B5EF4-FFF2-40B4-BE49-F238E27FC236}">
                <a16:creationId xmlns:a16="http://schemas.microsoft.com/office/drawing/2014/main" id="{B1C740B8-A37A-42A5-A337-F828783D4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64" y="1286206"/>
            <a:ext cx="5863140" cy="4945861"/>
          </a:xfrm>
          <a:prstGeom prst="rect">
            <a:avLst/>
          </a:prstGeom>
        </p:spPr>
      </p:pic>
      <p:sp>
        <p:nvSpPr>
          <p:cNvPr id="15" name="灯片编号占位符 14">
            <a:extLst>
              <a:ext uri="{FF2B5EF4-FFF2-40B4-BE49-F238E27FC236}">
                <a16:creationId xmlns:a16="http://schemas.microsoft.com/office/drawing/2014/main" id="{D6A40B54-CBB9-41BC-90A8-55E253AB60B0}"/>
              </a:ext>
            </a:extLst>
          </p:cNvPr>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p:spTree>
    <p:extLst>
      <p:ext uri="{BB962C8B-B14F-4D97-AF65-F5344CB8AC3E}">
        <p14:creationId xmlns:p14="http://schemas.microsoft.com/office/powerpoint/2010/main" val="1704662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BA6A16F-F2DD-4591-AD5C-B16F3A2A8551}"/>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矩形 7">
            <a:extLst>
              <a:ext uri="{FF2B5EF4-FFF2-40B4-BE49-F238E27FC236}">
                <a16:creationId xmlns:a16="http://schemas.microsoft.com/office/drawing/2014/main" id="{D45A24D5-553B-4EF8-8D94-52B55DCD0340}"/>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13">
            <a:extLst>
              <a:ext uri="{FF2B5EF4-FFF2-40B4-BE49-F238E27FC236}">
                <a16:creationId xmlns:a16="http://schemas.microsoft.com/office/drawing/2014/main" id="{B0060ADD-C86E-41B1-ACBA-C69EF27D0870}"/>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文本框 9">
            <a:extLst>
              <a:ext uri="{FF2B5EF4-FFF2-40B4-BE49-F238E27FC236}">
                <a16:creationId xmlns:a16="http://schemas.microsoft.com/office/drawing/2014/main" id="{A4728422-92A6-4A6F-A5E7-9AA9012DB6DB}"/>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03</a:t>
            </a:r>
            <a:endParaRPr kumimoji="1" lang="zh-CN" altLang="en-US" sz="5333" b="1" dirty="0">
              <a:solidFill>
                <a:srgbClr val="FFFFFF"/>
              </a:solidFill>
            </a:endParaRPr>
          </a:p>
        </p:txBody>
      </p:sp>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pic>
        <p:nvPicPr>
          <p:cNvPr id="16" name="图片 15">
            <a:extLst>
              <a:ext uri="{FF2B5EF4-FFF2-40B4-BE49-F238E27FC236}">
                <a16:creationId xmlns:a16="http://schemas.microsoft.com/office/drawing/2014/main" id="{04B5C23D-E598-4D83-AE06-844AADCDD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361" y="1430668"/>
            <a:ext cx="9398787" cy="5038957"/>
          </a:xfrm>
          <a:prstGeom prst="rect">
            <a:avLst/>
          </a:prstGeom>
        </p:spPr>
      </p:pic>
      <p:sp>
        <p:nvSpPr>
          <p:cNvPr id="17" name="灯片编号占位符 16">
            <a:extLst>
              <a:ext uri="{FF2B5EF4-FFF2-40B4-BE49-F238E27FC236}">
                <a16:creationId xmlns:a16="http://schemas.microsoft.com/office/drawing/2014/main" id="{78F60DBA-1D1A-43FA-8D1D-76B8D80FFDB1}"/>
              </a:ext>
            </a:extLst>
          </p:cNvPr>
          <p:cNvSpPr>
            <a:spLocks noGrp="1"/>
          </p:cNvSpPr>
          <p:nvPr>
            <p:ph type="sldNum" sz="quarter" idx="12"/>
          </p:nvPr>
        </p:nvSpPr>
        <p:spPr/>
        <p:txBody>
          <a:bodyPr/>
          <a:lstStyle/>
          <a:p>
            <a:fld id="{51D91E7F-84B6-4064-9D4E-CC7D244BCA04}" type="slidenum">
              <a:rPr lang="zh-CN" altLang="en-US" smtClean="0"/>
              <a:pPr/>
              <a:t>15</a:t>
            </a:fld>
            <a:endParaRPr lang="zh-CN" altLang="en-US" dirty="0"/>
          </a:p>
        </p:txBody>
      </p:sp>
    </p:spTree>
    <p:extLst>
      <p:ext uri="{BB962C8B-B14F-4D97-AF65-F5344CB8AC3E}">
        <p14:creationId xmlns:p14="http://schemas.microsoft.com/office/powerpoint/2010/main" val="532850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796B6521-70F5-4869-BAC1-0B969AAD4C82}"/>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a:extLst>
              <a:ext uri="{FF2B5EF4-FFF2-40B4-BE49-F238E27FC236}">
                <a16:creationId xmlns:a16="http://schemas.microsoft.com/office/drawing/2014/main" id="{6FEBB56B-C03E-4619-92A5-B7B8505557B8}"/>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3">
            <a:extLst>
              <a:ext uri="{FF2B5EF4-FFF2-40B4-BE49-F238E27FC236}">
                <a16:creationId xmlns:a16="http://schemas.microsoft.com/office/drawing/2014/main" id="{F94CB0CE-8CE0-4D97-B243-4904D22CE4F6}"/>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a:extLst>
              <a:ext uri="{FF2B5EF4-FFF2-40B4-BE49-F238E27FC236}">
                <a16:creationId xmlns:a16="http://schemas.microsoft.com/office/drawing/2014/main" id="{C078C2BF-712C-48FA-B877-E4E34E7B6CCA}"/>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19" name="矩形 18">
            <a:extLst>
              <a:ext uri="{FF2B5EF4-FFF2-40B4-BE49-F238E27FC236}">
                <a16:creationId xmlns:a16="http://schemas.microsoft.com/office/drawing/2014/main" id="{995FDB75-0BB1-4B6F-9E72-E5ADEB8DEDB6}"/>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smtClean="0">
                <a:solidFill>
                  <a:srgbClr val="FFFFFF"/>
                </a:solidFill>
                <a:latin typeface="微软雅黑" pitchFamily="34" charset="-122"/>
              </a:rPr>
              <a:t>目前执行情况</a:t>
            </a:r>
            <a:endParaRPr lang="zh-CN" altLang="en-US" sz="2400" b="1" dirty="0">
              <a:solidFill>
                <a:srgbClr val="FFFFFF"/>
              </a:solidFill>
              <a:latin typeface="微软雅黑" pitchFamily="34" charset="-122"/>
            </a:endParaRPr>
          </a:p>
        </p:txBody>
      </p:sp>
      <p:sp>
        <p:nvSpPr>
          <p:cNvPr id="11" name="灯片编号占位符 10">
            <a:extLst>
              <a:ext uri="{FF2B5EF4-FFF2-40B4-BE49-F238E27FC236}">
                <a16:creationId xmlns:a16="http://schemas.microsoft.com/office/drawing/2014/main" id="{91DF125A-49FB-4EDB-8DB4-AD6D76025D7E}"/>
              </a:ext>
            </a:extLst>
          </p:cNvPr>
          <p:cNvSpPr>
            <a:spLocks noGrp="1"/>
          </p:cNvSpPr>
          <p:nvPr>
            <p:ph type="sldNum" sz="quarter" idx="12"/>
          </p:nvPr>
        </p:nvSpPr>
        <p:spPr/>
        <p:txBody>
          <a:bodyPr/>
          <a:lstStyle/>
          <a:p>
            <a:fld id="{51D91E7F-84B6-4064-9D4E-CC7D244BCA04}" type="slidenum">
              <a:rPr lang="zh-CN" altLang="en-US" smtClean="0"/>
              <a:pPr/>
              <a:t>16</a:t>
            </a:fld>
            <a:endParaRPr lang="zh-CN" altLang="en-US" dirty="0"/>
          </a:p>
        </p:txBody>
      </p:sp>
      <p:pic>
        <p:nvPicPr>
          <p:cNvPr id="7" name="图片 6"/>
          <p:cNvPicPr>
            <a:picLocks noChangeAspect="1"/>
          </p:cNvPicPr>
          <p:nvPr/>
        </p:nvPicPr>
        <p:blipFill>
          <a:blip r:embed="rId2"/>
          <a:stretch>
            <a:fillRect/>
          </a:stretch>
        </p:blipFill>
        <p:spPr>
          <a:xfrm>
            <a:off x="0" y="1857117"/>
            <a:ext cx="5990476" cy="2523809"/>
          </a:xfrm>
          <a:prstGeom prst="rect">
            <a:avLst/>
          </a:prstGeom>
        </p:spPr>
      </p:pic>
      <p:pic>
        <p:nvPicPr>
          <p:cNvPr id="10" name="图片 9"/>
          <p:cNvPicPr>
            <a:picLocks noChangeAspect="1"/>
          </p:cNvPicPr>
          <p:nvPr/>
        </p:nvPicPr>
        <p:blipFill>
          <a:blip r:embed="rId3"/>
          <a:stretch>
            <a:fillRect/>
          </a:stretch>
        </p:blipFill>
        <p:spPr>
          <a:xfrm>
            <a:off x="4742001" y="1171485"/>
            <a:ext cx="7447619" cy="5333333"/>
          </a:xfrm>
          <a:prstGeom prst="rect">
            <a:avLst/>
          </a:prstGeom>
        </p:spPr>
      </p:pic>
    </p:spTree>
    <p:extLst>
      <p:ext uri="{BB962C8B-B14F-4D97-AF65-F5344CB8AC3E}">
        <p14:creationId xmlns:p14="http://schemas.microsoft.com/office/powerpoint/2010/main" val="352495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796B6521-70F5-4869-BAC1-0B969AAD4C82}"/>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a:extLst>
              <a:ext uri="{FF2B5EF4-FFF2-40B4-BE49-F238E27FC236}">
                <a16:creationId xmlns:a16="http://schemas.microsoft.com/office/drawing/2014/main" id="{6FEBB56B-C03E-4619-92A5-B7B8505557B8}"/>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3">
            <a:extLst>
              <a:ext uri="{FF2B5EF4-FFF2-40B4-BE49-F238E27FC236}">
                <a16:creationId xmlns:a16="http://schemas.microsoft.com/office/drawing/2014/main" id="{F94CB0CE-8CE0-4D97-B243-4904D22CE4F6}"/>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a:extLst>
              <a:ext uri="{FF2B5EF4-FFF2-40B4-BE49-F238E27FC236}">
                <a16:creationId xmlns:a16="http://schemas.microsoft.com/office/drawing/2014/main" id="{C078C2BF-712C-48FA-B877-E4E34E7B6CCA}"/>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19" name="矩形 18">
            <a:extLst>
              <a:ext uri="{FF2B5EF4-FFF2-40B4-BE49-F238E27FC236}">
                <a16:creationId xmlns:a16="http://schemas.microsoft.com/office/drawing/2014/main" id="{995FDB75-0BB1-4B6F-9E72-E5ADEB8DEDB6}"/>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smtClean="0">
                <a:solidFill>
                  <a:srgbClr val="FFFFFF"/>
                </a:solidFill>
                <a:latin typeface="微软雅黑" pitchFamily="34" charset="-122"/>
              </a:rPr>
              <a:t>目前执行情况</a:t>
            </a:r>
            <a:endParaRPr lang="zh-CN" altLang="en-US" sz="2400" b="1" dirty="0">
              <a:solidFill>
                <a:srgbClr val="FFFFFF"/>
              </a:solidFill>
              <a:latin typeface="微软雅黑" pitchFamily="34" charset="-122"/>
            </a:endParaRPr>
          </a:p>
        </p:txBody>
      </p:sp>
      <p:sp>
        <p:nvSpPr>
          <p:cNvPr id="11" name="灯片编号占位符 10">
            <a:extLst>
              <a:ext uri="{FF2B5EF4-FFF2-40B4-BE49-F238E27FC236}">
                <a16:creationId xmlns:a16="http://schemas.microsoft.com/office/drawing/2014/main" id="{91DF125A-49FB-4EDB-8DB4-AD6D76025D7E}"/>
              </a:ext>
            </a:extLst>
          </p:cNvPr>
          <p:cNvSpPr>
            <a:spLocks noGrp="1"/>
          </p:cNvSpPr>
          <p:nvPr>
            <p:ph type="sldNum" sz="quarter" idx="12"/>
          </p:nvPr>
        </p:nvSpPr>
        <p:spPr/>
        <p:txBody>
          <a:bodyPr/>
          <a:lstStyle/>
          <a:p>
            <a:fld id="{51D91E7F-84B6-4064-9D4E-CC7D244BCA04}" type="slidenum">
              <a:rPr lang="zh-CN" altLang="en-US" smtClean="0"/>
              <a:pPr/>
              <a:t>17</a:t>
            </a:fld>
            <a:endParaRPr lang="zh-CN" altLang="en-US" dirty="0"/>
          </a:p>
        </p:txBody>
      </p:sp>
      <p:pic>
        <p:nvPicPr>
          <p:cNvPr id="4" name="图片 3"/>
          <p:cNvPicPr>
            <a:picLocks noChangeAspect="1"/>
          </p:cNvPicPr>
          <p:nvPr/>
        </p:nvPicPr>
        <p:blipFill>
          <a:blip r:embed="rId2"/>
          <a:stretch>
            <a:fillRect/>
          </a:stretch>
        </p:blipFill>
        <p:spPr>
          <a:xfrm>
            <a:off x="80572" y="1269714"/>
            <a:ext cx="5580952" cy="5114286"/>
          </a:xfrm>
          <a:prstGeom prst="rect">
            <a:avLst/>
          </a:prstGeom>
        </p:spPr>
      </p:pic>
      <p:pic>
        <p:nvPicPr>
          <p:cNvPr id="2" name="图片 1"/>
          <p:cNvPicPr>
            <a:picLocks noChangeAspect="1"/>
          </p:cNvPicPr>
          <p:nvPr/>
        </p:nvPicPr>
        <p:blipFill>
          <a:blip r:embed="rId3"/>
          <a:stretch>
            <a:fillRect/>
          </a:stretch>
        </p:blipFill>
        <p:spPr>
          <a:xfrm>
            <a:off x="5661524" y="283262"/>
            <a:ext cx="6153150" cy="6772275"/>
          </a:xfrm>
          <a:prstGeom prst="rect">
            <a:avLst/>
          </a:prstGeom>
        </p:spPr>
      </p:pic>
    </p:spTree>
    <p:extLst>
      <p:ext uri="{BB962C8B-B14F-4D97-AF65-F5344CB8AC3E}">
        <p14:creationId xmlns:p14="http://schemas.microsoft.com/office/powerpoint/2010/main" val="323163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796B6521-70F5-4869-BAC1-0B969AAD4C82}"/>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a:extLst>
              <a:ext uri="{FF2B5EF4-FFF2-40B4-BE49-F238E27FC236}">
                <a16:creationId xmlns:a16="http://schemas.microsoft.com/office/drawing/2014/main" id="{6FEBB56B-C03E-4619-92A5-B7B8505557B8}"/>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3">
            <a:extLst>
              <a:ext uri="{FF2B5EF4-FFF2-40B4-BE49-F238E27FC236}">
                <a16:creationId xmlns:a16="http://schemas.microsoft.com/office/drawing/2014/main" id="{F94CB0CE-8CE0-4D97-B243-4904D22CE4F6}"/>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a:extLst>
              <a:ext uri="{FF2B5EF4-FFF2-40B4-BE49-F238E27FC236}">
                <a16:creationId xmlns:a16="http://schemas.microsoft.com/office/drawing/2014/main" id="{C078C2BF-712C-48FA-B877-E4E34E7B6CCA}"/>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19" name="矩形 18">
            <a:extLst>
              <a:ext uri="{FF2B5EF4-FFF2-40B4-BE49-F238E27FC236}">
                <a16:creationId xmlns:a16="http://schemas.microsoft.com/office/drawing/2014/main" id="{995FDB75-0BB1-4B6F-9E72-E5ADEB8DEDB6}"/>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smtClean="0">
                <a:solidFill>
                  <a:srgbClr val="FFFFFF"/>
                </a:solidFill>
                <a:latin typeface="微软雅黑" pitchFamily="34" charset="-122"/>
              </a:rPr>
              <a:t>目前执行情况</a:t>
            </a:r>
            <a:endParaRPr lang="zh-CN" altLang="en-US" sz="2400" b="1" dirty="0">
              <a:solidFill>
                <a:srgbClr val="FFFFFF"/>
              </a:solidFill>
              <a:latin typeface="微软雅黑" pitchFamily="34" charset="-122"/>
            </a:endParaRPr>
          </a:p>
        </p:txBody>
      </p:sp>
      <p:sp>
        <p:nvSpPr>
          <p:cNvPr id="11" name="灯片编号占位符 10">
            <a:extLst>
              <a:ext uri="{FF2B5EF4-FFF2-40B4-BE49-F238E27FC236}">
                <a16:creationId xmlns:a16="http://schemas.microsoft.com/office/drawing/2014/main" id="{91DF125A-49FB-4EDB-8DB4-AD6D76025D7E}"/>
              </a:ext>
            </a:extLst>
          </p:cNvPr>
          <p:cNvSpPr>
            <a:spLocks noGrp="1"/>
          </p:cNvSpPr>
          <p:nvPr>
            <p:ph type="sldNum" sz="quarter" idx="12"/>
          </p:nvPr>
        </p:nvSpPr>
        <p:spPr/>
        <p:txBody>
          <a:bodyPr/>
          <a:lstStyle/>
          <a:p>
            <a:fld id="{51D91E7F-84B6-4064-9D4E-CC7D244BCA04}" type="slidenum">
              <a:rPr lang="zh-CN" altLang="en-US" smtClean="0"/>
              <a:pPr/>
              <a:t>18</a:t>
            </a:fld>
            <a:endParaRPr lang="zh-CN" altLang="en-US" dirty="0"/>
          </a:p>
        </p:txBody>
      </p:sp>
      <p:pic>
        <p:nvPicPr>
          <p:cNvPr id="3" name="图片 2"/>
          <p:cNvPicPr>
            <a:picLocks noChangeAspect="1"/>
          </p:cNvPicPr>
          <p:nvPr/>
        </p:nvPicPr>
        <p:blipFill>
          <a:blip r:embed="rId2"/>
          <a:stretch>
            <a:fillRect/>
          </a:stretch>
        </p:blipFill>
        <p:spPr>
          <a:xfrm>
            <a:off x="720674" y="1746753"/>
            <a:ext cx="10180952" cy="3447619"/>
          </a:xfrm>
          <a:prstGeom prst="rect">
            <a:avLst/>
          </a:prstGeom>
        </p:spPr>
      </p:pic>
    </p:spTree>
    <p:extLst>
      <p:ext uri="{BB962C8B-B14F-4D97-AF65-F5344CB8AC3E}">
        <p14:creationId xmlns:p14="http://schemas.microsoft.com/office/powerpoint/2010/main" val="1229709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B94D0A-3499-4646-9B8E-50C193DD1AAE}"/>
              </a:ext>
            </a:extLst>
          </p:cNvPr>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THREE</a:t>
            </a:r>
          </a:p>
        </p:txBody>
      </p:sp>
      <p:grpSp>
        <p:nvGrpSpPr>
          <p:cNvPr id="3" name="组合 2">
            <a:extLst>
              <a:ext uri="{FF2B5EF4-FFF2-40B4-BE49-F238E27FC236}">
                <a16:creationId xmlns:a16="http://schemas.microsoft.com/office/drawing/2014/main" id="{F9AD949F-496D-4F17-913E-43D727139444}"/>
              </a:ext>
            </a:extLst>
          </p:cNvPr>
          <p:cNvGrpSpPr/>
          <p:nvPr/>
        </p:nvGrpSpPr>
        <p:grpSpPr>
          <a:xfrm>
            <a:off x="4887549" y="2220549"/>
            <a:ext cx="2416902" cy="2416902"/>
            <a:chOff x="4887549" y="1124584"/>
            <a:chExt cx="2416902" cy="2416902"/>
          </a:xfrm>
        </p:grpSpPr>
        <p:sp>
          <p:nvSpPr>
            <p:cNvPr id="4" name="文本框 3">
              <a:extLst>
                <a:ext uri="{FF2B5EF4-FFF2-40B4-BE49-F238E27FC236}">
                  <a16:creationId xmlns:a16="http://schemas.microsoft.com/office/drawing/2014/main" id="{78769F42-A63F-4A46-A3A0-6677F7B28A24}"/>
                </a:ext>
              </a:extLst>
            </p:cNvPr>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实训课题</a:t>
              </a:r>
            </a:p>
          </p:txBody>
        </p:sp>
        <p:sp>
          <p:nvSpPr>
            <p:cNvPr id="5" name="矩形 4">
              <a:extLst>
                <a:ext uri="{FF2B5EF4-FFF2-40B4-BE49-F238E27FC236}">
                  <a16:creationId xmlns:a16="http://schemas.microsoft.com/office/drawing/2014/main" id="{3F0015EB-D3FA-461E-839C-E93501F379C0}"/>
                </a:ext>
              </a:extLst>
            </p:cNvPr>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a:extLst>
              <a:ext uri="{FF2B5EF4-FFF2-40B4-BE49-F238E27FC236}">
                <a16:creationId xmlns:a16="http://schemas.microsoft.com/office/drawing/2014/main" id="{D06E2618-F44F-4D67-8DD5-618929B7F358}"/>
              </a:ext>
            </a:extLst>
          </p:cNvPr>
          <p:cNvSpPr>
            <a:spLocks noGrp="1"/>
          </p:cNvSpPr>
          <p:nvPr>
            <p:ph type="sldNum" sz="quarter" idx="12"/>
          </p:nvPr>
        </p:nvSpPr>
        <p:spPr/>
        <p:txBody>
          <a:bodyPr/>
          <a:lstStyle/>
          <a:p>
            <a:fld id="{51D91E7F-84B6-4064-9D4E-CC7D244BCA04}" type="slidenum">
              <a:rPr lang="zh-CN" altLang="en-US" smtClean="0"/>
              <a:pPr/>
              <a:t>19</a:t>
            </a:fld>
            <a:endParaRPr lang="zh-CN" altLang="en-US" dirty="0"/>
          </a:p>
        </p:txBody>
      </p:sp>
    </p:spTree>
    <p:extLst>
      <p:ext uri="{BB962C8B-B14F-4D97-AF65-F5344CB8AC3E}">
        <p14:creationId xmlns:p14="http://schemas.microsoft.com/office/powerpoint/2010/main" val="99066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6" presetClass="emph" presetSubtype="0" autoRev="1" fill="hold" nodeType="withEffect">
                                  <p:stCondLst>
                                    <p:cond delay="800"/>
                                  </p:stCondLst>
                                  <p:childTnLst>
                                    <p:animScale>
                                      <p:cBhvr>
                                        <p:cTn id="11" dur="250" fill="hold"/>
                                        <p:tgtEl>
                                          <p:spTgt spid="3"/>
                                        </p:tgtEl>
                                      </p:cBhvr>
                                      <p:by x="115000" y="115000"/>
                                    </p:animScale>
                                  </p:childTnLst>
                                </p:cTn>
                              </p:par>
                              <p:par>
                                <p:cTn id="12" presetID="50" presetClass="entr" presetSubtype="0" decel="100000" fill="hold" grpId="0" nodeType="withEffect">
                                  <p:stCondLst>
                                    <p:cond delay="120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strVal val="#ppt_w+.3"/>
                                          </p:val>
                                        </p:tav>
                                        <p:tav tm="100000">
                                          <p:val>
                                            <p:strVal val="#ppt_w"/>
                                          </p:val>
                                        </p:tav>
                                      </p:tavLst>
                                    </p:anim>
                                    <p:anim calcmode="lin" valueType="num">
                                      <p:cBhvr>
                                        <p:cTn id="15" dur="750" fill="hold"/>
                                        <p:tgtEl>
                                          <p:spTgt spid="2"/>
                                        </p:tgtEl>
                                        <p:attrNameLst>
                                          <p:attrName>ppt_h</p:attrName>
                                        </p:attrNameLst>
                                      </p:cBhvr>
                                      <p:tavLst>
                                        <p:tav tm="0">
                                          <p:val>
                                            <p:strVal val="#ppt_h"/>
                                          </p:val>
                                        </p:tav>
                                        <p:tav tm="100000">
                                          <p:val>
                                            <p:strVal val="#ppt_h"/>
                                          </p:val>
                                        </p:tav>
                                      </p:tavLst>
                                    </p:anim>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88ED72-0995-40D6-9FAB-BD88FECDA9BC}"/>
              </a:ext>
            </a:extLst>
          </p:cNvPr>
          <p:cNvSpPr/>
          <p:nvPr/>
        </p:nvSpPr>
        <p:spPr>
          <a:xfrm>
            <a:off x="0" y="0"/>
            <a:ext cx="12192000" cy="13808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98E97B7-9AF9-4D6C-8191-386EA055FA10}"/>
              </a:ext>
            </a:extLst>
          </p:cNvPr>
          <p:cNvSpPr/>
          <p:nvPr/>
        </p:nvSpPr>
        <p:spPr>
          <a:xfrm>
            <a:off x="3191480" y="-114033"/>
            <a:ext cx="5597174" cy="1569660"/>
          </a:xfrm>
          <a:prstGeom prst="rect">
            <a:avLst/>
          </a:prstGeom>
        </p:spPr>
        <p:txBody>
          <a:bodyPr wrap="none">
            <a:spAutoFit/>
          </a:bodyPr>
          <a:lstStyle/>
          <a:p>
            <a:pPr algn="ctr"/>
            <a:r>
              <a:rPr lang="zh-CN" altLang="en-US" sz="9600" dirty="0">
                <a:solidFill>
                  <a:schemeClr val="accent1">
                    <a:lumMod val="20000"/>
                    <a:lumOff val="80000"/>
                  </a:schemeClr>
                </a:solidFill>
              </a:rPr>
              <a:t>CONTENTS</a:t>
            </a:r>
          </a:p>
        </p:txBody>
      </p:sp>
      <p:grpSp>
        <p:nvGrpSpPr>
          <p:cNvPr id="4" name="组合 3">
            <a:extLst>
              <a:ext uri="{FF2B5EF4-FFF2-40B4-BE49-F238E27FC236}">
                <a16:creationId xmlns:a16="http://schemas.microsoft.com/office/drawing/2014/main" id="{4E191361-F724-4FA8-BD91-9A2E8F949B9E}"/>
              </a:ext>
            </a:extLst>
          </p:cNvPr>
          <p:cNvGrpSpPr/>
          <p:nvPr/>
        </p:nvGrpSpPr>
        <p:grpSpPr>
          <a:xfrm>
            <a:off x="4230615" y="847725"/>
            <a:ext cx="3730770" cy="781050"/>
            <a:chOff x="3725790" y="847725"/>
            <a:chExt cx="3730770" cy="781050"/>
          </a:xfrm>
        </p:grpSpPr>
        <p:grpSp>
          <p:nvGrpSpPr>
            <p:cNvPr id="5" name="组合 4">
              <a:extLst>
                <a:ext uri="{FF2B5EF4-FFF2-40B4-BE49-F238E27FC236}">
                  <a16:creationId xmlns:a16="http://schemas.microsoft.com/office/drawing/2014/main" id="{7086DF6E-872A-41D8-B9B3-1B5AE34633EB}"/>
                </a:ext>
              </a:extLst>
            </p:cNvPr>
            <p:cNvGrpSpPr/>
            <p:nvPr/>
          </p:nvGrpSpPr>
          <p:grpSpPr>
            <a:xfrm>
              <a:off x="3725790" y="1019175"/>
              <a:ext cx="627135" cy="609600"/>
              <a:chOff x="3725790" y="1019175"/>
              <a:chExt cx="627135" cy="609600"/>
            </a:xfrm>
          </p:grpSpPr>
          <p:sp>
            <p:nvSpPr>
              <p:cNvPr id="10" name="任意多边形 7">
                <a:extLst>
                  <a:ext uri="{FF2B5EF4-FFF2-40B4-BE49-F238E27FC236}">
                    <a16:creationId xmlns:a16="http://schemas.microsoft.com/office/drawing/2014/main" id="{784155E3-CC8E-4B09-93C3-F61AF782D499}"/>
                  </a:ext>
                </a:extLst>
              </p:cNvPr>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A2E182D8-782C-4370-8EE8-051EE9195C74}"/>
                  </a:ext>
                </a:extLst>
              </p:cNvPr>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A4CF4A5B-9DD1-4C14-A1DE-93AD71DF3AD2}"/>
                </a:ext>
              </a:extLst>
            </p:cNvPr>
            <p:cNvGrpSpPr/>
            <p:nvPr/>
          </p:nvGrpSpPr>
          <p:grpSpPr>
            <a:xfrm flipH="1">
              <a:off x="6829425" y="1019175"/>
              <a:ext cx="627135" cy="609600"/>
              <a:chOff x="3725790" y="1019175"/>
              <a:chExt cx="627135" cy="609600"/>
            </a:xfrm>
          </p:grpSpPr>
          <p:sp>
            <p:nvSpPr>
              <p:cNvPr id="8" name="任意多边形 11">
                <a:extLst>
                  <a:ext uri="{FF2B5EF4-FFF2-40B4-BE49-F238E27FC236}">
                    <a16:creationId xmlns:a16="http://schemas.microsoft.com/office/drawing/2014/main" id="{2EBFFCCC-AEFF-4AD8-AD64-98BCAAF74F71}"/>
                  </a:ext>
                </a:extLst>
              </p:cNvPr>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a:extLst>
                  <a:ext uri="{FF2B5EF4-FFF2-40B4-BE49-F238E27FC236}">
                    <a16:creationId xmlns:a16="http://schemas.microsoft.com/office/drawing/2014/main" id="{3F3DE99E-2867-4BD3-8805-F4D5B6AE73E1}"/>
                  </a:ext>
                </a:extLst>
              </p:cNvPr>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id="{ED0AEBA9-28DC-4763-9FDA-48D1AD1AA16E}"/>
                </a:ext>
              </a:extLst>
            </p:cNvPr>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67F8CC11-3D94-4BF1-A8D1-61023B63A6A9}"/>
              </a:ext>
            </a:extLst>
          </p:cNvPr>
          <p:cNvSpPr txBox="1"/>
          <p:nvPr/>
        </p:nvSpPr>
        <p:spPr>
          <a:xfrm>
            <a:off x="5562841" y="866775"/>
            <a:ext cx="1066318" cy="523220"/>
          </a:xfrm>
          <a:prstGeom prst="rect">
            <a:avLst/>
          </a:prstGeom>
          <a:noFill/>
        </p:spPr>
        <p:txBody>
          <a:bodyPr wrap="none" rtlCol="0">
            <a:spAutoFit/>
          </a:bodyPr>
          <a:lstStyle/>
          <a:p>
            <a:pPr algn="ctr"/>
            <a:r>
              <a:rPr lang="zh-CN" altLang="en-US" sz="2800" dirty="0">
                <a:solidFill>
                  <a:schemeClr val="accent4"/>
                </a:solidFill>
              </a:rPr>
              <a:t>目  录</a:t>
            </a:r>
          </a:p>
        </p:txBody>
      </p:sp>
      <p:grpSp>
        <p:nvGrpSpPr>
          <p:cNvPr id="13" name="组合 12">
            <a:extLst>
              <a:ext uri="{FF2B5EF4-FFF2-40B4-BE49-F238E27FC236}">
                <a16:creationId xmlns:a16="http://schemas.microsoft.com/office/drawing/2014/main" id="{F207EC79-33E3-4134-97E3-51BAEDFCD167}"/>
              </a:ext>
            </a:extLst>
          </p:cNvPr>
          <p:cNvGrpSpPr/>
          <p:nvPr/>
        </p:nvGrpSpPr>
        <p:grpSpPr>
          <a:xfrm>
            <a:off x="1566000" y="2447925"/>
            <a:ext cx="720000" cy="720000"/>
            <a:chOff x="1581150" y="2181225"/>
            <a:chExt cx="720000" cy="720000"/>
          </a:xfrm>
        </p:grpSpPr>
        <p:sp>
          <p:nvSpPr>
            <p:cNvPr id="14" name="矩形 13">
              <a:extLst>
                <a:ext uri="{FF2B5EF4-FFF2-40B4-BE49-F238E27FC236}">
                  <a16:creationId xmlns:a16="http://schemas.microsoft.com/office/drawing/2014/main" id="{F198AFA9-0DDD-480E-BE0B-63861EDC1E12}"/>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ECF926D-9B8D-41D3-AB97-EC961EA33A5F}"/>
                </a:ext>
              </a:extLst>
            </p:cNvPr>
            <p:cNvSpPr txBox="1"/>
            <p:nvPr/>
          </p:nvSpPr>
          <p:spPr>
            <a:xfrm>
              <a:off x="1760652" y="2218059"/>
              <a:ext cx="360996"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1</a:t>
              </a:r>
              <a:endParaRPr lang="zh-CN" altLang="en-US" sz="3600" dirty="0">
                <a:solidFill>
                  <a:schemeClr val="accent1">
                    <a:lumMod val="75000"/>
                  </a:schemeClr>
                </a:solidFill>
                <a:latin typeface="Impact" panose="020B0806030902050204" pitchFamily="34" charset="0"/>
              </a:endParaRPr>
            </a:p>
          </p:txBody>
        </p:sp>
      </p:grpSp>
      <p:sp>
        <p:nvSpPr>
          <p:cNvPr id="16" name="文本框 15">
            <a:extLst>
              <a:ext uri="{FF2B5EF4-FFF2-40B4-BE49-F238E27FC236}">
                <a16:creationId xmlns:a16="http://schemas.microsoft.com/office/drawing/2014/main" id="{4932EB24-C1DD-4A7B-AC3E-AEE3326BCFFE}"/>
              </a:ext>
            </a:extLst>
          </p:cNvPr>
          <p:cNvSpPr txBox="1"/>
          <p:nvPr/>
        </p:nvSpPr>
        <p:spPr>
          <a:xfrm>
            <a:off x="2314575" y="2499717"/>
            <a:ext cx="2031325" cy="646331"/>
          </a:xfrm>
          <a:prstGeom prst="rect">
            <a:avLst/>
          </a:prstGeom>
          <a:noFill/>
        </p:spPr>
        <p:txBody>
          <a:bodyPr wrap="none" rtlCol="0">
            <a:spAutoFit/>
          </a:bodyPr>
          <a:lstStyle/>
          <a:p>
            <a:r>
              <a:rPr lang="zh-CN" altLang="en-US" sz="3600" dirty="0">
                <a:solidFill>
                  <a:schemeClr val="tx1">
                    <a:lumMod val="75000"/>
                    <a:lumOff val="25000"/>
                  </a:schemeClr>
                </a:solidFill>
                <a:latin typeface="+mn-ea"/>
              </a:rPr>
              <a:t>工作回顾</a:t>
            </a:r>
          </a:p>
        </p:txBody>
      </p:sp>
      <p:grpSp>
        <p:nvGrpSpPr>
          <p:cNvPr id="17" name="组合 16">
            <a:extLst>
              <a:ext uri="{FF2B5EF4-FFF2-40B4-BE49-F238E27FC236}">
                <a16:creationId xmlns:a16="http://schemas.microsoft.com/office/drawing/2014/main" id="{7ECDF3C7-98AC-4B4C-91EA-7405B8CB9A24}"/>
              </a:ext>
            </a:extLst>
          </p:cNvPr>
          <p:cNvGrpSpPr/>
          <p:nvPr/>
        </p:nvGrpSpPr>
        <p:grpSpPr>
          <a:xfrm>
            <a:off x="1566000" y="3712085"/>
            <a:ext cx="720000" cy="720000"/>
            <a:chOff x="1581150" y="2181225"/>
            <a:chExt cx="720000" cy="720000"/>
          </a:xfrm>
        </p:grpSpPr>
        <p:sp>
          <p:nvSpPr>
            <p:cNvPr id="18" name="矩形 17">
              <a:extLst>
                <a:ext uri="{FF2B5EF4-FFF2-40B4-BE49-F238E27FC236}">
                  <a16:creationId xmlns:a16="http://schemas.microsoft.com/office/drawing/2014/main" id="{43BA26C7-B945-4032-A619-168210F9D283}"/>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E419247-A38A-4E3A-AF13-A84418BB693C}"/>
                </a:ext>
              </a:extLst>
            </p:cNvPr>
            <p:cNvSpPr txBox="1"/>
            <p:nvPr/>
          </p:nvSpPr>
          <p:spPr>
            <a:xfrm>
              <a:off x="1732599" y="2218059"/>
              <a:ext cx="417102"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2</a:t>
              </a:r>
              <a:endParaRPr lang="zh-CN" altLang="en-US" sz="3600" dirty="0">
                <a:solidFill>
                  <a:schemeClr val="accent1">
                    <a:lumMod val="75000"/>
                  </a:schemeClr>
                </a:solidFill>
                <a:latin typeface="Impact" panose="020B0806030902050204" pitchFamily="34" charset="0"/>
              </a:endParaRPr>
            </a:p>
          </p:txBody>
        </p:sp>
      </p:grpSp>
      <p:sp>
        <p:nvSpPr>
          <p:cNvPr id="20" name="文本框 19">
            <a:extLst>
              <a:ext uri="{FF2B5EF4-FFF2-40B4-BE49-F238E27FC236}">
                <a16:creationId xmlns:a16="http://schemas.microsoft.com/office/drawing/2014/main" id="{8961A8DB-65A9-4D77-8F8A-5E8DBC68FCB8}"/>
              </a:ext>
            </a:extLst>
          </p:cNvPr>
          <p:cNvSpPr txBox="1"/>
          <p:nvPr/>
        </p:nvSpPr>
        <p:spPr>
          <a:xfrm>
            <a:off x="2294911" y="3783541"/>
            <a:ext cx="2106667" cy="646331"/>
          </a:xfrm>
          <a:prstGeom prst="rect">
            <a:avLst/>
          </a:prstGeom>
          <a:noFill/>
        </p:spPr>
        <p:txBody>
          <a:bodyPr wrap="none" rtlCol="0">
            <a:spAutoFit/>
          </a:bodyPr>
          <a:lstStyle/>
          <a:p>
            <a:r>
              <a:rPr lang="en-US" altLang="zh-CN" sz="2000" dirty="0">
                <a:solidFill>
                  <a:schemeClr val="tx1">
                    <a:lumMod val="75000"/>
                    <a:lumOff val="25000"/>
                  </a:schemeClr>
                </a:solidFill>
                <a:latin typeface="+mn-ea"/>
              </a:rPr>
              <a:t> </a:t>
            </a:r>
            <a:r>
              <a:rPr lang="zh-CN" altLang="en-US" sz="3600" dirty="0">
                <a:solidFill>
                  <a:schemeClr val="tx1">
                    <a:lumMod val="75000"/>
                    <a:lumOff val="25000"/>
                  </a:schemeClr>
                </a:solidFill>
                <a:latin typeface="+mn-ea"/>
              </a:rPr>
              <a:t>小组管理</a:t>
            </a:r>
          </a:p>
        </p:txBody>
      </p:sp>
      <p:grpSp>
        <p:nvGrpSpPr>
          <p:cNvPr id="21" name="组合 20">
            <a:extLst>
              <a:ext uri="{FF2B5EF4-FFF2-40B4-BE49-F238E27FC236}">
                <a16:creationId xmlns:a16="http://schemas.microsoft.com/office/drawing/2014/main" id="{A40BC15A-97C6-44EC-9BDD-4C47E8AD9D0B}"/>
              </a:ext>
            </a:extLst>
          </p:cNvPr>
          <p:cNvGrpSpPr/>
          <p:nvPr/>
        </p:nvGrpSpPr>
        <p:grpSpPr>
          <a:xfrm>
            <a:off x="1566000" y="4976245"/>
            <a:ext cx="720000" cy="720000"/>
            <a:chOff x="1581150" y="2181225"/>
            <a:chExt cx="720000" cy="720000"/>
          </a:xfrm>
        </p:grpSpPr>
        <p:sp>
          <p:nvSpPr>
            <p:cNvPr id="22" name="矩形 21">
              <a:extLst>
                <a:ext uri="{FF2B5EF4-FFF2-40B4-BE49-F238E27FC236}">
                  <a16:creationId xmlns:a16="http://schemas.microsoft.com/office/drawing/2014/main" id="{64336348-CB62-452C-B0F5-ED948E66CEC8}"/>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D8B6FED-334A-4D1D-A67F-983B0B2AE084}"/>
                </a:ext>
              </a:extLst>
            </p:cNvPr>
            <p:cNvSpPr txBox="1"/>
            <p:nvPr/>
          </p:nvSpPr>
          <p:spPr>
            <a:xfrm>
              <a:off x="1726187" y="2218059"/>
              <a:ext cx="429926"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3</a:t>
              </a:r>
              <a:endParaRPr lang="zh-CN" altLang="en-US" sz="3600" dirty="0">
                <a:solidFill>
                  <a:schemeClr val="accent1">
                    <a:lumMod val="75000"/>
                  </a:schemeClr>
                </a:solidFill>
                <a:latin typeface="Impact" panose="020B0806030902050204" pitchFamily="34" charset="0"/>
              </a:endParaRPr>
            </a:p>
          </p:txBody>
        </p:sp>
      </p:grpSp>
      <p:sp>
        <p:nvSpPr>
          <p:cNvPr id="24" name="文本框 23">
            <a:extLst>
              <a:ext uri="{FF2B5EF4-FFF2-40B4-BE49-F238E27FC236}">
                <a16:creationId xmlns:a16="http://schemas.microsoft.com/office/drawing/2014/main" id="{20CDE3BA-6230-4D8E-A2C9-B02D23325D8D}"/>
              </a:ext>
            </a:extLst>
          </p:cNvPr>
          <p:cNvSpPr txBox="1"/>
          <p:nvPr/>
        </p:nvSpPr>
        <p:spPr>
          <a:xfrm>
            <a:off x="2314575" y="5047701"/>
            <a:ext cx="2106667" cy="646331"/>
          </a:xfrm>
          <a:prstGeom prst="rect">
            <a:avLst/>
          </a:prstGeom>
          <a:noFill/>
        </p:spPr>
        <p:txBody>
          <a:bodyPr wrap="none" rtlCol="0">
            <a:spAutoFit/>
          </a:bodyPr>
          <a:lstStyle/>
          <a:p>
            <a:r>
              <a:rPr lang="en-US" altLang="zh-CN" sz="2000" dirty="0">
                <a:solidFill>
                  <a:schemeClr val="tx1">
                    <a:lumMod val="75000"/>
                    <a:lumOff val="25000"/>
                  </a:schemeClr>
                </a:solidFill>
                <a:latin typeface="+mn-ea"/>
              </a:rPr>
              <a:t> </a:t>
            </a:r>
            <a:r>
              <a:rPr lang="zh-CN" altLang="en-US" sz="3600" dirty="0">
                <a:solidFill>
                  <a:schemeClr val="tx1">
                    <a:lumMod val="75000"/>
                    <a:lumOff val="25000"/>
                  </a:schemeClr>
                </a:solidFill>
                <a:latin typeface="+mn-ea"/>
              </a:rPr>
              <a:t>实训课题</a:t>
            </a:r>
          </a:p>
        </p:txBody>
      </p:sp>
      <p:sp>
        <p:nvSpPr>
          <p:cNvPr id="25" name="灯片编号占位符 24">
            <a:extLst>
              <a:ext uri="{FF2B5EF4-FFF2-40B4-BE49-F238E27FC236}">
                <a16:creationId xmlns:a16="http://schemas.microsoft.com/office/drawing/2014/main" id="{11AB0EB8-87FB-44C0-A939-45D8B8FB7AB1}"/>
              </a:ext>
            </a:extLst>
          </p:cNvPr>
          <p:cNvSpPr>
            <a:spLocks noGrp="1"/>
          </p:cNvSpPr>
          <p:nvPr>
            <p:ph type="sldNum" sz="quarter" idx="12"/>
          </p:nvPr>
        </p:nvSpPr>
        <p:spPr/>
        <p:txBody>
          <a:bodyPr/>
          <a:lstStyle/>
          <a:p>
            <a:fld id="{51D91E7F-84B6-4064-9D4E-CC7D244BCA04}" type="slidenum">
              <a:rPr lang="zh-CN" altLang="en-US" smtClean="0"/>
              <a:pPr/>
              <a:t>2</a:t>
            </a:fld>
            <a:endParaRPr lang="zh-CN" altLang="en-US" dirty="0"/>
          </a:p>
        </p:txBody>
      </p:sp>
    </p:spTree>
    <p:extLst>
      <p:ext uri="{BB962C8B-B14F-4D97-AF65-F5344CB8AC3E}">
        <p14:creationId xmlns:p14="http://schemas.microsoft.com/office/powerpoint/2010/main" val="2405420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sp>
        <p:nvSpPr>
          <p:cNvPr id="2" name="矩形 1">
            <a:extLst>
              <a:ext uri="{FF2B5EF4-FFF2-40B4-BE49-F238E27FC236}">
                <a16:creationId xmlns:a16="http://schemas.microsoft.com/office/drawing/2014/main" id="{8D92275D-E106-413F-841C-564B3565062D}"/>
              </a:ext>
            </a:extLst>
          </p:cNvPr>
          <p:cNvSpPr/>
          <p:nvPr/>
        </p:nvSpPr>
        <p:spPr>
          <a:xfrm>
            <a:off x="294969" y="1445342"/>
            <a:ext cx="11543070" cy="4662815"/>
          </a:xfrm>
          <a:prstGeom prst="rect">
            <a:avLst/>
          </a:prstGeom>
        </p:spPr>
        <p:txBody>
          <a:bodyPr wrap="square">
            <a:spAutoFit/>
          </a:bodyPr>
          <a:lstStyle/>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小组</a:t>
            </a:r>
            <a:r>
              <a:rPr lang="zh-CN" altLang="en-US" kern="100" dirty="0">
                <a:latin typeface="等线" panose="02010600030101010101" pitchFamily="2" charset="-122"/>
                <a:ea typeface="等线" panose="02010600030101010101" pitchFamily="2" charset="-122"/>
                <a:cs typeface="Times New Roman" panose="02020603050405020304" pitchFamily="18" charset="0"/>
              </a:rPr>
              <a:t>对</a:t>
            </a:r>
            <a:r>
              <a:rPr lang="zh-CN" altLang="zh-CN" kern="100" dirty="0">
                <a:latin typeface="等线" panose="02010600030101010101" pitchFamily="2" charset="-122"/>
                <a:ea typeface="等线" panose="02010600030101010101" pitchFamily="2" charset="-122"/>
                <a:cs typeface="Times New Roman" panose="02020603050405020304" pitchFamily="18" charset="0"/>
              </a:rPr>
              <a:t>最终将要做出一个什么样的产品或者成果展开了激烈的探讨。</a:t>
            </a: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kern="100" dirty="0">
                <a:latin typeface="等线" panose="02010600030101010101" pitchFamily="2" charset="-122"/>
                <a:ea typeface="等线" panose="02010600030101010101" pitchFamily="2" charset="-122"/>
                <a:cs typeface="Times New Roman" panose="02020603050405020304" pitchFamily="18" charset="0"/>
              </a:rPr>
              <a:t>）对现有一对一私教课程会员的研究，精准推销课程在保证客户满意度的同时尽快消耗已付费课时进行接下来的续费工作。</a:t>
            </a: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kern="100" dirty="0">
                <a:latin typeface="等线" panose="02010600030101010101" pitchFamily="2" charset="-122"/>
                <a:ea typeface="等线" panose="02010600030101010101" pitchFamily="2" charset="-122"/>
                <a:cs typeface="Times New Roman" panose="02020603050405020304" pitchFamily="18" charset="0"/>
              </a:rPr>
              <a:t>）对现有普通年卡会员的研究、根据会员的基本信息及健身动态，针对性的推荐相应的私教课程，提高健身房的营销业绩。</a:t>
            </a: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3</a:t>
            </a:r>
            <a:r>
              <a:rPr lang="zh-CN" altLang="zh-CN" kern="100" dirty="0">
                <a:latin typeface="等线" panose="02010600030101010101" pitchFamily="2" charset="-122"/>
                <a:ea typeface="等线" panose="02010600030101010101" pitchFamily="2" charset="-122"/>
                <a:cs typeface="Times New Roman" panose="02020603050405020304" pitchFamily="18" charset="0"/>
              </a:rPr>
              <a:t>）根据对不同客户的基本资料及其他信息，对客户进行分类及不同的服务，提高客户的转介绍能力。</a:t>
            </a: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4</a:t>
            </a:r>
            <a:r>
              <a:rPr lang="zh-CN" altLang="zh-CN" kern="100" dirty="0">
                <a:latin typeface="等线" panose="02010600030101010101" pitchFamily="2" charset="-122"/>
                <a:ea typeface="等线" panose="02010600030101010101" pitchFamily="2" charset="-122"/>
                <a:cs typeface="Times New Roman" panose="02020603050405020304" pitchFamily="18" charset="0"/>
              </a:rPr>
              <a:t>）根据客户的数据进行机器学习，进行建模，制作一个系统能够让客户根据最近的锻炼情况及身体情况，实时的推荐当前最佳的健身课程和计划，从而提高健身房服务质量。</a:t>
            </a: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kern="100" dirty="0">
                <a:latin typeface="等线" panose="02010600030101010101" pitchFamily="2" charset="-122"/>
                <a:ea typeface="等线" panose="02010600030101010101" pitchFamily="2" charset="-122"/>
                <a:cs typeface="Times New Roman" panose="02020603050405020304" pitchFamily="18" charset="0"/>
              </a:rPr>
              <a:t>）线上网站健身课程的销售模式及课程推荐。</a:t>
            </a: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企业导师</a:t>
            </a:r>
            <a:r>
              <a:rPr lang="zh-CN" altLang="en-US" kern="100" dirty="0">
                <a:latin typeface="等线" panose="02010600030101010101" pitchFamily="2" charset="-122"/>
                <a:ea typeface="等线" panose="02010600030101010101" pitchFamily="2" charset="-122"/>
                <a:cs typeface="Times New Roman" panose="02020603050405020304" pitchFamily="18" charset="0"/>
              </a:rPr>
              <a:t>尚未确定</a:t>
            </a:r>
            <a:r>
              <a:rPr lang="zh-CN" altLang="zh-CN" kern="100" dirty="0">
                <a:latin typeface="等线" panose="02010600030101010101" pitchFamily="2" charset="-122"/>
                <a:ea typeface="等线" panose="02010600030101010101" pitchFamily="2" charset="-122"/>
                <a:cs typeface="Times New Roman" panose="02020603050405020304" pitchFamily="18" charset="0"/>
              </a:rPr>
              <a:t>数据类型和形式，</a:t>
            </a:r>
            <a:r>
              <a:rPr lang="zh-CN" altLang="en-US" kern="100" dirty="0">
                <a:latin typeface="等线" panose="02010600030101010101" pitchFamily="2" charset="-122"/>
                <a:ea typeface="等线" panose="02010600030101010101" pitchFamily="2" charset="-122"/>
                <a:cs typeface="Times New Roman" panose="02020603050405020304" pitchFamily="18" charset="0"/>
              </a:rPr>
              <a:t>这些想法将做</a:t>
            </a:r>
            <a:r>
              <a:rPr lang="zh-CN" altLang="zh-CN" kern="100" dirty="0">
                <a:latin typeface="等线" panose="02010600030101010101" pitchFamily="2" charset="-122"/>
                <a:ea typeface="等线" panose="02010600030101010101" pitchFamily="2" charset="-122"/>
                <a:cs typeface="Times New Roman" panose="02020603050405020304" pitchFamily="18" charset="0"/>
              </a:rPr>
              <a:t>之后做进一步的研究。</a:t>
            </a: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C15AF514-0C88-4683-B335-581B357BE9B2}"/>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实训课题</a:t>
            </a:r>
          </a:p>
        </p:txBody>
      </p:sp>
      <p:grpSp>
        <p:nvGrpSpPr>
          <p:cNvPr id="13" name="组合 12">
            <a:extLst>
              <a:ext uri="{FF2B5EF4-FFF2-40B4-BE49-F238E27FC236}">
                <a16:creationId xmlns:a16="http://schemas.microsoft.com/office/drawing/2014/main" id="{13328476-0530-4D99-A98D-4041ED2B7630}"/>
              </a:ext>
            </a:extLst>
          </p:cNvPr>
          <p:cNvGrpSpPr/>
          <p:nvPr/>
        </p:nvGrpSpPr>
        <p:grpSpPr>
          <a:xfrm>
            <a:off x="695325" y="1013859"/>
            <a:ext cx="10814504" cy="461665"/>
            <a:chOff x="695325" y="1013859"/>
            <a:chExt cx="10814504" cy="461665"/>
          </a:xfrm>
        </p:grpSpPr>
        <p:sp>
          <p:nvSpPr>
            <p:cNvPr id="14" name="矩形 13">
              <a:extLst>
                <a:ext uri="{FF2B5EF4-FFF2-40B4-BE49-F238E27FC236}">
                  <a16:creationId xmlns:a16="http://schemas.microsoft.com/office/drawing/2014/main" id="{862A84FA-2740-4823-A675-E0E8D5463B1D}"/>
                </a:ext>
              </a:extLst>
            </p:cNvPr>
            <p:cNvSpPr/>
            <p:nvPr/>
          </p:nvSpPr>
          <p:spPr>
            <a:xfrm>
              <a:off x="695325" y="1013859"/>
              <a:ext cx="1415772" cy="461665"/>
            </a:xfrm>
            <a:prstGeom prst="rect">
              <a:avLst/>
            </a:prstGeom>
            <a:solidFill>
              <a:schemeClr val="accent1"/>
            </a:solidFill>
          </p:spPr>
          <p:txBody>
            <a:bodyPr wrap="none">
              <a:spAutoFit/>
            </a:bodyPr>
            <a:lstStyle/>
            <a:p>
              <a:r>
                <a:rPr lang="zh-CN" altLang="en-US" sz="2400" b="1" dirty="0">
                  <a:solidFill>
                    <a:schemeClr val="bg1"/>
                  </a:solidFill>
                </a:rPr>
                <a:t>研究目的</a:t>
              </a:r>
            </a:p>
          </p:txBody>
        </p:sp>
        <p:cxnSp>
          <p:nvCxnSpPr>
            <p:cNvPr id="15" name="直接连接符 14">
              <a:extLst>
                <a:ext uri="{FF2B5EF4-FFF2-40B4-BE49-F238E27FC236}">
                  <a16:creationId xmlns:a16="http://schemas.microsoft.com/office/drawing/2014/main" id="{5DF88BAA-EA06-4A3F-B104-3EA0C6118C37}"/>
                </a:ext>
              </a:extLst>
            </p:cNvPr>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C571C2B1-F9CC-4FE9-8803-371E3CA3676E}"/>
              </a:ext>
            </a:extLst>
          </p:cNvPr>
          <p:cNvSpPr>
            <a:spLocks noGrp="1"/>
          </p:cNvSpPr>
          <p:nvPr>
            <p:ph type="sldNum" sz="quarter" idx="12"/>
          </p:nvPr>
        </p:nvSpPr>
        <p:spPr/>
        <p:txBody>
          <a:bodyPr/>
          <a:lstStyle/>
          <a:p>
            <a:fld id="{51D91E7F-84B6-4064-9D4E-CC7D244BCA04}" type="slidenum">
              <a:rPr lang="zh-CN" altLang="en-US" smtClean="0"/>
              <a:pPr/>
              <a:t>20</a:t>
            </a:fld>
            <a:endParaRPr lang="zh-CN" altLang="en-US" dirty="0"/>
          </a:p>
        </p:txBody>
      </p:sp>
    </p:spTree>
    <p:extLst>
      <p:ext uri="{BB962C8B-B14F-4D97-AF65-F5344CB8AC3E}">
        <p14:creationId xmlns:p14="http://schemas.microsoft.com/office/powerpoint/2010/main" val="414514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sp>
        <p:nvSpPr>
          <p:cNvPr id="12" name="文本框 11">
            <a:extLst>
              <a:ext uri="{FF2B5EF4-FFF2-40B4-BE49-F238E27FC236}">
                <a16:creationId xmlns:a16="http://schemas.microsoft.com/office/drawing/2014/main" id="{C15AF514-0C88-4683-B335-581B357BE9B2}"/>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实训课题</a:t>
            </a:r>
          </a:p>
        </p:txBody>
      </p:sp>
      <p:grpSp>
        <p:nvGrpSpPr>
          <p:cNvPr id="13" name="组合 12">
            <a:extLst>
              <a:ext uri="{FF2B5EF4-FFF2-40B4-BE49-F238E27FC236}">
                <a16:creationId xmlns:a16="http://schemas.microsoft.com/office/drawing/2014/main" id="{13328476-0530-4D99-A98D-4041ED2B7630}"/>
              </a:ext>
            </a:extLst>
          </p:cNvPr>
          <p:cNvGrpSpPr/>
          <p:nvPr/>
        </p:nvGrpSpPr>
        <p:grpSpPr>
          <a:xfrm>
            <a:off x="695325" y="1013859"/>
            <a:ext cx="10814504" cy="461665"/>
            <a:chOff x="695325" y="1013859"/>
            <a:chExt cx="10814504" cy="461665"/>
          </a:xfrm>
        </p:grpSpPr>
        <p:sp>
          <p:nvSpPr>
            <p:cNvPr id="14" name="矩形 13">
              <a:extLst>
                <a:ext uri="{FF2B5EF4-FFF2-40B4-BE49-F238E27FC236}">
                  <a16:creationId xmlns:a16="http://schemas.microsoft.com/office/drawing/2014/main" id="{862A84FA-2740-4823-A675-E0E8D5463B1D}"/>
                </a:ext>
              </a:extLst>
            </p:cNvPr>
            <p:cNvSpPr/>
            <p:nvPr/>
          </p:nvSpPr>
          <p:spPr>
            <a:xfrm>
              <a:off x="695325" y="1013859"/>
              <a:ext cx="1415772" cy="461665"/>
            </a:xfrm>
            <a:prstGeom prst="rect">
              <a:avLst/>
            </a:prstGeom>
            <a:solidFill>
              <a:schemeClr val="accent1"/>
            </a:solidFill>
          </p:spPr>
          <p:txBody>
            <a:bodyPr wrap="none">
              <a:spAutoFit/>
            </a:bodyPr>
            <a:lstStyle/>
            <a:p>
              <a:r>
                <a:rPr lang="zh-CN" altLang="en-US" sz="2400" b="1" dirty="0">
                  <a:solidFill>
                    <a:schemeClr val="bg1"/>
                  </a:solidFill>
                </a:rPr>
                <a:t>研究目的</a:t>
              </a:r>
            </a:p>
          </p:txBody>
        </p:sp>
        <p:cxnSp>
          <p:nvCxnSpPr>
            <p:cNvPr id="15" name="直接连接符 14">
              <a:extLst>
                <a:ext uri="{FF2B5EF4-FFF2-40B4-BE49-F238E27FC236}">
                  <a16:creationId xmlns:a16="http://schemas.microsoft.com/office/drawing/2014/main" id="{5DF88BAA-EA06-4A3F-B104-3EA0C6118C37}"/>
                </a:ext>
              </a:extLst>
            </p:cNvPr>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C571C2B1-F9CC-4FE9-8803-371E3CA3676E}"/>
              </a:ext>
            </a:extLst>
          </p:cNvPr>
          <p:cNvSpPr>
            <a:spLocks noGrp="1"/>
          </p:cNvSpPr>
          <p:nvPr>
            <p:ph type="sldNum" sz="quarter" idx="12"/>
          </p:nvPr>
        </p:nvSpPr>
        <p:spPr/>
        <p:txBody>
          <a:bodyPr/>
          <a:lstStyle/>
          <a:p>
            <a:fld id="{51D91E7F-84B6-4064-9D4E-CC7D244BCA04}" type="slidenum">
              <a:rPr lang="zh-CN" altLang="en-US" smtClean="0"/>
              <a:pPr/>
              <a:t>21</a:t>
            </a:fld>
            <a:endParaRPr lang="zh-CN" altLang="en-US" dirty="0"/>
          </a:p>
        </p:txBody>
      </p:sp>
      <p:pic>
        <p:nvPicPr>
          <p:cNvPr id="4" name="图片 3"/>
          <p:cNvPicPr>
            <a:picLocks noChangeAspect="1"/>
          </p:cNvPicPr>
          <p:nvPr/>
        </p:nvPicPr>
        <p:blipFill>
          <a:blip r:embed="rId2"/>
          <a:stretch>
            <a:fillRect/>
          </a:stretch>
        </p:blipFill>
        <p:spPr>
          <a:xfrm>
            <a:off x="695324" y="1671460"/>
            <a:ext cx="11066449" cy="4538040"/>
          </a:xfrm>
          <a:prstGeom prst="rect">
            <a:avLst/>
          </a:prstGeom>
        </p:spPr>
      </p:pic>
    </p:spTree>
    <p:extLst>
      <p:ext uri="{BB962C8B-B14F-4D97-AF65-F5344CB8AC3E}">
        <p14:creationId xmlns:p14="http://schemas.microsoft.com/office/powerpoint/2010/main" val="243234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sp>
        <p:nvSpPr>
          <p:cNvPr id="12" name="文本框 11">
            <a:extLst>
              <a:ext uri="{FF2B5EF4-FFF2-40B4-BE49-F238E27FC236}">
                <a16:creationId xmlns:a16="http://schemas.microsoft.com/office/drawing/2014/main" id="{C15AF514-0C88-4683-B335-581B357BE9B2}"/>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实训课题</a:t>
            </a:r>
          </a:p>
        </p:txBody>
      </p:sp>
      <p:grpSp>
        <p:nvGrpSpPr>
          <p:cNvPr id="13" name="组合 12">
            <a:extLst>
              <a:ext uri="{FF2B5EF4-FFF2-40B4-BE49-F238E27FC236}">
                <a16:creationId xmlns:a16="http://schemas.microsoft.com/office/drawing/2014/main" id="{13328476-0530-4D99-A98D-4041ED2B7630}"/>
              </a:ext>
            </a:extLst>
          </p:cNvPr>
          <p:cNvGrpSpPr/>
          <p:nvPr/>
        </p:nvGrpSpPr>
        <p:grpSpPr>
          <a:xfrm>
            <a:off x="695325" y="1013859"/>
            <a:ext cx="10814504" cy="461665"/>
            <a:chOff x="695325" y="1013859"/>
            <a:chExt cx="10814504" cy="461665"/>
          </a:xfrm>
        </p:grpSpPr>
        <p:sp>
          <p:nvSpPr>
            <p:cNvPr id="14" name="矩形 13">
              <a:extLst>
                <a:ext uri="{FF2B5EF4-FFF2-40B4-BE49-F238E27FC236}">
                  <a16:creationId xmlns:a16="http://schemas.microsoft.com/office/drawing/2014/main" id="{862A84FA-2740-4823-A675-E0E8D5463B1D}"/>
                </a:ext>
              </a:extLst>
            </p:cNvPr>
            <p:cNvSpPr/>
            <p:nvPr/>
          </p:nvSpPr>
          <p:spPr>
            <a:xfrm>
              <a:off x="695325" y="1013859"/>
              <a:ext cx="1415772" cy="461665"/>
            </a:xfrm>
            <a:prstGeom prst="rect">
              <a:avLst/>
            </a:prstGeom>
            <a:solidFill>
              <a:schemeClr val="accent1"/>
            </a:solidFill>
          </p:spPr>
          <p:txBody>
            <a:bodyPr wrap="none">
              <a:spAutoFit/>
            </a:bodyPr>
            <a:lstStyle/>
            <a:p>
              <a:r>
                <a:rPr lang="zh-CN" altLang="en-US" sz="2400" b="1" dirty="0">
                  <a:solidFill>
                    <a:schemeClr val="bg1"/>
                  </a:solidFill>
                </a:rPr>
                <a:t>研究目的</a:t>
              </a:r>
            </a:p>
          </p:txBody>
        </p:sp>
        <p:cxnSp>
          <p:nvCxnSpPr>
            <p:cNvPr id="15" name="直接连接符 14">
              <a:extLst>
                <a:ext uri="{FF2B5EF4-FFF2-40B4-BE49-F238E27FC236}">
                  <a16:creationId xmlns:a16="http://schemas.microsoft.com/office/drawing/2014/main" id="{5DF88BAA-EA06-4A3F-B104-3EA0C6118C37}"/>
                </a:ext>
              </a:extLst>
            </p:cNvPr>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C571C2B1-F9CC-4FE9-8803-371E3CA3676E}"/>
              </a:ext>
            </a:extLst>
          </p:cNvPr>
          <p:cNvSpPr>
            <a:spLocks noGrp="1"/>
          </p:cNvSpPr>
          <p:nvPr>
            <p:ph type="sldNum" sz="quarter" idx="12"/>
          </p:nvPr>
        </p:nvSpPr>
        <p:spPr/>
        <p:txBody>
          <a:bodyPr/>
          <a:lstStyle/>
          <a:p>
            <a:fld id="{51D91E7F-84B6-4064-9D4E-CC7D244BCA04}" type="slidenum">
              <a:rPr lang="zh-CN" altLang="en-US" smtClean="0"/>
              <a:pPr/>
              <a:t>22</a:t>
            </a:fld>
            <a:endParaRPr lang="zh-CN" altLang="en-US" dirty="0"/>
          </a:p>
        </p:txBody>
      </p:sp>
      <p:sp>
        <p:nvSpPr>
          <p:cNvPr id="5" name="文本框 4"/>
          <p:cNvSpPr txBox="1"/>
          <p:nvPr/>
        </p:nvSpPr>
        <p:spPr>
          <a:xfrm>
            <a:off x="249382" y="1678323"/>
            <a:ext cx="11942618" cy="4247317"/>
          </a:xfrm>
          <a:prstGeom prst="rect">
            <a:avLst/>
          </a:prstGeom>
          <a:noFill/>
        </p:spPr>
        <p:txBody>
          <a:bodyPr wrap="square" rtlCol="0">
            <a:spAutoFit/>
          </a:bodyPr>
          <a:lstStyle/>
          <a:p>
            <a:pPr indent="457200"/>
            <a:r>
              <a:rPr lang="zh-CN" altLang="zh-CN" kern="100" dirty="0">
                <a:latin typeface="等线" panose="02010600030101010101" pitchFamily="2" charset="-122"/>
                <a:ea typeface="等线" panose="02010600030101010101" pitchFamily="2" charset="-122"/>
                <a:cs typeface="Times New Roman" panose="02020603050405020304" pitchFamily="18" charset="0"/>
              </a:rPr>
              <a:t>通过客户的已有的购买信息，判断顾客的特征概率，主要包括性别、年龄、消费能力</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购买次数、频率、金额等</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、活跃度（来店入场频率，逗留时间等）、锻炼偏好（课程分析）</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等</a:t>
            </a:r>
            <a:r>
              <a:rPr lang="zh-CN" altLang="en-US" kern="100" dirty="0" smtClean="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提供精准营销的分析模式或者算法。</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indent="457200"/>
            <a:r>
              <a:rPr lang="zh-CN" altLang="zh-CN" kern="100" dirty="0">
                <a:latin typeface="等线" panose="02010600030101010101" pitchFamily="2" charset="-122"/>
                <a:ea typeface="等线" panose="02010600030101010101" pitchFamily="2" charset="-122"/>
                <a:cs typeface="Times New Roman" panose="02020603050405020304" pitchFamily="18" charset="0"/>
              </a:rPr>
              <a:t>在大类上可从客户、课程和私教这三个方面来考虑，具体来说，可有以下分析角度：</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、不同性别客户的课程类型，健身热衷程度，健身目的等的差异，以定位不同性别的客户的需求。</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、不同年龄段客户的健身数量、健身类别、可支配时间参与健身活动等的差异，以定位不同年龄段的客户需求。</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3</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、不同职业客户健身的热衷程度、健身类别的差异，以定位不同职业的客户的客户需求。</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4</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、不同收入客户健身的热衷程度、健身类别等的差异，为不同收入的客户提供性价比 最合适的课程。</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kern="100" dirty="0">
                <a:latin typeface="等线" panose="02010600030101010101" pitchFamily="2" charset="-122"/>
                <a:ea typeface="等线" panose="02010600030101010101" pitchFamily="2" charset="-122"/>
                <a:cs typeface="Times New Roman" panose="02020603050405020304" pitchFamily="18" charset="0"/>
              </a:rPr>
              <a:t>、分析潜在会员的相关信息，以便将潜在客户转变成正式会员。</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6</a:t>
            </a:r>
            <a:r>
              <a:rPr lang="zh-CN" altLang="zh-CN" kern="100" dirty="0">
                <a:latin typeface="等线" panose="02010600030101010101" pitchFamily="2" charset="-122"/>
                <a:ea typeface="等线" panose="02010600030101010101" pitchFamily="2" charset="-122"/>
                <a:cs typeface="Times New Roman" panose="02020603050405020304" pitchFamily="18" charset="0"/>
              </a:rPr>
              <a:t>、分析大客户性质（公司福利）的人群的健身偏好、热衷程度、健身类别等，以更好地留住大客户。</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7</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、不同课程类别的受欢迎程度、销量高低等，研究课程类别和内容对客户的影响。</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8</a:t>
            </a:r>
            <a:r>
              <a:rPr lang="zh-CN" altLang="zh-CN" kern="100" dirty="0">
                <a:latin typeface="等线" panose="02010600030101010101" pitchFamily="2" charset="-122"/>
                <a:ea typeface="等线" panose="02010600030101010101" pitchFamily="2" charset="-122"/>
                <a:cs typeface="Times New Roman" panose="02020603050405020304" pitchFamily="18" charset="0"/>
              </a:rPr>
              <a:t>、同一门课程不同教练的受欢迎程度，研究最大化发挥私教资源以提高健身所利润。</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9</a:t>
            </a:r>
            <a:r>
              <a:rPr lang="zh-CN" altLang="zh-CN" kern="100" dirty="0">
                <a:latin typeface="等线" panose="02010600030101010101" pitchFamily="2" charset="-122"/>
                <a:ea typeface="等线" panose="02010600030101010101" pitchFamily="2" charset="-122"/>
                <a:cs typeface="Times New Roman" panose="02020603050405020304" pitchFamily="18" charset="0"/>
              </a:rPr>
              <a:t>、分析新客户与老客户之间的比例，进而分析该会所的管理服务问题。</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10</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、不同地段的分公司的经营业绩，研究地域与销售盈利关系。</a:t>
            </a:r>
          </a:p>
          <a:p>
            <a:pPr indent="457200"/>
            <a:r>
              <a:rPr lang="zh-CN" altLang="zh-CN" kern="100" dirty="0">
                <a:latin typeface="等线" panose="02010600030101010101" pitchFamily="2" charset="-122"/>
                <a:ea typeface="等线" panose="02010600030101010101" pitchFamily="2" charset="-122"/>
                <a:cs typeface="Times New Roman" panose="02020603050405020304" pitchFamily="18" charset="0"/>
              </a:rPr>
              <a:t>以上这些列出的分析角度我们在后期会重新选择，选取其中一部分进行深入研究。</a:t>
            </a:r>
          </a:p>
          <a:p>
            <a:pPr indent="457200"/>
            <a:endParaRPr lang="zh-CN" altLang="en-US" b="1" dirty="0"/>
          </a:p>
        </p:txBody>
      </p:sp>
    </p:spTree>
    <p:extLst>
      <p:ext uri="{BB962C8B-B14F-4D97-AF65-F5344CB8AC3E}">
        <p14:creationId xmlns:p14="http://schemas.microsoft.com/office/powerpoint/2010/main" val="293635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B30310-F270-4076-A47E-D47DBC3F6508}"/>
              </a:ext>
            </a:extLst>
          </p:cNvPr>
          <p:cNvSpPr/>
          <p:nvPr/>
        </p:nvSpPr>
        <p:spPr>
          <a:xfrm>
            <a:off x="1170039" y="2136337"/>
            <a:ext cx="9747343" cy="3000821"/>
          </a:xfrm>
          <a:prstGeom prst="rect">
            <a:avLst/>
          </a:prstGeom>
        </p:spPr>
        <p:txBody>
          <a:bodyPr wrap="square">
            <a:spAutoFit/>
          </a:bodyPr>
          <a:lstStyle/>
          <a:p>
            <a:pPr algn="just">
              <a:lnSpc>
                <a:spcPct val="150000"/>
              </a:lnSpc>
              <a:spcAft>
                <a:spcPts val="0"/>
              </a:spcAft>
            </a:pPr>
            <a:r>
              <a:rPr lang="zh-CN" altLang="en-US" b="1" kern="100" dirty="0" smtClean="0">
                <a:latin typeface="等线" panose="02010600030101010101" pitchFamily="2" charset="-122"/>
                <a:ea typeface="等线" panose="02010600030101010101" pitchFamily="2" charset="-122"/>
                <a:cs typeface="Times New Roman" panose="02020603050405020304" pitchFamily="18" charset="0"/>
              </a:rPr>
              <a:t>最终结果展示形式：</a:t>
            </a:r>
            <a:endParaRPr lang="en-US" altLang="zh-CN" b="1"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zh-CN" altLang="en-US" kern="100" dirty="0">
                <a:latin typeface="等线" panose="02010600030101010101" pitchFamily="2" charset="-122"/>
                <a:ea typeface="等线" panose="02010600030101010101" pitchFamily="2" charset="-122"/>
                <a:cs typeface="Times New Roman" panose="02020603050405020304" pitchFamily="18" charset="0"/>
              </a:rPr>
              <a:t>形成一</a:t>
            </a:r>
            <a:r>
              <a:rPr lang="zh-CN" altLang="en-US" kern="100" dirty="0" smtClean="0">
                <a:latin typeface="等线" panose="02010600030101010101" pitchFamily="2" charset="-122"/>
                <a:ea typeface="等线" panose="02010600030101010101" pitchFamily="2" charset="-122"/>
                <a:cs typeface="Times New Roman" panose="02020603050405020304" pitchFamily="18" charset="0"/>
              </a:rPr>
              <a:t>份分析报告文档或者用网站等形式展现最终结果。</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endParaRPr lang="en-US" altLang="zh-CN"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zh-CN" altLang="en-US" b="1" kern="100" dirty="0" smtClean="0">
                <a:latin typeface="等线" panose="02010600030101010101" pitchFamily="2" charset="-122"/>
                <a:ea typeface="等线" panose="02010600030101010101" pitchFamily="2" charset="-122"/>
                <a:cs typeface="Times New Roman" panose="02020603050405020304" pitchFamily="18" charset="0"/>
              </a:rPr>
              <a:t>工具选择：</a:t>
            </a:r>
            <a:endParaRPr lang="en-US" altLang="zh-CN" b="1"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初步</a:t>
            </a:r>
            <a:r>
              <a:rPr lang="zh-CN" altLang="zh-CN" kern="100" dirty="0">
                <a:latin typeface="等线" panose="02010600030101010101" pitchFamily="2" charset="-122"/>
                <a:ea typeface="等线" panose="02010600030101010101" pitchFamily="2" charset="-122"/>
                <a:cs typeface="Times New Roman" panose="02020603050405020304" pitchFamily="18" charset="0"/>
              </a:rPr>
              <a:t>打算用</a:t>
            </a:r>
            <a:r>
              <a:rPr lang="en-US" altLang="zh-CN" kern="100" dirty="0">
                <a:latin typeface="等线" panose="02010600030101010101" pitchFamily="2" charset="-122"/>
                <a:ea typeface="等线" panose="02010600030101010101" pitchFamily="2" charset="-122"/>
                <a:cs typeface="Times New Roman" panose="02020603050405020304" pitchFamily="18" charset="0"/>
              </a:rPr>
              <a:t>R</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Python</a:t>
            </a:r>
            <a:r>
              <a:rPr lang="zh-CN" altLang="zh-CN" kern="100" dirty="0">
                <a:latin typeface="等线" panose="02010600030101010101" pitchFamily="2" charset="-122"/>
                <a:ea typeface="等线" panose="02010600030101010101" pitchFamily="2" charset="-122"/>
                <a:cs typeface="Times New Roman" panose="02020603050405020304" pitchFamily="18" charset="0"/>
              </a:rPr>
              <a:t>或者</a:t>
            </a:r>
            <a:r>
              <a:rPr lang="en-US" altLang="zh-CN" kern="100" dirty="0">
                <a:latin typeface="等线" panose="02010600030101010101" pitchFamily="2" charset="-122"/>
                <a:ea typeface="等线" panose="02010600030101010101" pitchFamily="2" charset="-122"/>
                <a:cs typeface="Times New Roman" panose="02020603050405020304" pitchFamily="18" charset="0"/>
              </a:rPr>
              <a:t>Hadoop</a:t>
            </a:r>
            <a:r>
              <a:rPr lang="zh-CN" altLang="zh-CN" kern="100" dirty="0">
                <a:latin typeface="等线" panose="02010600030101010101" pitchFamily="2" charset="-122"/>
                <a:ea typeface="等线" panose="02010600030101010101" pitchFamily="2" charset="-122"/>
                <a:cs typeface="Times New Roman" panose="02020603050405020304" pitchFamily="18" charset="0"/>
              </a:rPr>
              <a:t>将数据进行挖掘和清洗，并将利用机器学习的推荐算法进行相应的分析和建模，最终用</a:t>
            </a:r>
            <a:r>
              <a:rPr lang="en-US" altLang="zh-CN" kern="100" dirty="0">
                <a:latin typeface="等线" panose="02010600030101010101" pitchFamily="2" charset="-122"/>
                <a:ea typeface="等线" panose="02010600030101010101" pitchFamily="2" charset="-122"/>
                <a:cs typeface="Times New Roman" panose="02020603050405020304" pitchFamily="18" charset="0"/>
              </a:rPr>
              <a:t>Excel</a:t>
            </a:r>
            <a:r>
              <a:rPr lang="zh-CN" altLang="zh-CN" kern="100" dirty="0">
                <a:latin typeface="等线" panose="02010600030101010101" pitchFamily="2" charset="-122"/>
                <a:ea typeface="等线" panose="02010600030101010101" pitchFamily="2" charset="-122"/>
                <a:cs typeface="Times New Roman" panose="02020603050405020304" pitchFamily="18" charset="0"/>
              </a:rPr>
              <a:t>或者其他工具进行可视化</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如</a:t>
            </a:r>
            <a:r>
              <a:rPr lang="en-US" altLang="zh-CN" kern="100" dirty="0" smtClean="0">
                <a:latin typeface="等线" panose="02010600030101010101" pitchFamily="2" charset="-122"/>
                <a:ea typeface="等线" panose="02010600030101010101" pitchFamily="2" charset="-122"/>
                <a:cs typeface="Times New Roman" panose="02020603050405020304" pitchFamily="18" charset="0"/>
              </a:rPr>
              <a:t>HTML5</a:t>
            </a:r>
            <a:r>
              <a:rPr lang="zh-CN" altLang="zh-CN" kern="100" dirty="0">
                <a:latin typeface="等线" panose="02010600030101010101" pitchFamily="2" charset="-122"/>
                <a:ea typeface="等线" panose="02010600030101010101" pitchFamily="2" charset="-122"/>
                <a:cs typeface="Times New Roman" panose="02020603050405020304" pitchFamily="18" charset="0"/>
              </a:rPr>
              <a:t>等并形成相应的报表展示。</a:t>
            </a:r>
          </a:p>
          <a:p>
            <a:pPr algn="just">
              <a:lnSpc>
                <a:spcPct val="150000"/>
              </a:lnSpc>
              <a:spcAft>
                <a:spcPts val="0"/>
              </a:spcAft>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grpSp>
        <p:nvGrpSpPr>
          <p:cNvPr id="3" name="组合 2">
            <a:extLst>
              <a:ext uri="{FF2B5EF4-FFF2-40B4-BE49-F238E27FC236}">
                <a16:creationId xmlns:a16="http://schemas.microsoft.com/office/drawing/2014/main" id="{652EEBF5-DA5D-4D80-8D78-1228D69315E3}"/>
              </a:ext>
            </a:extLst>
          </p:cNvPr>
          <p:cNvGrpSpPr/>
          <p:nvPr/>
        </p:nvGrpSpPr>
        <p:grpSpPr>
          <a:xfrm>
            <a:off x="695325" y="1013859"/>
            <a:ext cx="10814504" cy="461665"/>
            <a:chOff x="695325" y="1013859"/>
            <a:chExt cx="10814504" cy="461665"/>
          </a:xfrm>
        </p:grpSpPr>
        <p:sp>
          <p:nvSpPr>
            <p:cNvPr id="4" name="矩形 3">
              <a:extLst>
                <a:ext uri="{FF2B5EF4-FFF2-40B4-BE49-F238E27FC236}">
                  <a16:creationId xmlns:a16="http://schemas.microsoft.com/office/drawing/2014/main" id="{BD9FA10C-6CB6-4E44-996C-232547ACDC3A}"/>
                </a:ext>
              </a:extLst>
            </p:cNvPr>
            <p:cNvSpPr/>
            <p:nvPr/>
          </p:nvSpPr>
          <p:spPr>
            <a:xfrm>
              <a:off x="695325" y="1013859"/>
              <a:ext cx="3570208" cy="461665"/>
            </a:xfrm>
            <a:prstGeom prst="rect">
              <a:avLst/>
            </a:prstGeom>
            <a:solidFill>
              <a:schemeClr val="accent1"/>
            </a:solidFill>
          </p:spPr>
          <p:txBody>
            <a:bodyPr wrap="none">
              <a:spAutoFit/>
            </a:bodyPr>
            <a:lstStyle/>
            <a:p>
              <a:r>
                <a:rPr lang="zh-CN" altLang="en-US" sz="2400" b="1" dirty="0">
                  <a:solidFill>
                    <a:schemeClr val="bg1"/>
                  </a:solidFill>
                </a:rPr>
                <a:t>实</a:t>
              </a:r>
              <a:r>
                <a:rPr lang="zh-CN" altLang="en-US" sz="2400" b="1" dirty="0" smtClean="0">
                  <a:solidFill>
                    <a:schemeClr val="bg1"/>
                  </a:solidFill>
                </a:rPr>
                <a:t>训结果展示及</a:t>
              </a:r>
              <a:r>
                <a:rPr lang="zh-CN" altLang="en-US" sz="2400" b="1" dirty="0">
                  <a:solidFill>
                    <a:schemeClr val="bg1"/>
                  </a:solidFill>
                </a:rPr>
                <a:t>工具选择</a:t>
              </a:r>
            </a:p>
          </p:txBody>
        </p:sp>
        <p:cxnSp>
          <p:nvCxnSpPr>
            <p:cNvPr id="5" name="直接连接符 4">
              <a:extLst>
                <a:ext uri="{FF2B5EF4-FFF2-40B4-BE49-F238E27FC236}">
                  <a16:creationId xmlns:a16="http://schemas.microsoft.com/office/drawing/2014/main" id="{BEE4D849-58F0-42AD-982C-A7B773CFADE0}"/>
                </a:ext>
              </a:extLst>
            </p:cNvPr>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id="{4F7EAE33-5CBD-4CBB-B8A3-96E3BDEB3E78}"/>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实训课题</a:t>
            </a:r>
          </a:p>
        </p:txBody>
      </p:sp>
      <p:sp>
        <p:nvSpPr>
          <p:cNvPr id="7" name="灯片编号占位符 6">
            <a:extLst>
              <a:ext uri="{FF2B5EF4-FFF2-40B4-BE49-F238E27FC236}">
                <a16:creationId xmlns:a16="http://schemas.microsoft.com/office/drawing/2014/main" id="{C454D91A-5A4C-420E-A429-F597891EE754}"/>
              </a:ext>
            </a:extLst>
          </p:cNvPr>
          <p:cNvSpPr>
            <a:spLocks noGrp="1"/>
          </p:cNvSpPr>
          <p:nvPr>
            <p:ph type="sldNum" sz="quarter" idx="12"/>
          </p:nvPr>
        </p:nvSpPr>
        <p:spPr/>
        <p:txBody>
          <a:bodyPr/>
          <a:lstStyle/>
          <a:p>
            <a:fld id="{51D91E7F-84B6-4064-9D4E-CC7D244BCA04}" type="slidenum">
              <a:rPr lang="zh-CN" altLang="en-US" smtClean="0"/>
              <a:pPr/>
              <a:t>23</a:t>
            </a:fld>
            <a:endParaRPr lang="zh-CN" altLang="en-US" dirty="0"/>
          </a:p>
        </p:txBody>
      </p:sp>
    </p:spTree>
    <p:extLst>
      <p:ext uri="{BB962C8B-B14F-4D97-AF65-F5344CB8AC3E}">
        <p14:creationId xmlns:p14="http://schemas.microsoft.com/office/powerpoint/2010/main" val="330661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11B3224-9F4B-4C67-8CBC-C33C0B193478}"/>
              </a:ext>
            </a:extLst>
          </p:cNvPr>
          <p:cNvGrpSpPr/>
          <p:nvPr/>
        </p:nvGrpSpPr>
        <p:grpSpPr>
          <a:xfrm>
            <a:off x="-1" y="2037922"/>
            <a:ext cx="12192763" cy="1791128"/>
            <a:chOff x="-1" y="2037922"/>
            <a:chExt cx="12192763" cy="1791128"/>
          </a:xfrm>
        </p:grpSpPr>
        <p:sp>
          <p:nvSpPr>
            <p:cNvPr id="3" name="矩形 2">
              <a:extLst>
                <a:ext uri="{FF2B5EF4-FFF2-40B4-BE49-F238E27FC236}">
                  <a16:creationId xmlns:a16="http://schemas.microsoft.com/office/drawing/2014/main" id="{476AAB97-1085-4D20-BB0D-BE53C801A2C0}"/>
                </a:ext>
              </a:extLst>
            </p:cNvPr>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9778711-3946-43F2-AF03-A6EDF85FD123}"/>
                </a:ext>
              </a:extLst>
            </p:cNvPr>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B823EAE-67E7-4D5F-8806-4D0DBB1C71A3}"/>
                </a:ext>
              </a:extLst>
            </p:cNvPr>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4F30E755-541A-443E-904D-2156695D2F95}"/>
              </a:ext>
            </a:extLst>
          </p:cNvPr>
          <p:cNvSpPr txBox="1"/>
          <p:nvPr/>
        </p:nvSpPr>
        <p:spPr>
          <a:xfrm>
            <a:off x="1371600" y="2328817"/>
            <a:ext cx="4185761" cy="1200329"/>
          </a:xfrm>
          <a:prstGeom prst="rect">
            <a:avLst/>
          </a:prstGeom>
          <a:noFill/>
        </p:spPr>
        <p:txBody>
          <a:bodyPr wrap="none" rtlCol="0">
            <a:spAutoFit/>
          </a:bodyPr>
          <a:lstStyle/>
          <a:p>
            <a:r>
              <a:rPr lang="zh-CN" altLang="en-US" sz="7200" spc="600" dirty="0">
                <a:solidFill>
                  <a:schemeClr val="bg1"/>
                </a:solidFill>
              </a:rPr>
              <a:t>谢谢聆听</a:t>
            </a:r>
          </a:p>
        </p:txBody>
      </p:sp>
      <p:sp>
        <p:nvSpPr>
          <p:cNvPr id="7" name="灯片编号占位符 6">
            <a:extLst>
              <a:ext uri="{FF2B5EF4-FFF2-40B4-BE49-F238E27FC236}">
                <a16:creationId xmlns:a16="http://schemas.microsoft.com/office/drawing/2014/main" id="{E746E7BB-0E10-4106-8A44-B7A9C4E0AC05}"/>
              </a:ext>
            </a:extLst>
          </p:cNvPr>
          <p:cNvSpPr>
            <a:spLocks noGrp="1"/>
          </p:cNvSpPr>
          <p:nvPr>
            <p:ph type="sldNum" sz="quarter" idx="12"/>
          </p:nvPr>
        </p:nvSpPr>
        <p:spPr/>
        <p:txBody>
          <a:bodyPr/>
          <a:lstStyle/>
          <a:p>
            <a:fld id="{51D91E7F-84B6-4064-9D4E-CC7D244BCA04}" type="slidenum">
              <a:rPr lang="zh-CN" altLang="en-US" smtClean="0"/>
              <a:pPr/>
              <a:t>24</a:t>
            </a:fld>
            <a:endParaRPr lang="zh-CN" altLang="en-US" dirty="0"/>
          </a:p>
        </p:txBody>
      </p:sp>
    </p:spTree>
    <p:extLst>
      <p:ext uri="{BB962C8B-B14F-4D97-AF65-F5344CB8AC3E}">
        <p14:creationId xmlns:p14="http://schemas.microsoft.com/office/powerpoint/2010/main" val="1567213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C54157-0E63-4E2E-8821-FF46F24D28BC}"/>
              </a:ext>
            </a:extLst>
          </p:cNvPr>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ONE</a:t>
            </a:r>
          </a:p>
        </p:txBody>
      </p:sp>
      <p:grpSp>
        <p:nvGrpSpPr>
          <p:cNvPr id="3" name="组合 2">
            <a:extLst>
              <a:ext uri="{FF2B5EF4-FFF2-40B4-BE49-F238E27FC236}">
                <a16:creationId xmlns:a16="http://schemas.microsoft.com/office/drawing/2014/main" id="{93103D91-137E-4091-82B1-D03687A4E1F9}"/>
              </a:ext>
            </a:extLst>
          </p:cNvPr>
          <p:cNvGrpSpPr/>
          <p:nvPr/>
        </p:nvGrpSpPr>
        <p:grpSpPr>
          <a:xfrm>
            <a:off x="4887549" y="2220549"/>
            <a:ext cx="2416902" cy="2416902"/>
            <a:chOff x="4887549" y="1124584"/>
            <a:chExt cx="2416902" cy="2416902"/>
          </a:xfrm>
        </p:grpSpPr>
        <p:sp>
          <p:nvSpPr>
            <p:cNvPr id="4" name="文本框 3">
              <a:extLst>
                <a:ext uri="{FF2B5EF4-FFF2-40B4-BE49-F238E27FC236}">
                  <a16:creationId xmlns:a16="http://schemas.microsoft.com/office/drawing/2014/main" id="{67CE3DAA-7B3F-4896-98A2-ECE6149FF4A9}"/>
                </a:ext>
              </a:extLst>
            </p:cNvPr>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工作回顾</a:t>
              </a:r>
            </a:p>
          </p:txBody>
        </p:sp>
        <p:sp>
          <p:nvSpPr>
            <p:cNvPr id="5" name="矩形 4">
              <a:extLst>
                <a:ext uri="{FF2B5EF4-FFF2-40B4-BE49-F238E27FC236}">
                  <a16:creationId xmlns:a16="http://schemas.microsoft.com/office/drawing/2014/main" id="{E0BC47AA-B354-4C60-BF4D-FAB5EBB18730}"/>
                </a:ext>
              </a:extLst>
            </p:cNvPr>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a:extLst>
              <a:ext uri="{FF2B5EF4-FFF2-40B4-BE49-F238E27FC236}">
                <a16:creationId xmlns:a16="http://schemas.microsoft.com/office/drawing/2014/main" id="{A1ADB857-9BEF-4293-87FC-AF7535F88016}"/>
              </a:ext>
            </a:extLst>
          </p:cNvPr>
          <p:cNvSpPr>
            <a:spLocks noGrp="1"/>
          </p:cNvSpPr>
          <p:nvPr>
            <p:ph type="sldNum" sz="quarter" idx="12"/>
          </p:nvPr>
        </p:nvSpPr>
        <p:spPr/>
        <p:txBody>
          <a:bodyPr/>
          <a:lstStyle/>
          <a:p>
            <a:fld id="{51D91E7F-84B6-4064-9D4E-CC7D244BCA04}" type="slidenum">
              <a:rPr lang="zh-CN" altLang="en-US" smtClean="0"/>
              <a:pPr/>
              <a:t>3</a:t>
            </a:fld>
            <a:endParaRPr lang="zh-CN" altLang="en-US" dirty="0"/>
          </a:p>
        </p:txBody>
      </p:sp>
    </p:spTree>
    <p:extLst>
      <p:ext uri="{BB962C8B-B14F-4D97-AF65-F5344CB8AC3E}">
        <p14:creationId xmlns:p14="http://schemas.microsoft.com/office/powerpoint/2010/main" val="360337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6" presetClass="emph" presetSubtype="0" autoRev="1" fill="hold" nodeType="withEffect">
                                  <p:stCondLst>
                                    <p:cond delay="800"/>
                                  </p:stCondLst>
                                  <p:childTnLst>
                                    <p:animScale>
                                      <p:cBhvr>
                                        <p:cTn id="11" dur="250" fill="hold"/>
                                        <p:tgtEl>
                                          <p:spTgt spid="3"/>
                                        </p:tgtEl>
                                      </p:cBhvr>
                                      <p:by x="115000" y="115000"/>
                                    </p:animScale>
                                  </p:childTnLst>
                                </p:cTn>
                              </p:par>
                              <p:par>
                                <p:cTn id="12" presetID="50" presetClass="entr" presetSubtype="0" decel="100000" fill="hold" grpId="0" nodeType="withEffect">
                                  <p:stCondLst>
                                    <p:cond delay="120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strVal val="#ppt_w+.3"/>
                                          </p:val>
                                        </p:tav>
                                        <p:tav tm="100000">
                                          <p:val>
                                            <p:strVal val="#ppt_w"/>
                                          </p:val>
                                        </p:tav>
                                      </p:tavLst>
                                    </p:anim>
                                    <p:anim calcmode="lin" valueType="num">
                                      <p:cBhvr>
                                        <p:cTn id="15" dur="750" fill="hold"/>
                                        <p:tgtEl>
                                          <p:spTgt spid="2"/>
                                        </p:tgtEl>
                                        <p:attrNameLst>
                                          <p:attrName>ppt_h</p:attrName>
                                        </p:attrNameLst>
                                      </p:cBhvr>
                                      <p:tavLst>
                                        <p:tav tm="0">
                                          <p:val>
                                            <p:strVal val="#ppt_h"/>
                                          </p:val>
                                        </p:tav>
                                        <p:tav tm="100000">
                                          <p:val>
                                            <p:strVal val="#ppt_h"/>
                                          </p:val>
                                        </p:tav>
                                      </p:tavLst>
                                    </p:anim>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工作回顾</a:t>
            </a:r>
          </a:p>
        </p:txBody>
      </p:sp>
      <p:sp>
        <p:nvSpPr>
          <p:cNvPr id="7" name="矩形 6"/>
          <p:cNvSpPr/>
          <p:nvPr/>
        </p:nvSpPr>
        <p:spPr>
          <a:xfrm>
            <a:off x="0" y="3235861"/>
            <a:ext cx="12192000" cy="60959"/>
          </a:xfrm>
          <a:prstGeom prst="rect">
            <a:avLst/>
          </a:prstGeom>
          <a:solidFill>
            <a:srgbClr val="2930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sp>
        <p:nvSpPr>
          <p:cNvPr id="8" name="椭圆 7"/>
          <p:cNvSpPr/>
          <p:nvPr/>
        </p:nvSpPr>
        <p:spPr>
          <a:xfrm>
            <a:off x="1398943" y="3070166"/>
            <a:ext cx="363836" cy="363836"/>
          </a:xfrm>
          <a:prstGeom prst="ellipse">
            <a:avLst/>
          </a:prstGeom>
          <a:solidFill>
            <a:srgbClr val="0053A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Microsoft YaHei" charset="0"/>
              <a:ea typeface="Microsoft YaHei" charset="0"/>
              <a:cs typeface="Microsoft YaHei" charset="0"/>
            </a:endParaRPr>
          </a:p>
        </p:txBody>
      </p:sp>
      <p:sp>
        <p:nvSpPr>
          <p:cNvPr id="9" name="椭圆 8"/>
          <p:cNvSpPr/>
          <p:nvPr/>
        </p:nvSpPr>
        <p:spPr>
          <a:xfrm>
            <a:off x="3838651" y="3070166"/>
            <a:ext cx="363836" cy="363836"/>
          </a:xfrm>
          <a:prstGeom prst="ellipse">
            <a:avLst/>
          </a:prstGeom>
          <a:solidFill>
            <a:srgbClr val="4040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Microsoft YaHei" charset="0"/>
              <a:ea typeface="Microsoft YaHei" charset="0"/>
              <a:cs typeface="Microsoft YaHei" charset="0"/>
            </a:endParaRPr>
          </a:p>
        </p:txBody>
      </p:sp>
      <p:sp>
        <p:nvSpPr>
          <p:cNvPr id="10" name="椭圆 9"/>
          <p:cNvSpPr/>
          <p:nvPr/>
        </p:nvSpPr>
        <p:spPr>
          <a:xfrm>
            <a:off x="6278359" y="3070166"/>
            <a:ext cx="363836" cy="363836"/>
          </a:xfrm>
          <a:prstGeom prst="ellipse">
            <a:avLst/>
          </a:prstGeom>
          <a:solidFill>
            <a:srgbClr val="0053A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Microsoft YaHei" charset="0"/>
              <a:ea typeface="Microsoft YaHei" charset="0"/>
              <a:cs typeface="Microsoft YaHei" charset="0"/>
            </a:endParaRPr>
          </a:p>
        </p:txBody>
      </p:sp>
      <p:sp>
        <p:nvSpPr>
          <p:cNvPr id="12" name="椭圆 11"/>
          <p:cNvSpPr/>
          <p:nvPr/>
        </p:nvSpPr>
        <p:spPr>
          <a:xfrm>
            <a:off x="8718067" y="3070166"/>
            <a:ext cx="363836" cy="363836"/>
          </a:xfrm>
          <a:prstGeom prst="ellipse">
            <a:avLst/>
          </a:prstGeom>
          <a:solidFill>
            <a:srgbClr val="4040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Microsoft YaHei" charset="0"/>
              <a:ea typeface="Microsoft YaHei" charset="0"/>
              <a:cs typeface="Microsoft YaHei" charset="0"/>
            </a:endParaRPr>
          </a:p>
        </p:txBody>
      </p:sp>
      <p:grpSp>
        <p:nvGrpSpPr>
          <p:cNvPr id="3" name="组合 2"/>
          <p:cNvGrpSpPr/>
          <p:nvPr/>
        </p:nvGrpSpPr>
        <p:grpSpPr>
          <a:xfrm>
            <a:off x="1050836" y="3820884"/>
            <a:ext cx="3115714" cy="1805472"/>
            <a:chOff x="1050836" y="3820884"/>
            <a:chExt cx="3115714" cy="1805472"/>
          </a:xfrm>
        </p:grpSpPr>
        <p:sp>
          <p:nvSpPr>
            <p:cNvPr id="19" name="矩形 9"/>
            <p:cNvSpPr/>
            <p:nvPr/>
          </p:nvSpPr>
          <p:spPr>
            <a:xfrm>
              <a:off x="1050836" y="3820884"/>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sp>
          <p:nvSpPr>
            <p:cNvPr id="21" name="文本框 8"/>
            <p:cNvSpPr txBox="1"/>
            <p:nvPr/>
          </p:nvSpPr>
          <p:spPr>
            <a:xfrm>
              <a:off x="1106272" y="4517411"/>
              <a:ext cx="3004843" cy="777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dirty="0">
                  <a:solidFill>
                    <a:srgbClr val="FFFFFF"/>
                  </a:solidFill>
                  <a:latin typeface="Microsoft YaHei" charset="0"/>
                  <a:ea typeface="Microsoft YaHei" charset="0"/>
                </a:rPr>
                <a:t>确定实训题目，选出组长，组员之间初步探讨</a:t>
              </a:r>
              <a:r>
                <a:rPr lang="zh-CN" altLang="en-US" dirty="0">
                  <a:solidFill>
                    <a:srgbClr val="FFFFFF"/>
                  </a:solidFill>
                  <a:latin typeface="Microsoft YaHei" charset="0"/>
                  <a:ea typeface="Microsoft YaHei" charset="0"/>
                </a:rPr>
                <a:t>。</a:t>
              </a:r>
              <a:endParaRPr lang="en-US" altLang="zh-CN" dirty="0">
                <a:solidFill>
                  <a:srgbClr val="FFFFFF"/>
                </a:solidFill>
                <a:latin typeface="Microsoft YaHei" charset="0"/>
                <a:ea typeface="Microsoft YaHei" charset="0"/>
              </a:endParaRPr>
            </a:p>
          </p:txBody>
        </p:sp>
      </p:grpSp>
      <p:sp>
        <p:nvSpPr>
          <p:cNvPr id="33" name="文本框 32"/>
          <p:cNvSpPr txBox="1"/>
          <p:nvPr/>
        </p:nvSpPr>
        <p:spPr>
          <a:xfrm>
            <a:off x="643747" y="2608029"/>
            <a:ext cx="1874231" cy="461665"/>
          </a:xfrm>
          <a:prstGeom prst="rect">
            <a:avLst/>
          </a:prstGeom>
          <a:noFill/>
        </p:spPr>
        <p:txBody>
          <a:bodyPr wrap="none" rtlCol="0">
            <a:spAutoFit/>
          </a:bodyPr>
          <a:lstStyle/>
          <a:p>
            <a:pPr algn="ctr"/>
            <a:r>
              <a:rPr kumimoji="1" lang="en-US" altLang="zh-CN" sz="2400" b="1" dirty="0">
                <a:solidFill>
                  <a:schemeClr val="accent1"/>
                </a:solidFill>
                <a:latin typeface="+mn-ea"/>
              </a:rPr>
              <a:t>2017.10.23</a:t>
            </a:r>
            <a:endParaRPr kumimoji="1" lang="zh-CN" altLang="en-US" sz="2400" b="1" dirty="0">
              <a:solidFill>
                <a:schemeClr val="accent1"/>
              </a:solidFill>
              <a:latin typeface="+mn-ea"/>
            </a:endParaRPr>
          </a:p>
        </p:txBody>
      </p:sp>
      <p:sp>
        <p:nvSpPr>
          <p:cNvPr id="34" name="文本框 33"/>
          <p:cNvSpPr txBox="1"/>
          <p:nvPr/>
        </p:nvSpPr>
        <p:spPr>
          <a:xfrm>
            <a:off x="3092881" y="3429668"/>
            <a:ext cx="1874231" cy="461665"/>
          </a:xfrm>
          <a:prstGeom prst="rect">
            <a:avLst/>
          </a:prstGeom>
          <a:noFill/>
        </p:spPr>
        <p:txBody>
          <a:bodyPr wrap="none" rtlCol="0">
            <a:spAutoFit/>
          </a:bodyPr>
          <a:lstStyle>
            <a:defPPr>
              <a:defRPr lang="zh-CN"/>
            </a:defPPr>
            <a:lvl1pPr algn="ctr">
              <a:defRPr kumimoji="1" sz="2400" b="1">
                <a:solidFill>
                  <a:schemeClr val="accent1"/>
                </a:solidFill>
                <a:latin typeface="+mn-ea"/>
              </a:defRPr>
            </a:lvl1pPr>
          </a:lstStyle>
          <a:p>
            <a:r>
              <a:rPr lang="en-US" altLang="zh-CN" dirty="0">
                <a:solidFill>
                  <a:srgbClr val="404040"/>
                </a:solidFill>
              </a:rPr>
              <a:t>2017.10.25</a:t>
            </a:r>
            <a:endParaRPr lang="zh-CN" altLang="en-US" dirty="0">
              <a:solidFill>
                <a:srgbClr val="404040"/>
              </a:solidFill>
            </a:endParaRPr>
          </a:p>
        </p:txBody>
      </p:sp>
      <p:sp>
        <p:nvSpPr>
          <p:cNvPr id="35" name="文本框 34"/>
          <p:cNvSpPr txBox="1"/>
          <p:nvPr/>
        </p:nvSpPr>
        <p:spPr>
          <a:xfrm>
            <a:off x="5523164" y="2608029"/>
            <a:ext cx="1874231" cy="461665"/>
          </a:xfrm>
          <a:prstGeom prst="rect">
            <a:avLst/>
          </a:prstGeom>
          <a:noFill/>
        </p:spPr>
        <p:txBody>
          <a:bodyPr wrap="none" rtlCol="0">
            <a:spAutoFit/>
          </a:bodyPr>
          <a:lstStyle>
            <a:defPPr>
              <a:defRPr lang="zh-CN"/>
            </a:defPPr>
            <a:lvl1pPr algn="ctr">
              <a:defRPr kumimoji="1" sz="2400" b="1">
                <a:solidFill>
                  <a:schemeClr val="accent1"/>
                </a:solidFill>
                <a:latin typeface="+mn-ea"/>
              </a:defRPr>
            </a:lvl1pPr>
          </a:lstStyle>
          <a:p>
            <a:r>
              <a:rPr lang="en-US" altLang="zh-CN" dirty="0"/>
              <a:t>2017.10.27</a:t>
            </a:r>
            <a:endParaRPr lang="zh-CN" altLang="en-US" dirty="0"/>
          </a:p>
        </p:txBody>
      </p:sp>
      <p:sp>
        <p:nvSpPr>
          <p:cNvPr id="36" name="文本框 35"/>
          <p:cNvSpPr txBox="1"/>
          <p:nvPr/>
        </p:nvSpPr>
        <p:spPr>
          <a:xfrm>
            <a:off x="7962871" y="3429668"/>
            <a:ext cx="1874231" cy="461665"/>
          </a:xfrm>
          <a:prstGeom prst="rect">
            <a:avLst/>
          </a:prstGeom>
          <a:noFill/>
        </p:spPr>
        <p:txBody>
          <a:bodyPr wrap="none" rtlCol="0">
            <a:spAutoFit/>
          </a:bodyPr>
          <a:lstStyle>
            <a:defPPr>
              <a:defRPr lang="zh-CN"/>
            </a:defPPr>
            <a:lvl1pPr algn="ctr">
              <a:defRPr kumimoji="1" sz="2400" b="1">
                <a:solidFill>
                  <a:schemeClr val="accent1"/>
                </a:solidFill>
                <a:latin typeface="+mn-ea"/>
              </a:defRPr>
            </a:lvl1pPr>
          </a:lstStyle>
          <a:p>
            <a:r>
              <a:rPr lang="en-US" altLang="zh-CN" dirty="0">
                <a:solidFill>
                  <a:srgbClr val="404040"/>
                </a:solidFill>
              </a:rPr>
              <a:t>2017.11.03</a:t>
            </a:r>
            <a:endParaRPr lang="zh-CN" altLang="en-US" dirty="0">
              <a:solidFill>
                <a:srgbClr val="404040"/>
              </a:solidFill>
            </a:endParaRPr>
          </a:p>
        </p:txBody>
      </p:sp>
      <p:grpSp>
        <p:nvGrpSpPr>
          <p:cNvPr id="2" name="组合 1"/>
          <p:cNvGrpSpPr/>
          <p:nvPr/>
        </p:nvGrpSpPr>
        <p:grpSpPr>
          <a:xfrm>
            <a:off x="3521601" y="948168"/>
            <a:ext cx="3115715" cy="1805472"/>
            <a:chOff x="3521601" y="948168"/>
            <a:chExt cx="3115715" cy="1805472"/>
          </a:xfrm>
        </p:grpSpPr>
        <p:sp>
          <p:nvSpPr>
            <p:cNvPr id="14" name="矩形 9"/>
            <p:cNvSpPr/>
            <p:nvPr/>
          </p:nvSpPr>
          <p:spPr>
            <a:xfrm flipV="1">
              <a:off x="3521602" y="948168"/>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rgbClr val="40404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sp>
          <p:nvSpPr>
            <p:cNvPr id="39" name="文本框 8"/>
            <p:cNvSpPr txBox="1"/>
            <p:nvPr/>
          </p:nvSpPr>
          <p:spPr>
            <a:xfrm>
              <a:off x="3521601" y="1036853"/>
              <a:ext cx="3004843"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dirty="0">
                  <a:solidFill>
                    <a:srgbClr val="FFFFFF"/>
                  </a:solidFill>
                  <a:latin typeface="Microsoft YaHei" charset="0"/>
                  <a:ea typeface="Microsoft YaHei" charset="0"/>
                </a:rPr>
                <a:t>小组成员各自查找健身房相关的背景资料，理解题目中提到的问题，明确实训的总体方向</a:t>
              </a:r>
              <a:r>
                <a:rPr lang="zh-CN" altLang="en-US" dirty="0">
                  <a:solidFill>
                    <a:srgbClr val="FFFFFF"/>
                  </a:solidFill>
                  <a:latin typeface="Microsoft YaHei" charset="0"/>
                  <a:ea typeface="Microsoft YaHei" charset="0"/>
                  <a:cs typeface="Microsoft YaHei" charset="0"/>
                </a:rPr>
                <a:t>。</a:t>
              </a:r>
              <a:endParaRPr lang="en-US" altLang="zh-CN" dirty="0">
                <a:solidFill>
                  <a:srgbClr val="FFFFFF"/>
                </a:solidFill>
                <a:latin typeface="Microsoft YaHei" charset="0"/>
                <a:ea typeface="Microsoft YaHei" charset="0"/>
                <a:cs typeface="Microsoft YaHei" charset="0"/>
              </a:endParaRPr>
            </a:p>
          </p:txBody>
        </p:sp>
      </p:grpSp>
      <p:grpSp>
        <p:nvGrpSpPr>
          <p:cNvPr id="5" name="组合 4"/>
          <p:cNvGrpSpPr/>
          <p:nvPr/>
        </p:nvGrpSpPr>
        <p:grpSpPr>
          <a:xfrm>
            <a:off x="5936246" y="3820884"/>
            <a:ext cx="3115714" cy="1805472"/>
            <a:chOff x="5936246" y="3820884"/>
            <a:chExt cx="3115714" cy="1805472"/>
          </a:xfrm>
        </p:grpSpPr>
        <p:sp>
          <p:nvSpPr>
            <p:cNvPr id="24" name="矩形 9"/>
            <p:cNvSpPr/>
            <p:nvPr/>
          </p:nvSpPr>
          <p:spPr>
            <a:xfrm>
              <a:off x="5936246" y="3820884"/>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sp>
          <p:nvSpPr>
            <p:cNvPr id="42" name="文本框 8"/>
            <p:cNvSpPr txBox="1"/>
            <p:nvPr/>
          </p:nvSpPr>
          <p:spPr>
            <a:xfrm>
              <a:off x="5991682" y="4153617"/>
              <a:ext cx="3004843" cy="11726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dirty="0">
                  <a:solidFill>
                    <a:srgbClr val="FFFFFF"/>
                  </a:solidFill>
                  <a:latin typeface="Microsoft YaHei" charset="0"/>
                  <a:ea typeface="Microsoft YaHei" charset="0"/>
                </a:rPr>
                <a:t>小组开会讨论，探讨决定实训题目的大体方向，下周与企业导师进一步交流决定</a:t>
              </a:r>
              <a:endParaRPr lang="en-US" altLang="zh-CN" dirty="0">
                <a:solidFill>
                  <a:srgbClr val="FFFFFF"/>
                </a:solidFill>
                <a:latin typeface="Microsoft YaHei" charset="0"/>
                <a:ea typeface="Microsoft YaHei" charset="0"/>
              </a:endParaRPr>
            </a:p>
          </p:txBody>
        </p:sp>
      </p:grpSp>
      <p:grpSp>
        <p:nvGrpSpPr>
          <p:cNvPr id="6" name="组合 5"/>
          <p:cNvGrpSpPr/>
          <p:nvPr/>
        </p:nvGrpSpPr>
        <p:grpSpPr>
          <a:xfrm>
            <a:off x="8384701" y="948168"/>
            <a:ext cx="3115714" cy="1805472"/>
            <a:chOff x="8384701" y="948168"/>
            <a:chExt cx="3115714" cy="1805472"/>
          </a:xfrm>
        </p:grpSpPr>
        <p:sp>
          <p:nvSpPr>
            <p:cNvPr id="29" name="矩形 9"/>
            <p:cNvSpPr/>
            <p:nvPr/>
          </p:nvSpPr>
          <p:spPr>
            <a:xfrm flipV="1">
              <a:off x="8384701" y="948168"/>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rgbClr val="40404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sp>
          <p:nvSpPr>
            <p:cNvPr id="45" name="文本框 8"/>
            <p:cNvSpPr txBox="1"/>
            <p:nvPr/>
          </p:nvSpPr>
          <p:spPr>
            <a:xfrm>
              <a:off x="8491832" y="1233335"/>
              <a:ext cx="3004843"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rgbClr val="FFFFFF"/>
                  </a:solidFill>
                  <a:latin typeface="Microsoft YaHei" charset="0"/>
                  <a:ea typeface="Microsoft YaHei" charset="0"/>
                  <a:cs typeface="Microsoft YaHei" charset="0"/>
                </a:rPr>
                <a:t>和企业导师会面，了解课题基本情况和工作方向</a:t>
              </a:r>
              <a:endParaRPr lang="en-US" altLang="zh-CN" dirty="0">
                <a:solidFill>
                  <a:srgbClr val="FFFFFF"/>
                </a:solidFill>
                <a:latin typeface="Microsoft YaHei" charset="0"/>
                <a:ea typeface="Microsoft YaHei" charset="0"/>
                <a:cs typeface="Microsoft YaHei" charset="0"/>
              </a:endParaRPr>
            </a:p>
          </p:txBody>
        </p:sp>
      </p:grpSp>
      <p:sp>
        <p:nvSpPr>
          <p:cNvPr id="13" name="灯片编号占位符 12">
            <a:extLst>
              <a:ext uri="{FF2B5EF4-FFF2-40B4-BE49-F238E27FC236}">
                <a16:creationId xmlns:a16="http://schemas.microsoft.com/office/drawing/2014/main" id="{92F9DFEC-C712-41DC-99E3-60C493AD4699}"/>
              </a:ext>
            </a:extLst>
          </p:cNvPr>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spTree>
    <p:extLst>
      <p:ext uri="{BB962C8B-B14F-4D97-AF65-F5344CB8AC3E}">
        <p14:creationId xmlns:p14="http://schemas.microsoft.com/office/powerpoint/2010/main" val="382207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par>
                                <p:cTn id="28" presetID="12" presetClass="entr" presetSubtype="4" fill="hold" grpId="0" nodeType="withEffect">
                                  <p:stCondLst>
                                    <p:cond delay="30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p:tgtEl>
                                          <p:spTgt spid="33"/>
                                        </p:tgtEl>
                                        <p:attrNameLst>
                                          <p:attrName>ppt_y</p:attrName>
                                        </p:attrNameLst>
                                      </p:cBhvr>
                                      <p:tavLst>
                                        <p:tav tm="0">
                                          <p:val>
                                            <p:strVal val="#ppt_y+#ppt_h*1.125000"/>
                                          </p:val>
                                        </p:tav>
                                        <p:tav tm="100000">
                                          <p:val>
                                            <p:strVal val="#ppt_y"/>
                                          </p:val>
                                        </p:tav>
                                      </p:tavLst>
                                    </p:anim>
                                    <p:animEffect transition="in" filter="wipe(up)">
                                      <p:cBhvr>
                                        <p:cTn id="31" dur="500"/>
                                        <p:tgtEl>
                                          <p:spTgt spid="33"/>
                                        </p:tgtEl>
                                      </p:cBhvr>
                                    </p:animEffect>
                                  </p:childTnLst>
                                </p:cTn>
                              </p:par>
                              <p:par>
                                <p:cTn id="32" presetID="12" presetClass="entr" presetSubtype="1" fill="hold" grpId="0" nodeType="withEffect">
                                  <p:stCondLst>
                                    <p:cond delay="60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500"/>
                                        <p:tgtEl>
                                          <p:spTgt spid="34"/>
                                        </p:tgtEl>
                                        <p:attrNameLst>
                                          <p:attrName>ppt_y</p:attrName>
                                        </p:attrNameLst>
                                      </p:cBhvr>
                                      <p:tavLst>
                                        <p:tav tm="0">
                                          <p:val>
                                            <p:strVal val="#ppt_y-#ppt_h*1.125000"/>
                                          </p:val>
                                        </p:tav>
                                        <p:tav tm="100000">
                                          <p:val>
                                            <p:strVal val="#ppt_y"/>
                                          </p:val>
                                        </p:tav>
                                      </p:tavLst>
                                    </p:anim>
                                    <p:animEffect transition="in" filter="wipe(down)">
                                      <p:cBhvr>
                                        <p:cTn id="35" dur="500"/>
                                        <p:tgtEl>
                                          <p:spTgt spid="34"/>
                                        </p:tgtEl>
                                      </p:cBhvr>
                                    </p:animEffect>
                                  </p:childTnLst>
                                </p:cTn>
                              </p:par>
                              <p:par>
                                <p:cTn id="36" presetID="12" presetClass="entr" presetSubtype="4" fill="hold" grpId="0" nodeType="withEffect">
                                  <p:stCondLst>
                                    <p:cond delay="90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p:tgtEl>
                                          <p:spTgt spid="35"/>
                                        </p:tgtEl>
                                        <p:attrNameLst>
                                          <p:attrName>ppt_y</p:attrName>
                                        </p:attrNameLst>
                                      </p:cBhvr>
                                      <p:tavLst>
                                        <p:tav tm="0">
                                          <p:val>
                                            <p:strVal val="#ppt_y+#ppt_h*1.125000"/>
                                          </p:val>
                                        </p:tav>
                                        <p:tav tm="100000">
                                          <p:val>
                                            <p:strVal val="#ppt_y"/>
                                          </p:val>
                                        </p:tav>
                                      </p:tavLst>
                                    </p:anim>
                                    <p:animEffect transition="in" filter="wipe(up)">
                                      <p:cBhvr>
                                        <p:cTn id="39" dur="500"/>
                                        <p:tgtEl>
                                          <p:spTgt spid="35"/>
                                        </p:tgtEl>
                                      </p:cBhvr>
                                    </p:animEffect>
                                  </p:childTnLst>
                                </p:cTn>
                              </p:par>
                              <p:par>
                                <p:cTn id="40" presetID="12" presetClass="entr" presetSubtype="1" fill="hold" grpId="0" nodeType="withEffect">
                                  <p:stCondLst>
                                    <p:cond delay="120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p:tgtEl>
                                          <p:spTgt spid="36"/>
                                        </p:tgtEl>
                                        <p:attrNameLst>
                                          <p:attrName>ppt_y</p:attrName>
                                        </p:attrNameLst>
                                      </p:cBhvr>
                                      <p:tavLst>
                                        <p:tav tm="0">
                                          <p:val>
                                            <p:strVal val="#ppt_y-#ppt_h*1.125000"/>
                                          </p:val>
                                        </p:tav>
                                        <p:tav tm="100000">
                                          <p:val>
                                            <p:strVal val="#ppt_y"/>
                                          </p:val>
                                        </p:tav>
                                      </p:tavLst>
                                    </p:anim>
                                    <p:animEffect transition="in" filter="wipe(down)">
                                      <p:cBhvr>
                                        <p:cTn id="43" dur="500"/>
                                        <p:tgtEl>
                                          <p:spTgt spid="36"/>
                                        </p:tgtEl>
                                      </p:cBhvr>
                                    </p:animEffect>
                                  </p:childTnLst>
                                </p:cTn>
                              </p:par>
                              <p:par>
                                <p:cTn id="44" presetID="12" presetClass="entr" presetSubtype="1" fill="hold" nodeType="withEffect">
                                  <p:stCondLst>
                                    <p:cond delay="30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p:tgtEl>
                                          <p:spTgt spid="3"/>
                                        </p:tgtEl>
                                        <p:attrNameLst>
                                          <p:attrName>ppt_y</p:attrName>
                                        </p:attrNameLst>
                                      </p:cBhvr>
                                      <p:tavLst>
                                        <p:tav tm="0">
                                          <p:val>
                                            <p:strVal val="#ppt_y-#ppt_h*1.125000"/>
                                          </p:val>
                                        </p:tav>
                                        <p:tav tm="100000">
                                          <p:val>
                                            <p:strVal val="#ppt_y"/>
                                          </p:val>
                                        </p:tav>
                                      </p:tavLst>
                                    </p:anim>
                                    <p:animEffect transition="in" filter="wipe(down)">
                                      <p:cBhvr>
                                        <p:cTn id="47" dur="500"/>
                                        <p:tgtEl>
                                          <p:spTgt spid="3"/>
                                        </p:tgtEl>
                                      </p:cBhvr>
                                    </p:animEffect>
                                  </p:childTnLst>
                                </p:cTn>
                              </p:par>
                              <p:par>
                                <p:cTn id="48" presetID="12" presetClass="entr" presetSubtype="4" fill="hold" nodeType="withEffect">
                                  <p:stCondLst>
                                    <p:cond delay="600"/>
                                  </p:stCondLst>
                                  <p:childTnLst>
                                    <p:set>
                                      <p:cBhvr>
                                        <p:cTn id="49" dur="1" fill="hold">
                                          <p:stCondLst>
                                            <p:cond delay="0"/>
                                          </p:stCondLst>
                                        </p:cTn>
                                        <p:tgtEl>
                                          <p:spTgt spid="2"/>
                                        </p:tgtEl>
                                        <p:attrNameLst>
                                          <p:attrName>style.visibility</p:attrName>
                                        </p:attrNameLst>
                                      </p:cBhvr>
                                      <p:to>
                                        <p:strVal val="visible"/>
                                      </p:to>
                                    </p:set>
                                    <p:anim calcmode="lin" valueType="num">
                                      <p:cBhvr additive="base">
                                        <p:cTn id="50" dur="500"/>
                                        <p:tgtEl>
                                          <p:spTgt spid="2"/>
                                        </p:tgtEl>
                                        <p:attrNameLst>
                                          <p:attrName>ppt_y</p:attrName>
                                        </p:attrNameLst>
                                      </p:cBhvr>
                                      <p:tavLst>
                                        <p:tav tm="0">
                                          <p:val>
                                            <p:strVal val="#ppt_y+#ppt_h*1.125000"/>
                                          </p:val>
                                        </p:tav>
                                        <p:tav tm="100000">
                                          <p:val>
                                            <p:strVal val="#ppt_y"/>
                                          </p:val>
                                        </p:tav>
                                      </p:tavLst>
                                    </p:anim>
                                    <p:animEffect transition="in" filter="wipe(up)">
                                      <p:cBhvr>
                                        <p:cTn id="51" dur="500"/>
                                        <p:tgtEl>
                                          <p:spTgt spid="2"/>
                                        </p:tgtEl>
                                      </p:cBhvr>
                                    </p:animEffect>
                                  </p:childTnLst>
                                </p:cTn>
                              </p:par>
                              <p:par>
                                <p:cTn id="52" presetID="12" presetClass="entr" presetSubtype="1" fill="hold" nodeType="withEffect">
                                  <p:stCondLst>
                                    <p:cond delay="90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p:tgtEl>
                                          <p:spTgt spid="5"/>
                                        </p:tgtEl>
                                        <p:attrNameLst>
                                          <p:attrName>ppt_y</p:attrName>
                                        </p:attrNameLst>
                                      </p:cBhvr>
                                      <p:tavLst>
                                        <p:tav tm="0">
                                          <p:val>
                                            <p:strVal val="#ppt_y-#ppt_h*1.125000"/>
                                          </p:val>
                                        </p:tav>
                                        <p:tav tm="100000">
                                          <p:val>
                                            <p:strVal val="#ppt_y"/>
                                          </p:val>
                                        </p:tav>
                                      </p:tavLst>
                                    </p:anim>
                                    <p:animEffect transition="in" filter="wipe(down)">
                                      <p:cBhvr>
                                        <p:cTn id="55" dur="500"/>
                                        <p:tgtEl>
                                          <p:spTgt spid="5"/>
                                        </p:tgtEl>
                                      </p:cBhvr>
                                    </p:animEffect>
                                  </p:childTnLst>
                                </p:cTn>
                              </p:par>
                              <p:par>
                                <p:cTn id="56" presetID="12" presetClass="entr" presetSubtype="4" fill="hold" nodeType="withEffect">
                                  <p:stCondLst>
                                    <p:cond delay="120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p:tgtEl>
                                          <p:spTgt spid="6"/>
                                        </p:tgtEl>
                                        <p:attrNameLst>
                                          <p:attrName>ppt_y</p:attrName>
                                        </p:attrNameLst>
                                      </p:cBhvr>
                                      <p:tavLst>
                                        <p:tav tm="0">
                                          <p:val>
                                            <p:strVal val="#ppt_y+#ppt_h*1.125000"/>
                                          </p:val>
                                        </p:tav>
                                        <p:tav tm="100000">
                                          <p:val>
                                            <p:strVal val="#ppt_y"/>
                                          </p:val>
                                        </p:tav>
                                      </p:tavLst>
                                    </p:anim>
                                    <p:animEffect transition="in" filter="wipe(up)">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33" grpId="0"/>
      <p:bldP spid="34"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4C6427-A1F1-4069-8038-ED88E9A70EA4}"/>
              </a:ext>
            </a:extLst>
          </p:cNvPr>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TWO</a:t>
            </a:r>
          </a:p>
        </p:txBody>
      </p:sp>
      <p:grpSp>
        <p:nvGrpSpPr>
          <p:cNvPr id="3" name="组合 2">
            <a:extLst>
              <a:ext uri="{FF2B5EF4-FFF2-40B4-BE49-F238E27FC236}">
                <a16:creationId xmlns:a16="http://schemas.microsoft.com/office/drawing/2014/main" id="{AE617CF8-475E-4C10-9C38-E7ABBDB0EE0B}"/>
              </a:ext>
            </a:extLst>
          </p:cNvPr>
          <p:cNvGrpSpPr/>
          <p:nvPr/>
        </p:nvGrpSpPr>
        <p:grpSpPr>
          <a:xfrm>
            <a:off x="4887549" y="2220549"/>
            <a:ext cx="2416902" cy="2416902"/>
            <a:chOff x="4887549" y="1124584"/>
            <a:chExt cx="2416902" cy="2416902"/>
          </a:xfrm>
        </p:grpSpPr>
        <p:sp>
          <p:nvSpPr>
            <p:cNvPr id="4" name="文本框 3">
              <a:extLst>
                <a:ext uri="{FF2B5EF4-FFF2-40B4-BE49-F238E27FC236}">
                  <a16:creationId xmlns:a16="http://schemas.microsoft.com/office/drawing/2014/main" id="{082A7D72-29EF-49FF-B203-9924E9103A4A}"/>
                </a:ext>
              </a:extLst>
            </p:cNvPr>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小组管理</a:t>
              </a:r>
            </a:p>
          </p:txBody>
        </p:sp>
        <p:sp>
          <p:nvSpPr>
            <p:cNvPr id="5" name="矩形 4">
              <a:extLst>
                <a:ext uri="{FF2B5EF4-FFF2-40B4-BE49-F238E27FC236}">
                  <a16:creationId xmlns:a16="http://schemas.microsoft.com/office/drawing/2014/main" id="{4F40D16C-2C0E-48BE-ABAD-D7C41C9B5809}"/>
                </a:ext>
              </a:extLst>
            </p:cNvPr>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a:extLst>
              <a:ext uri="{FF2B5EF4-FFF2-40B4-BE49-F238E27FC236}">
                <a16:creationId xmlns:a16="http://schemas.microsoft.com/office/drawing/2014/main" id="{A43EF29B-7175-444B-984A-BB1503AE9335}"/>
              </a:ext>
            </a:extLst>
          </p:cNvPr>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spTree>
    <p:extLst>
      <p:ext uri="{BB962C8B-B14F-4D97-AF65-F5344CB8AC3E}">
        <p14:creationId xmlns:p14="http://schemas.microsoft.com/office/powerpoint/2010/main" val="282404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6" presetClass="emph" presetSubtype="0" autoRev="1" fill="hold" nodeType="withEffect">
                                  <p:stCondLst>
                                    <p:cond delay="800"/>
                                  </p:stCondLst>
                                  <p:childTnLst>
                                    <p:animScale>
                                      <p:cBhvr>
                                        <p:cTn id="11" dur="250" fill="hold"/>
                                        <p:tgtEl>
                                          <p:spTgt spid="3"/>
                                        </p:tgtEl>
                                      </p:cBhvr>
                                      <p:by x="115000" y="115000"/>
                                    </p:animScale>
                                  </p:childTnLst>
                                </p:cTn>
                              </p:par>
                              <p:par>
                                <p:cTn id="12" presetID="50" presetClass="entr" presetSubtype="0" decel="100000" fill="hold" grpId="0" nodeType="withEffect">
                                  <p:stCondLst>
                                    <p:cond delay="120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strVal val="#ppt_w+.3"/>
                                          </p:val>
                                        </p:tav>
                                        <p:tav tm="100000">
                                          <p:val>
                                            <p:strVal val="#ppt_w"/>
                                          </p:val>
                                        </p:tav>
                                      </p:tavLst>
                                    </p:anim>
                                    <p:anim calcmode="lin" valueType="num">
                                      <p:cBhvr>
                                        <p:cTn id="15" dur="750" fill="hold"/>
                                        <p:tgtEl>
                                          <p:spTgt spid="2"/>
                                        </p:tgtEl>
                                        <p:attrNameLst>
                                          <p:attrName>ppt_h</p:attrName>
                                        </p:attrNameLst>
                                      </p:cBhvr>
                                      <p:tavLst>
                                        <p:tav tm="0">
                                          <p:val>
                                            <p:strVal val="#ppt_h"/>
                                          </p:val>
                                        </p:tav>
                                        <p:tav tm="100000">
                                          <p:val>
                                            <p:strVal val="#ppt_h"/>
                                          </p:val>
                                        </p:tav>
                                      </p:tavLst>
                                    </p:anim>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小组管理</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6</a:t>
            </a:fld>
            <a:endParaRPr lang="zh-CN" altLang="en-US" dirty="0"/>
          </a:p>
        </p:txBody>
      </p:sp>
      <p:grpSp>
        <p:nvGrpSpPr>
          <p:cNvPr id="6" name="组合 5"/>
          <p:cNvGrpSpPr/>
          <p:nvPr/>
        </p:nvGrpSpPr>
        <p:grpSpPr>
          <a:xfrm>
            <a:off x="0" y="4045470"/>
            <a:ext cx="12192672" cy="1532163"/>
            <a:chOff x="0" y="4045470"/>
            <a:chExt cx="12192672" cy="1532163"/>
          </a:xfrm>
        </p:grpSpPr>
        <p:sp>
          <p:nvSpPr>
            <p:cNvPr id="9" name="矩形 8"/>
            <p:cNvSpPr/>
            <p:nvPr/>
          </p:nvSpPr>
          <p:spPr>
            <a:xfrm>
              <a:off x="0" y="4331997"/>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2207273" y="4045470"/>
              <a:ext cx="9985399"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1"/>
            <p:cNvSpPr/>
            <p:nvPr/>
          </p:nvSpPr>
          <p:spPr>
            <a:xfrm flipV="1">
              <a:off x="1427357" y="4047376"/>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文本框 18"/>
            <p:cNvSpPr txBox="1"/>
            <p:nvPr/>
          </p:nvSpPr>
          <p:spPr>
            <a:xfrm>
              <a:off x="203363" y="4461769"/>
              <a:ext cx="950901" cy="913007"/>
            </a:xfrm>
            <a:prstGeom prst="rect">
              <a:avLst/>
            </a:prstGeom>
            <a:noFill/>
          </p:spPr>
          <p:txBody>
            <a:bodyPr wrap="none" rtlCol="0">
              <a:spAutoFit/>
            </a:bodyPr>
            <a:lstStyle/>
            <a:p>
              <a:r>
                <a:rPr kumimoji="1" lang="en-US" altLang="zh-CN" sz="5333" b="1" dirty="0">
                  <a:solidFill>
                    <a:srgbClr val="FFFFFF"/>
                  </a:solidFill>
                </a:rPr>
                <a:t>03</a:t>
              </a:r>
              <a:endParaRPr kumimoji="1" lang="zh-CN" altLang="en-US" sz="5333" b="1" dirty="0">
                <a:solidFill>
                  <a:srgbClr val="FFFFFF"/>
                </a:solidFill>
              </a:endParaRPr>
            </a:p>
          </p:txBody>
        </p:sp>
      </p:grpSp>
      <p:grpSp>
        <p:nvGrpSpPr>
          <p:cNvPr id="3" name="组合 2"/>
          <p:cNvGrpSpPr/>
          <p:nvPr/>
        </p:nvGrpSpPr>
        <p:grpSpPr>
          <a:xfrm>
            <a:off x="0" y="1343867"/>
            <a:ext cx="12192001" cy="1532165"/>
            <a:chOff x="0" y="1343867"/>
            <a:chExt cx="12192001" cy="1532165"/>
          </a:xfrm>
        </p:grpSpPr>
        <p:sp>
          <p:nvSpPr>
            <p:cNvPr id="7" name="矩形 6"/>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a:off x="2213304" y="1987809"/>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7" name="文本框 16"/>
            <p:cNvSpPr txBox="1"/>
            <p:nvPr/>
          </p:nvSpPr>
          <p:spPr>
            <a:xfrm>
              <a:off x="203363" y="1515885"/>
              <a:ext cx="950901"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20" name="矩形 19"/>
            <p:cNvSpPr/>
            <p:nvPr/>
          </p:nvSpPr>
          <p:spPr>
            <a:xfrm>
              <a:off x="2719518" y="2145688"/>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人员介绍</a:t>
              </a:r>
            </a:p>
          </p:txBody>
        </p:sp>
      </p:grpSp>
      <p:grpSp>
        <p:nvGrpSpPr>
          <p:cNvPr id="5" name="组合 4"/>
          <p:cNvGrpSpPr/>
          <p:nvPr/>
        </p:nvGrpSpPr>
        <p:grpSpPr>
          <a:xfrm>
            <a:off x="0" y="2757455"/>
            <a:ext cx="12192001" cy="1906805"/>
            <a:chOff x="0" y="2757455"/>
            <a:chExt cx="12192001" cy="1906805"/>
          </a:xfrm>
        </p:grpSpPr>
        <p:sp>
          <p:nvSpPr>
            <p:cNvPr id="8" name="矩形 7"/>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3"/>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21" name="矩形 20"/>
            <p:cNvSpPr/>
            <p:nvPr/>
          </p:nvSpPr>
          <p:spPr>
            <a:xfrm>
              <a:off x="2719518" y="3132596"/>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管理制度</a:t>
              </a:r>
            </a:p>
          </p:txBody>
        </p:sp>
        <p:sp>
          <p:nvSpPr>
            <p:cNvPr id="22" name="矩形 21"/>
            <p:cNvSpPr/>
            <p:nvPr/>
          </p:nvSpPr>
          <p:spPr>
            <a:xfrm>
              <a:off x="2719518" y="4138603"/>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grpSp>
    </p:spTree>
    <p:extLst>
      <p:ext uri="{BB962C8B-B14F-4D97-AF65-F5344CB8AC3E}">
        <p14:creationId xmlns:p14="http://schemas.microsoft.com/office/powerpoint/2010/main" val="158226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3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FEAB632-43F4-41DE-BF55-C63EAA9C917F}"/>
              </a:ext>
            </a:extLst>
          </p:cNvPr>
          <p:cNvSpPr/>
          <p:nvPr/>
        </p:nvSpPr>
        <p:spPr>
          <a:xfrm>
            <a:off x="277658" y="3136490"/>
            <a:ext cx="1335966" cy="646331"/>
          </a:xfrm>
          <a:prstGeom prst="rect">
            <a:avLst/>
          </a:prstGeom>
        </p:spPr>
        <p:txBody>
          <a:bodyPr wrap="square">
            <a:spAutoFit/>
          </a:bodyPr>
          <a:lstStyle/>
          <a:p>
            <a:pPr algn="ctr"/>
            <a:r>
              <a:rPr lang="zh-CN" altLang="en-US" sz="3600" b="1" dirty="0">
                <a:solidFill>
                  <a:schemeClr val="accent3">
                    <a:lumMod val="50000"/>
                  </a:schemeClr>
                </a:solidFill>
                <a:latin typeface="+mn-ea"/>
              </a:rPr>
              <a:t>组长</a:t>
            </a:r>
            <a:endParaRPr lang="en-US" altLang="zh-CN" sz="3600" b="1" dirty="0">
              <a:solidFill>
                <a:schemeClr val="accent3">
                  <a:lumMod val="50000"/>
                </a:schemeClr>
              </a:solidFill>
              <a:latin typeface="+mn-ea"/>
            </a:endParaRPr>
          </a:p>
        </p:txBody>
      </p:sp>
      <p:sp>
        <p:nvSpPr>
          <p:cNvPr id="33" name="流程图: 可选过程 32">
            <a:extLst>
              <a:ext uri="{FF2B5EF4-FFF2-40B4-BE49-F238E27FC236}">
                <a16:creationId xmlns:a16="http://schemas.microsoft.com/office/drawing/2014/main" id="{4430EDC6-A305-46A9-93E9-05F531AA376F}"/>
              </a:ext>
            </a:extLst>
          </p:cNvPr>
          <p:cNvSpPr/>
          <p:nvPr/>
        </p:nvSpPr>
        <p:spPr>
          <a:xfrm>
            <a:off x="2213304" y="3327169"/>
            <a:ext cx="8646868" cy="309724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592FDC6-654C-4EC0-8346-FB40D3D13638}"/>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9" name="矩形 38">
            <a:extLst>
              <a:ext uri="{FF2B5EF4-FFF2-40B4-BE49-F238E27FC236}">
                <a16:creationId xmlns:a16="http://schemas.microsoft.com/office/drawing/2014/main" id="{C6977EC0-FF12-42FC-B48C-46D826367D0E}"/>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0" name="矩形 13">
            <a:extLst>
              <a:ext uri="{FF2B5EF4-FFF2-40B4-BE49-F238E27FC236}">
                <a16:creationId xmlns:a16="http://schemas.microsoft.com/office/drawing/2014/main" id="{E1B22153-BA7B-4513-930C-BF36A9A848A1}"/>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1" name="文本框 40">
            <a:extLst>
              <a:ext uri="{FF2B5EF4-FFF2-40B4-BE49-F238E27FC236}">
                <a16:creationId xmlns:a16="http://schemas.microsoft.com/office/drawing/2014/main" id="{B8770DE9-C39F-4BF3-877C-A51B0CFA8978}"/>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42" name="矩形 41">
            <a:extLst>
              <a:ext uri="{FF2B5EF4-FFF2-40B4-BE49-F238E27FC236}">
                <a16:creationId xmlns:a16="http://schemas.microsoft.com/office/drawing/2014/main" id="{0AE5D221-AE95-4E40-92D3-054236B4F8F1}"/>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人员分工</a:t>
            </a:r>
          </a:p>
        </p:txBody>
      </p:sp>
      <p:sp>
        <p:nvSpPr>
          <p:cNvPr id="43" name="文本框 42">
            <a:extLst>
              <a:ext uri="{FF2B5EF4-FFF2-40B4-BE49-F238E27FC236}">
                <a16:creationId xmlns:a16="http://schemas.microsoft.com/office/drawing/2014/main" id="{E8CC2FB1-8EBA-4585-8C13-782E6ACBB68D}"/>
              </a:ext>
            </a:extLst>
          </p:cNvPr>
          <p:cNvSpPr txBox="1"/>
          <p:nvPr/>
        </p:nvSpPr>
        <p:spPr>
          <a:xfrm>
            <a:off x="2349909" y="1504336"/>
            <a:ext cx="8436077" cy="1754326"/>
          </a:xfrm>
          <a:prstGeom prst="rect">
            <a:avLst/>
          </a:prstGeom>
          <a:noFill/>
        </p:spPr>
        <p:txBody>
          <a:bodyPr wrap="square" rtlCol="0">
            <a:spAutoFit/>
          </a:bodyPr>
          <a:lstStyle/>
          <a:p>
            <a:pPr>
              <a:lnSpc>
                <a:spcPct val="150000"/>
              </a:lnSpc>
            </a:pPr>
            <a:r>
              <a:rPr lang="zh-CN" altLang="zh-CN" sz="2000" dirty="0"/>
              <a:t>组内大致分为五个岗位：</a:t>
            </a:r>
            <a:endParaRPr lang="en-US" altLang="zh-CN" sz="2000" dirty="0"/>
          </a:p>
          <a:p>
            <a:pPr>
              <a:lnSpc>
                <a:spcPct val="150000"/>
              </a:lnSpc>
            </a:pPr>
            <a:r>
              <a:rPr lang="zh-CN" altLang="zh-CN" sz="2000" dirty="0"/>
              <a:t>组长</a:t>
            </a:r>
            <a:r>
              <a:rPr lang="zh-CN" altLang="zh-CN" sz="2000" dirty="0" smtClean="0"/>
              <a:t>、</a:t>
            </a:r>
            <a:r>
              <a:rPr lang="zh-CN" altLang="en-US" sz="2000" dirty="0" smtClean="0"/>
              <a:t>项目进度规划</a:t>
            </a:r>
            <a:r>
              <a:rPr lang="zh-CN" altLang="zh-CN" sz="2000" dirty="0" smtClean="0"/>
              <a:t>员、</a:t>
            </a:r>
            <a:r>
              <a:rPr lang="zh-CN" altLang="en-US" sz="2000" dirty="0" smtClean="0"/>
              <a:t>汇报展示</a:t>
            </a:r>
            <a:r>
              <a:rPr lang="zh-CN" altLang="zh-CN" sz="2000" dirty="0" smtClean="0"/>
              <a:t>员、</a:t>
            </a:r>
            <a:r>
              <a:rPr lang="zh-CN" altLang="en-US" sz="2000" dirty="0" smtClean="0"/>
              <a:t>资料管理员</a:t>
            </a:r>
            <a:r>
              <a:rPr lang="zh-CN" altLang="zh-CN" sz="2000" dirty="0" smtClean="0"/>
              <a:t>、</a:t>
            </a:r>
            <a:r>
              <a:rPr lang="zh-CN" altLang="en-US" sz="2000" dirty="0" smtClean="0"/>
              <a:t>例会记录</a:t>
            </a:r>
            <a:r>
              <a:rPr lang="zh-CN" altLang="zh-CN" sz="2000" dirty="0" smtClean="0"/>
              <a:t>员</a:t>
            </a:r>
            <a:r>
              <a:rPr lang="zh-CN" altLang="zh-CN" sz="2000" dirty="0"/>
              <a:t>。</a:t>
            </a:r>
            <a:endParaRPr lang="en-US" altLang="zh-CN" sz="2000" dirty="0"/>
          </a:p>
          <a:p>
            <a:pPr>
              <a:lnSpc>
                <a:spcPct val="150000"/>
              </a:lnSpc>
            </a:pPr>
            <a:r>
              <a:rPr lang="zh-CN" altLang="zh-CN" sz="2000" dirty="0"/>
              <a:t>大家经过讨论，基本明确了每个岗位的具体职能</a:t>
            </a:r>
            <a:r>
              <a:rPr lang="zh-CN" altLang="zh-CN" sz="2000" dirty="0" smtClean="0"/>
              <a:t>。</a:t>
            </a:r>
            <a:endParaRPr lang="en-US" altLang="zh-CN" sz="2000" dirty="0" smtClean="0"/>
          </a:p>
          <a:p>
            <a:endParaRPr lang="zh-CN" altLang="en-US" dirty="0"/>
          </a:p>
        </p:txBody>
      </p:sp>
      <p:sp>
        <p:nvSpPr>
          <p:cNvPr id="44" name="文本框 43">
            <a:extLst>
              <a:ext uri="{FF2B5EF4-FFF2-40B4-BE49-F238E27FC236}">
                <a16:creationId xmlns:a16="http://schemas.microsoft.com/office/drawing/2014/main" id="{EF6B8555-FC60-45C9-9B57-E3FD2E07F4A9}"/>
              </a:ext>
            </a:extLst>
          </p:cNvPr>
          <p:cNvSpPr txBox="1"/>
          <p:nvPr/>
        </p:nvSpPr>
        <p:spPr>
          <a:xfrm>
            <a:off x="2719518" y="3459655"/>
            <a:ext cx="6971072" cy="1015663"/>
          </a:xfrm>
          <a:prstGeom prst="rect">
            <a:avLst/>
          </a:prstGeom>
          <a:noFill/>
        </p:spPr>
        <p:txBody>
          <a:bodyPr wrap="square" rtlCol="0">
            <a:spAutoFit/>
          </a:bodyPr>
          <a:lstStyle/>
          <a:p>
            <a:r>
              <a:rPr lang="zh-CN" altLang="zh-CN" sz="2000" dirty="0" smtClean="0"/>
              <a:t>齐帅</a:t>
            </a:r>
            <a:r>
              <a:rPr lang="zh-CN" altLang="en-US" sz="2000" dirty="0" smtClean="0"/>
              <a:t>彬</a:t>
            </a:r>
            <a:endParaRPr lang="en-US" altLang="zh-CN" sz="2000" dirty="0"/>
          </a:p>
          <a:p>
            <a:pPr marL="285750" indent="-285750">
              <a:buFont typeface="Arial" panose="020B0604020202020204" pitchFamily="34" charset="0"/>
              <a:buChar char="•"/>
            </a:pPr>
            <a:r>
              <a:rPr lang="zh-CN" altLang="zh-CN" sz="2000" dirty="0"/>
              <a:t>本科</a:t>
            </a:r>
            <a:r>
              <a:rPr lang="zh-CN" altLang="zh-CN" sz="2000" dirty="0" smtClean="0"/>
              <a:t>计算机，</a:t>
            </a:r>
            <a:r>
              <a:rPr lang="zh-CN" altLang="en-US" sz="2000" dirty="0" smtClean="0"/>
              <a:t>之前项目经验</a:t>
            </a:r>
            <a:r>
              <a:rPr lang="zh-CN" altLang="zh-CN" sz="2000" dirty="0" smtClean="0"/>
              <a:t>做</a:t>
            </a:r>
            <a:r>
              <a:rPr lang="zh-CN" altLang="zh-CN" sz="2000" dirty="0"/>
              <a:t>前端偏多</a:t>
            </a:r>
            <a:endParaRPr lang="en-US" altLang="zh-CN" sz="2000" dirty="0"/>
          </a:p>
          <a:p>
            <a:pPr marL="285750" indent="-285750">
              <a:buFont typeface="Arial" panose="020B0604020202020204" pitchFamily="34" charset="0"/>
              <a:buChar char="•"/>
            </a:pPr>
            <a:r>
              <a:rPr lang="zh-CN" altLang="zh-CN" sz="2000" dirty="0"/>
              <a:t>目前侧重于数据分析和数据挖掘</a:t>
            </a:r>
            <a:endParaRPr lang="zh-CN" altLang="en-US" sz="2000" dirty="0"/>
          </a:p>
        </p:txBody>
      </p:sp>
      <p:sp>
        <p:nvSpPr>
          <p:cNvPr id="45" name="文本框 44">
            <a:extLst>
              <a:ext uri="{FF2B5EF4-FFF2-40B4-BE49-F238E27FC236}">
                <a16:creationId xmlns:a16="http://schemas.microsoft.com/office/drawing/2014/main" id="{3BB7AB05-3282-4972-8042-CEEB117BB7A1}"/>
              </a:ext>
            </a:extLst>
          </p:cNvPr>
          <p:cNvSpPr txBox="1"/>
          <p:nvPr/>
        </p:nvSpPr>
        <p:spPr>
          <a:xfrm>
            <a:off x="2718696" y="4295703"/>
            <a:ext cx="7442036" cy="2308324"/>
          </a:xfrm>
          <a:prstGeom prst="rect">
            <a:avLst/>
          </a:prstGeom>
          <a:noFill/>
        </p:spPr>
        <p:txBody>
          <a:bodyPr wrap="square" rtlCol="0">
            <a:spAutoFit/>
          </a:bodyPr>
          <a:lstStyle/>
          <a:p>
            <a:r>
              <a:rPr lang="zh-CN" altLang="en-US" dirty="0"/>
              <a:t>岗位</a:t>
            </a:r>
            <a:r>
              <a:rPr lang="zh-CN" altLang="en-US" dirty="0" smtClean="0"/>
              <a:t>职责：</a:t>
            </a:r>
            <a:endParaRPr lang="en-US" altLang="zh-CN" dirty="0" smtClean="0"/>
          </a:p>
          <a:p>
            <a:pPr lvl="0"/>
            <a:r>
              <a:rPr lang="en-US" altLang="zh-CN" dirty="0" smtClean="0"/>
              <a:t>1</a:t>
            </a:r>
            <a:r>
              <a:rPr lang="zh-CN" altLang="en-US" dirty="0" smtClean="0"/>
              <a:t>、</a:t>
            </a:r>
            <a:r>
              <a:rPr lang="zh-CN" altLang="zh-CN" dirty="0" smtClean="0"/>
              <a:t>负责</a:t>
            </a:r>
            <a:r>
              <a:rPr lang="zh-CN" altLang="zh-CN" dirty="0"/>
              <a:t>与老师组员联系，向老师及时反馈项目进度，项目中遇到的问题等。</a:t>
            </a:r>
          </a:p>
          <a:p>
            <a:pPr lvl="0"/>
            <a:r>
              <a:rPr lang="en-US" altLang="zh-CN" dirty="0" smtClean="0"/>
              <a:t>2</a:t>
            </a:r>
            <a:r>
              <a:rPr lang="zh-CN" altLang="en-US" dirty="0" smtClean="0"/>
              <a:t>、</a:t>
            </a:r>
            <a:r>
              <a:rPr lang="zh-CN" altLang="zh-CN" dirty="0" smtClean="0"/>
              <a:t>负责</a:t>
            </a:r>
            <a:r>
              <a:rPr lang="zh-CN" altLang="zh-CN" dirty="0"/>
              <a:t>例会的安排，确定例会时间和每月交流分享时间。</a:t>
            </a:r>
          </a:p>
          <a:p>
            <a:pPr lvl="0"/>
            <a:r>
              <a:rPr lang="en-US" altLang="zh-CN" dirty="0" smtClean="0"/>
              <a:t>3</a:t>
            </a:r>
            <a:r>
              <a:rPr lang="zh-CN" altLang="en-US" dirty="0" smtClean="0"/>
              <a:t>、</a:t>
            </a:r>
            <a:r>
              <a:rPr lang="zh-CN" altLang="zh-CN" dirty="0" smtClean="0"/>
              <a:t>与</a:t>
            </a:r>
            <a:r>
              <a:rPr lang="zh-CN" altLang="zh-CN" dirty="0"/>
              <a:t>小组成员商议制定小组管理规范，监督管理规范的良好执行。</a:t>
            </a:r>
          </a:p>
          <a:p>
            <a:pPr lvl="0"/>
            <a:r>
              <a:rPr lang="en-US" altLang="zh-CN" dirty="0" smtClean="0"/>
              <a:t>4</a:t>
            </a:r>
            <a:r>
              <a:rPr lang="zh-CN" altLang="en-US" dirty="0" smtClean="0"/>
              <a:t>、</a:t>
            </a:r>
            <a:r>
              <a:rPr lang="zh-CN" altLang="zh-CN" dirty="0" smtClean="0"/>
              <a:t>督促</a:t>
            </a:r>
            <a:r>
              <a:rPr lang="zh-CN" altLang="zh-CN" dirty="0"/>
              <a:t>项目进度的推进，任务的分配和任务完成情况验收。</a:t>
            </a:r>
          </a:p>
          <a:p>
            <a:pPr lvl="0"/>
            <a:r>
              <a:rPr lang="en-US" altLang="zh-CN" dirty="0" smtClean="0"/>
              <a:t>5</a:t>
            </a:r>
            <a:r>
              <a:rPr lang="zh-CN" altLang="en-US" dirty="0" smtClean="0"/>
              <a:t>、</a:t>
            </a:r>
            <a:r>
              <a:rPr lang="zh-CN" altLang="zh-CN" dirty="0" smtClean="0"/>
              <a:t>引导</a:t>
            </a:r>
            <a:r>
              <a:rPr lang="zh-CN" altLang="zh-CN" dirty="0"/>
              <a:t>团结组员保质保量完成项目。</a:t>
            </a:r>
          </a:p>
          <a:p>
            <a:endParaRPr lang="zh-CN" altLang="en-US" dirty="0"/>
          </a:p>
        </p:txBody>
      </p:sp>
      <p:sp>
        <p:nvSpPr>
          <p:cNvPr id="46" name="灯片编号占位符 45">
            <a:extLst>
              <a:ext uri="{FF2B5EF4-FFF2-40B4-BE49-F238E27FC236}">
                <a16:creationId xmlns:a16="http://schemas.microsoft.com/office/drawing/2014/main" id="{9ECE39D0-33DE-43E2-B128-6C10D93188FC}"/>
              </a:ext>
            </a:extLst>
          </p:cNvPr>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spTree>
    <p:extLst>
      <p:ext uri="{BB962C8B-B14F-4D97-AF65-F5344CB8AC3E}">
        <p14:creationId xmlns:p14="http://schemas.microsoft.com/office/powerpoint/2010/main" val="226776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796B6521-70F5-4869-BAC1-0B969AAD4C82}"/>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a:extLst>
              <a:ext uri="{FF2B5EF4-FFF2-40B4-BE49-F238E27FC236}">
                <a16:creationId xmlns:a16="http://schemas.microsoft.com/office/drawing/2014/main" id="{6FEBB56B-C03E-4619-92A5-B7B8505557B8}"/>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3">
            <a:extLst>
              <a:ext uri="{FF2B5EF4-FFF2-40B4-BE49-F238E27FC236}">
                <a16:creationId xmlns:a16="http://schemas.microsoft.com/office/drawing/2014/main" id="{F94CB0CE-8CE0-4D97-B243-4904D22CE4F6}"/>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a:extLst>
              <a:ext uri="{FF2B5EF4-FFF2-40B4-BE49-F238E27FC236}">
                <a16:creationId xmlns:a16="http://schemas.microsoft.com/office/drawing/2014/main" id="{C078C2BF-712C-48FA-B877-E4E34E7B6CCA}"/>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19" name="矩形 18">
            <a:extLst>
              <a:ext uri="{FF2B5EF4-FFF2-40B4-BE49-F238E27FC236}">
                <a16:creationId xmlns:a16="http://schemas.microsoft.com/office/drawing/2014/main" id="{995FDB75-0BB1-4B6F-9E72-E5ADEB8DEDB6}"/>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人员分工</a:t>
            </a:r>
          </a:p>
        </p:txBody>
      </p:sp>
      <p:sp>
        <p:nvSpPr>
          <p:cNvPr id="2" name="文本框 1">
            <a:extLst>
              <a:ext uri="{FF2B5EF4-FFF2-40B4-BE49-F238E27FC236}">
                <a16:creationId xmlns:a16="http://schemas.microsoft.com/office/drawing/2014/main" id="{F1F7EC83-E0A2-49CD-BCC7-8EDC6B21A134}"/>
              </a:ext>
            </a:extLst>
          </p:cNvPr>
          <p:cNvSpPr txBox="1"/>
          <p:nvPr/>
        </p:nvSpPr>
        <p:spPr>
          <a:xfrm>
            <a:off x="1317523" y="1946787"/>
            <a:ext cx="9694606" cy="2585323"/>
          </a:xfrm>
          <a:prstGeom prst="rect">
            <a:avLst/>
          </a:prstGeom>
          <a:noFill/>
        </p:spPr>
        <p:txBody>
          <a:bodyPr wrap="square" rtlCol="0">
            <a:spAutoFit/>
          </a:bodyPr>
          <a:lstStyle/>
          <a:p>
            <a:pPr>
              <a:lnSpc>
                <a:spcPct val="200000"/>
              </a:lnSpc>
            </a:pPr>
            <a:r>
              <a:rPr lang="zh-CN" altLang="zh-CN" dirty="0"/>
              <a:t>在岗位具体人员调配中，经由大家讨论，秉承每位同学在充分发挥自身优势的同时，能够得到更加全面的锻炼及学习。实训过程中，小组实行岗位轮换制度，即每一个实训周期初开会确定每位同学在本周期的岗位，直至周期结束。每位同学在不同周期担任的组内岗位尽量不同。这样能够保证每位同学经过实训可以体验到不同岗位在工作中的重点、难点，得到更多的提升。</a:t>
            </a:r>
          </a:p>
          <a:p>
            <a:endParaRPr lang="zh-CN" altLang="en-US" dirty="0"/>
          </a:p>
        </p:txBody>
      </p:sp>
      <p:sp>
        <p:nvSpPr>
          <p:cNvPr id="3" name="灯片编号占位符 2">
            <a:extLst>
              <a:ext uri="{FF2B5EF4-FFF2-40B4-BE49-F238E27FC236}">
                <a16:creationId xmlns:a16="http://schemas.microsoft.com/office/drawing/2014/main" id="{2791F9A5-F9F7-47D2-A3F2-16C6AF923F41}"/>
              </a:ext>
            </a:extLst>
          </p:cNvPr>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spTree>
    <p:extLst>
      <p:ext uri="{BB962C8B-B14F-4D97-AF65-F5344CB8AC3E}">
        <p14:creationId xmlns:p14="http://schemas.microsoft.com/office/powerpoint/2010/main" val="4234482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FEAB632-43F4-41DE-BF55-C63EAA9C917F}"/>
              </a:ext>
            </a:extLst>
          </p:cNvPr>
          <p:cNvSpPr/>
          <p:nvPr/>
        </p:nvSpPr>
        <p:spPr>
          <a:xfrm>
            <a:off x="-67464" y="1847196"/>
            <a:ext cx="1576276" cy="1200329"/>
          </a:xfrm>
          <a:prstGeom prst="rect">
            <a:avLst/>
          </a:prstGeom>
        </p:spPr>
        <p:txBody>
          <a:bodyPr wrap="square">
            <a:spAutoFit/>
          </a:bodyPr>
          <a:lstStyle/>
          <a:p>
            <a:pPr algn="ctr"/>
            <a:r>
              <a:rPr lang="zh-CN" altLang="en-US" sz="3600" b="1" dirty="0" smtClean="0">
                <a:solidFill>
                  <a:schemeClr val="accent3">
                    <a:lumMod val="50000"/>
                  </a:schemeClr>
                </a:solidFill>
                <a:latin typeface="+mn-ea"/>
              </a:rPr>
              <a:t>汇报展示员</a:t>
            </a:r>
            <a:endParaRPr lang="en-US" altLang="zh-CN" sz="3600" b="1" dirty="0">
              <a:solidFill>
                <a:schemeClr val="accent3">
                  <a:lumMod val="50000"/>
                </a:schemeClr>
              </a:solidFill>
              <a:latin typeface="+mn-ea"/>
            </a:endParaRPr>
          </a:p>
        </p:txBody>
      </p:sp>
      <p:sp>
        <p:nvSpPr>
          <p:cNvPr id="33" name="流程图: 可选过程 32">
            <a:extLst>
              <a:ext uri="{FF2B5EF4-FFF2-40B4-BE49-F238E27FC236}">
                <a16:creationId xmlns:a16="http://schemas.microsoft.com/office/drawing/2014/main" id="{4430EDC6-A305-46A9-93E9-05F531AA376F}"/>
              </a:ext>
            </a:extLst>
          </p:cNvPr>
          <p:cNvSpPr/>
          <p:nvPr/>
        </p:nvSpPr>
        <p:spPr>
          <a:xfrm>
            <a:off x="1640765" y="1650730"/>
            <a:ext cx="8743926" cy="1374677"/>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a:extLst>
              <a:ext uri="{FF2B5EF4-FFF2-40B4-BE49-F238E27FC236}">
                <a16:creationId xmlns:a16="http://schemas.microsoft.com/office/drawing/2014/main" id="{F2A57102-446C-4E34-A4EA-582ABF5EEB4F}"/>
              </a:ext>
            </a:extLst>
          </p:cNvPr>
          <p:cNvSpPr/>
          <p:nvPr/>
        </p:nvSpPr>
        <p:spPr>
          <a:xfrm>
            <a:off x="0" y="3666601"/>
            <a:ext cx="1640765" cy="1200329"/>
          </a:xfrm>
          <a:prstGeom prst="rect">
            <a:avLst/>
          </a:prstGeom>
        </p:spPr>
        <p:txBody>
          <a:bodyPr wrap="square">
            <a:spAutoFit/>
          </a:bodyPr>
          <a:lstStyle/>
          <a:p>
            <a:pPr algn="ctr"/>
            <a:r>
              <a:rPr lang="zh-CN" altLang="en-US" sz="3600" b="1" dirty="0" smtClean="0">
                <a:solidFill>
                  <a:schemeClr val="accent3">
                    <a:lumMod val="50000"/>
                  </a:schemeClr>
                </a:solidFill>
                <a:latin typeface="+mn-ea"/>
              </a:rPr>
              <a:t>进度规划员</a:t>
            </a:r>
            <a:endParaRPr lang="en-US" altLang="zh-CN" sz="3600" b="1" dirty="0">
              <a:solidFill>
                <a:schemeClr val="accent3">
                  <a:lumMod val="50000"/>
                </a:schemeClr>
              </a:solidFill>
              <a:latin typeface="+mn-ea"/>
            </a:endParaRPr>
          </a:p>
        </p:txBody>
      </p:sp>
      <p:sp>
        <p:nvSpPr>
          <p:cNvPr id="37" name="流程图: 可选过程 36">
            <a:extLst>
              <a:ext uri="{FF2B5EF4-FFF2-40B4-BE49-F238E27FC236}">
                <a16:creationId xmlns:a16="http://schemas.microsoft.com/office/drawing/2014/main" id="{F69FBC22-A384-419C-9842-AA0ECD396C5B}"/>
              </a:ext>
            </a:extLst>
          </p:cNvPr>
          <p:cNvSpPr/>
          <p:nvPr/>
        </p:nvSpPr>
        <p:spPr>
          <a:xfrm>
            <a:off x="1588765" y="3194492"/>
            <a:ext cx="8795926" cy="3344876"/>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1684BC91-AEED-4FAA-AFB3-B34014357A66}"/>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a:extLst>
              <a:ext uri="{FF2B5EF4-FFF2-40B4-BE49-F238E27FC236}">
                <a16:creationId xmlns:a16="http://schemas.microsoft.com/office/drawing/2014/main" id="{BA9D2AEF-AB09-48DE-BF9E-733EE658EA96}"/>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a:extLst>
              <a:ext uri="{FF2B5EF4-FFF2-40B4-BE49-F238E27FC236}">
                <a16:creationId xmlns:a16="http://schemas.microsoft.com/office/drawing/2014/main" id="{7C949F30-0F9D-4CF9-9737-04DC777A6CEC}"/>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文本框 14">
            <a:extLst>
              <a:ext uri="{FF2B5EF4-FFF2-40B4-BE49-F238E27FC236}">
                <a16:creationId xmlns:a16="http://schemas.microsoft.com/office/drawing/2014/main" id="{1B4AF3D7-C01B-4C15-A5D2-4D367834D3C6}"/>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16" name="矩形 15">
            <a:extLst>
              <a:ext uri="{FF2B5EF4-FFF2-40B4-BE49-F238E27FC236}">
                <a16:creationId xmlns:a16="http://schemas.microsoft.com/office/drawing/2014/main" id="{E2C487AF-D45F-4E57-ACFD-A80F30C9C4CE}"/>
              </a:ext>
            </a:extLst>
          </p:cNvPr>
          <p:cNvSpPr/>
          <p:nvPr/>
        </p:nvSpPr>
        <p:spPr>
          <a:xfrm>
            <a:off x="2719518" y="399219"/>
            <a:ext cx="8937223" cy="572464"/>
          </a:xfrm>
          <a:prstGeom prst="rect">
            <a:avLst/>
          </a:prstGeom>
        </p:spPr>
        <p:txBody>
          <a:bodyPr wrap="square">
            <a:spAutoFit/>
          </a:bodyPr>
          <a:lstStyle/>
          <a:p>
            <a:pPr>
              <a:lnSpc>
                <a:spcPct val="130000"/>
              </a:lnSpc>
            </a:pPr>
            <a:r>
              <a:rPr lang="zh-CN" altLang="en-US" sz="2400" b="1" dirty="0" smtClean="0">
                <a:solidFill>
                  <a:srgbClr val="FFFFFF"/>
                </a:solidFill>
                <a:latin typeface="微软雅黑" pitchFamily="34" charset="-122"/>
              </a:rPr>
              <a:t>第一阶段</a:t>
            </a:r>
            <a:r>
              <a:rPr lang="en-US" altLang="zh-CN" sz="2400" b="1" dirty="0" smtClean="0">
                <a:solidFill>
                  <a:srgbClr val="FFFFFF"/>
                </a:solidFill>
                <a:latin typeface="微软雅黑" pitchFamily="34" charset="-122"/>
              </a:rPr>
              <a:t>---</a:t>
            </a:r>
            <a:r>
              <a:rPr lang="zh-CN" altLang="en-US" sz="2400" b="1" dirty="0" smtClean="0">
                <a:solidFill>
                  <a:srgbClr val="FFFFFF"/>
                </a:solidFill>
                <a:latin typeface="微软雅黑" pitchFamily="34" charset="-122"/>
              </a:rPr>
              <a:t>人员</a:t>
            </a:r>
            <a:r>
              <a:rPr lang="zh-CN" altLang="en-US" sz="2400" b="1" dirty="0">
                <a:solidFill>
                  <a:srgbClr val="FFFFFF"/>
                </a:solidFill>
                <a:latin typeface="微软雅黑" pitchFamily="34" charset="-122"/>
              </a:rPr>
              <a:t>分工</a:t>
            </a:r>
          </a:p>
        </p:txBody>
      </p:sp>
      <p:sp>
        <p:nvSpPr>
          <p:cNvPr id="8" name="文本框 7">
            <a:extLst>
              <a:ext uri="{FF2B5EF4-FFF2-40B4-BE49-F238E27FC236}">
                <a16:creationId xmlns:a16="http://schemas.microsoft.com/office/drawing/2014/main" id="{D8B1E7A5-776F-4439-9B89-5E6AE5BB61CE}"/>
              </a:ext>
            </a:extLst>
          </p:cNvPr>
          <p:cNvSpPr txBox="1"/>
          <p:nvPr/>
        </p:nvSpPr>
        <p:spPr>
          <a:xfrm>
            <a:off x="1961639" y="1850558"/>
            <a:ext cx="1281369" cy="677108"/>
          </a:xfrm>
          <a:prstGeom prst="rect">
            <a:avLst/>
          </a:prstGeom>
          <a:noFill/>
        </p:spPr>
        <p:txBody>
          <a:bodyPr wrap="square" rtlCol="0">
            <a:spAutoFit/>
          </a:bodyPr>
          <a:lstStyle/>
          <a:p>
            <a:r>
              <a:rPr lang="zh-CN" altLang="zh-CN" sz="2000" dirty="0" smtClean="0"/>
              <a:t>齐帅</a:t>
            </a:r>
            <a:r>
              <a:rPr lang="zh-CN" altLang="en-US" sz="2000" dirty="0" smtClean="0"/>
              <a:t>彬</a:t>
            </a:r>
            <a:endParaRPr lang="zh-CN" altLang="zh-CN" dirty="0"/>
          </a:p>
          <a:p>
            <a:endParaRPr lang="zh-CN" altLang="en-US" dirty="0"/>
          </a:p>
        </p:txBody>
      </p:sp>
      <p:sp>
        <p:nvSpPr>
          <p:cNvPr id="9" name="文本框 8">
            <a:extLst>
              <a:ext uri="{FF2B5EF4-FFF2-40B4-BE49-F238E27FC236}">
                <a16:creationId xmlns:a16="http://schemas.microsoft.com/office/drawing/2014/main" id="{042496E3-79C6-4696-91C2-360ABE901587}"/>
              </a:ext>
            </a:extLst>
          </p:cNvPr>
          <p:cNvSpPr txBox="1"/>
          <p:nvPr/>
        </p:nvSpPr>
        <p:spPr>
          <a:xfrm>
            <a:off x="3726582" y="1735696"/>
            <a:ext cx="1604325" cy="369332"/>
          </a:xfrm>
          <a:prstGeom prst="rect">
            <a:avLst/>
          </a:prstGeom>
          <a:noFill/>
        </p:spPr>
        <p:txBody>
          <a:bodyPr wrap="square" rtlCol="0">
            <a:spAutoFit/>
          </a:bodyPr>
          <a:lstStyle/>
          <a:p>
            <a:r>
              <a:rPr lang="zh-CN" altLang="en-US" dirty="0"/>
              <a:t>岗位职责</a:t>
            </a:r>
          </a:p>
        </p:txBody>
      </p:sp>
      <p:sp>
        <p:nvSpPr>
          <p:cNvPr id="10" name="文本框 9">
            <a:extLst>
              <a:ext uri="{FF2B5EF4-FFF2-40B4-BE49-F238E27FC236}">
                <a16:creationId xmlns:a16="http://schemas.microsoft.com/office/drawing/2014/main" id="{4477CC07-3488-4A8A-818D-F1B0F3A7D238}"/>
              </a:ext>
            </a:extLst>
          </p:cNvPr>
          <p:cNvSpPr txBox="1"/>
          <p:nvPr/>
        </p:nvSpPr>
        <p:spPr>
          <a:xfrm>
            <a:off x="2291982" y="3368840"/>
            <a:ext cx="7841390" cy="923330"/>
          </a:xfrm>
          <a:prstGeom prst="rect">
            <a:avLst/>
          </a:prstGeom>
          <a:noFill/>
        </p:spPr>
        <p:txBody>
          <a:bodyPr wrap="square" rtlCol="0">
            <a:spAutoFit/>
          </a:bodyPr>
          <a:lstStyle/>
          <a:p>
            <a:r>
              <a:rPr lang="zh-CN" altLang="zh-CN" dirty="0"/>
              <a:t>刘敏慧：本科数字媒体技术，统计学基础弱，偏重</a:t>
            </a:r>
            <a:r>
              <a:rPr lang="en-US" altLang="zh-CN" dirty="0"/>
              <a:t>R</a:t>
            </a:r>
            <a:r>
              <a:rPr lang="zh-CN" altLang="zh-CN" dirty="0"/>
              <a:t>语言和</a:t>
            </a:r>
            <a:r>
              <a:rPr lang="en-US" altLang="zh-CN" dirty="0"/>
              <a:t>Python</a:t>
            </a:r>
            <a:r>
              <a:rPr lang="zh-CN" altLang="zh-CN" dirty="0"/>
              <a:t>学习</a:t>
            </a:r>
          </a:p>
          <a:p>
            <a:r>
              <a:rPr lang="zh-CN" altLang="zh-CN" dirty="0"/>
              <a:t>陈潇阳：本科信息管理与信息系统，数学比较弱，侧重编程及开发工作</a:t>
            </a:r>
          </a:p>
          <a:p>
            <a:endParaRPr lang="zh-CN" altLang="en-US" dirty="0"/>
          </a:p>
        </p:txBody>
      </p:sp>
      <p:sp>
        <p:nvSpPr>
          <p:cNvPr id="11" name="文本框 10">
            <a:extLst>
              <a:ext uri="{FF2B5EF4-FFF2-40B4-BE49-F238E27FC236}">
                <a16:creationId xmlns:a16="http://schemas.microsoft.com/office/drawing/2014/main" id="{9489C843-B2BA-45F0-ACAB-062FE4A8F7C6}"/>
              </a:ext>
            </a:extLst>
          </p:cNvPr>
          <p:cNvSpPr txBox="1"/>
          <p:nvPr/>
        </p:nvSpPr>
        <p:spPr>
          <a:xfrm>
            <a:off x="2277641" y="3940552"/>
            <a:ext cx="1482632" cy="369332"/>
          </a:xfrm>
          <a:prstGeom prst="rect">
            <a:avLst/>
          </a:prstGeom>
          <a:noFill/>
        </p:spPr>
        <p:txBody>
          <a:bodyPr wrap="square" rtlCol="0">
            <a:spAutoFit/>
          </a:bodyPr>
          <a:lstStyle/>
          <a:p>
            <a:r>
              <a:rPr lang="zh-CN" altLang="en-US" dirty="0"/>
              <a:t>岗位职责</a:t>
            </a:r>
          </a:p>
        </p:txBody>
      </p:sp>
      <p:sp>
        <p:nvSpPr>
          <p:cNvPr id="18" name="灯片编号占位符 17">
            <a:extLst>
              <a:ext uri="{FF2B5EF4-FFF2-40B4-BE49-F238E27FC236}">
                <a16:creationId xmlns:a16="http://schemas.microsoft.com/office/drawing/2014/main" id="{F9D761F6-C820-4F2B-A1DF-D286D623C7F6}"/>
              </a:ext>
            </a:extLst>
          </p:cNvPr>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sp>
        <p:nvSpPr>
          <p:cNvPr id="2" name="文本框 1"/>
          <p:cNvSpPr txBox="1"/>
          <p:nvPr/>
        </p:nvSpPr>
        <p:spPr>
          <a:xfrm>
            <a:off x="3711208" y="2120834"/>
            <a:ext cx="4168880" cy="1200329"/>
          </a:xfrm>
          <a:prstGeom prst="rect">
            <a:avLst/>
          </a:prstGeom>
          <a:noFill/>
        </p:spPr>
        <p:txBody>
          <a:bodyPr wrap="square" rtlCol="0">
            <a:spAutoFit/>
          </a:bodyPr>
          <a:lstStyle/>
          <a:p>
            <a:pPr lvl="0"/>
            <a:r>
              <a:rPr lang="en-US" altLang="zh-CN" dirty="0" smtClean="0"/>
              <a:t>1</a:t>
            </a:r>
            <a:r>
              <a:rPr lang="zh-CN" altLang="en-US" dirty="0" smtClean="0"/>
              <a:t>、</a:t>
            </a:r>
            <a:r>
              <a:rPr lang="zh-CN" altLang="zh-CN" dirty="0" smtClean="0"/>
              <a:t>制作</a:t>
            </a:r>
            <a:r>
              <a:rPr lang="en-US" altLang="zh-CN" dirty="0" err="1"/>
              <a:t>ppt</a:t>
            </a:r>
            <a:endParaRPr lang="zh-CN" altLang="zh-CN" dirty="0"/>
          </a:p>
          <a:p>
            <a:pPr lvl="0"/>
            <a:r>
              <a:rPr lang="en-US" altLang="zh-CN" dirty="0" smtClean="0"/>
              <a:t>2</a:t>
            </a:r>
            <a:r>
              <a:rPr lang="zh-CN" altLang="en-US" dirty="0" smtClean="0"/>
              <a:t>、</a:t>
            </a:r>
            <a:r>
              <a:rPr lang="zh-CN" altLang="zh-CN" dirty="0" smtClean="0"/>
              <a:t>负责</a:t>
            </a:r>
            <a:r>
              <a:rPr lang="zh-CN" altLang="zh-CN" dirty="0"/>
              <a:t>公开场合汇报项目进度与展示项目成果（需要制作</a:t>
            </a:r>
            <a:r>
              <a:rPr lang="en-US" altLang="zh-CN" dirty="0"/>
              <a:t>PPT</a:t>
            </a:r>
            <a:r>
              <a:rPr lang="zh-CN" altLang="zh-CN" dirty="0"/>
              <a:t>）。</a:t>
            </a:r>
          </a:p>
          <a:p>
            <a:endParaRPr lang="zh-CN" altLang="en-US" dirty="0"/>
          </a:p>
        </p:txBody>
      </p:sp>
      <p:sp>
        <p:nvSpPr>
          <p:cNvPr id="3" name="文本框 2"/>
          <p:cNvSpPr txBox="1"/>
          <p:nvPr/>
        </p:nvSpPr>
        <p:spPr>
          <a:xfrm>
            <a:off x="2213304" y="4278721"/>
            <a:ext cx="7877013" cy="2308324"/>
          </a:xfrm>
          <a:prstGeom prst="rect">
            <a:avLst/>
          </a:prstGeom>
          <a:noFill/>
        </p:spPr>
        <p:txBody>
          <a:bodyPr wrap="square" rtlCol="0">
            <a:spAutoFit/>
          </a:bodyPr>
          <a:lstStyle/>
          <a:p>
            <a:r>
              <a:rPr lang="en-US" altLang="zh-CN" dirty="0" smtClean="0"/>
              <a:t>1</a:t>
            </a:r>
            <a:r>
              <a:rPr lang="zh-CN" altLang="en-US" dirty="0" smtClean="0"/>
              <a:t>、</a:t>
            </a:r>
            <a:r>
              <a:rPr lang="zh-CN" altLang="zh-CN" dirty="0" smtClean="0"/>
              <a:t>列出</a:t>
            </a:r>
            <a:r>
              <a:rPr lang="zh-CN" altLang="zh-CN" dirty="0"/>
              <a:t>上周小组成员工作，制成表格，与之前计划完成任务做对比</a:t>
            </a:r>
            <a:r>
              <a:rPr lang="en-US" altLang="zh-CN" dirty="0"/>
              <a:t/>
            </a:r>
            <a:br>
              <a:rPr lang="en-US" altLang="zh-CN" dirty="0"/>
            </a:br>
            <a:r>
              <a:rPr lang="en-US" altLang="zh-CN" dirty="0"/>
              <a:t>2</a:t>
            </a:r>
            <a:r>
              <a:rPr lang="zh-CN" altLang="zh-CN" dirty="0"/>
              <a:t>、结合项目进度制定小组例会内容、例会前通知组员例会的内容和流程</a:t>
            </a:r>
          </a:p>
          <a:p>
            <a:r>
              <a:rPr lang="en-US" altLang="zh-CN" dirty="0"/>
              <a:t>3</a:t>
            </a:r>
            <a:r>
              <a:rPr lang="zh-CN" altLang="zh-CN" dirty="0"/>
              <a:t>、确定实训项目每周、每月的进度和总体进度的安排计划包括小组进度以及个人进度，确定各成员工作内容是否完成项目规划的目标并落实进度</a:t>
            </a:r>
          </a:p>
          <a:p>
            <a:r>
              <a:rPr lang="en-US" altLang="zh-CN" dirty="0"/>
              <a:t>4</a:t>
            </a:r>
            <a:r>
              <a:rPr lang="zh-CN" altLang="zh-CN" dirty="0"/>
              <a:t>、配合组长进行项目进度的安排调整并编写、修改项目计划书</a:t>
            </a:r>
          </a:p>
          <a:p>
            <a:r>
              <a:rPr lang="en-US" altLang="zh-CN" dirty="0"/>
              <a:t>5</a:t>
            </a:r>
            <a:r>
              <a:rPr lang="zh-CN" altLang="zh-CN" dirty="0"/>
              <a:t>、提交组员计划完成情况（给数据员），作为评分依据。</a:t>
            </a:r>
          </a:p>
          <a:p>
            <a:r>
              <a:rPr lang="en-US" altLang="zh-CN" dirty="0"/>
              <a:t>6</a:t>
            </a:r>
            <a:r>
              <a:rPr lang="zh-CN" altLang="zh-CN" dirty="0"/>
              <a:t>、确定其他有关项目进度规划的事项</a:t>
            </a:r>
          </a:p>
          <a:p>
            <a:endParaRPr lang="zh-CN" altLang="en-US" dirty="0"/>
          </a:p>
        </p:txBody>
      </p:sp>
    </p:spTree>
    <p:extLst>
      <p:ext uri="{BB962C8B-B14F-4D97-AF65-F5344CB8AC3E}">
        <p14:creationId xmlns:p14="http://schemas.microsoft.com/office/powerpoint/2010/main" val="314245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6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4" grpId="0"/>
    </p:bldLst>
  </p:timing>
</p:sld>
</file>

<file path=ppt/theme/theme1.xml><?xml version="1.0" encoding="utf-8"?>
<a:theme xmlns:a="http://schemas.openxmlformats.org/drawingml/2006/main" name="版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标准字体">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1387</Words>
  <Application>Microsoft Office PowerPoint</Application>
  <PresentationFormat>宽屏</PresentationFormat>
  <Paragraphs>206</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等线</vt:lpstr>
      <vt:lpstr>宋体</vt:lpstr>
      <vt:lpstr>Microsoft YaHei</vt:lpstr>
      <vt:lpstr>Microsoft YaHei</vt:lpstr>
      <vt:lpstr>Arial</vt:lpstr>
      <vt:lpstr>Calibri</vt:lpstr>
      <vt:lpstr>Impact</vt:lpstr>
      <vt:lpstr>Times New Roman</vt:lpstr>
      <vt:lpstr>版式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 xy</dc:creator>
  <cp:lastModifiedBy>amelie</cp:lastModifiedBy>
  <cp:revision>38</cp:revision>
  <dcterms:created xsi:type="dcterms:W3CDTF">2017-11-03T07:59:38Z</dcterms:created>
  <dcterms:modified xsi:type="dcterms:W3CDTF">2017-11-05T04:45:32Z</dcterms:modified>
</cp:coreProperties>
</file>