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82" r:id="rId3"/>
    <p:sldId id="281" r:id="rId4"/>
    <p:sldId id="297" r:id="rId5"/>
    <p:sldId id="265" r:id="rId6"/>
    <p:sldId id="270" r:id="rId7"/>
    <p:sldId id="293" r:id="rId8"/>
    <p:sldId id="277" r:id="rId9"/>
    <p:sldId id="268" r:id="rId10"/>
    <p:sldId id="298" r:id="rId11"/>
    <p:sldId id="294" r:id="rId12"/>
    <p:sldId id="299" r:id="rId13"/>
    <p:sldId id="295" r:id="rId14"/>
    <p:sldId id="300" r:id="rId15"/>
    <p:sldId id="296" r:id="rId16"/>
    <p:sldId id="301" r:id="rId17"/>
    <p:sldId id="302" r:id="rId18"/>
    <p:sldId id="278" r:id="rId19"/>
    <p:sldId id="275"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3" autoAdjust="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239F-423A-4EA2-BB55-7C9F99A90D03}" type="datetimeFigureOut">
              <a:rPr lang="zh-CN" altLang="en-US" smtClean="0"/>
              <a:t>2017/11/20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EF11C-82A7-4F44-A8DC-962B39006544}" type="slidenum">
              <a:rPr lang="zh-CN" altLang="en-US" smtClean="0"/>
              <a:t>‹#›</a:t>
            </a:fld>
            <a:endParaRPr lang="zh-CN" altLang="en-US"/>
          </a:p>
        </p:txBody>
      </p:sp>
    </p:spTree>
    <p:extLst>
      <p:ext uri="{BB962C8B-B14F-4D97-AF65-F5344CB8AC3E}">
        <p14:creationId xmlns:p14="http://schemas.microsoft.com/office/powerpoint/2010/main" val="343013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EEF11C-82A7-4F44-A8DC-962B39006544}" type="slidenum">
              <a:rPr lang="zh-CN" altLang="en-US" smtClean="0"/>
              <a:t>17</a:t>
            </a:fld>
            <a:endParaRPr lang="zh-CN" altLang="en-US"/>
          </a:p>
        </p:txBody>
      </p:sp>
    </p:spTree>
    <p:extLst>
      <p:ext uri="{BB962C8B-B14F-4D97-AF65-F5344CB8AC3E}">
        <p14:creationId xmlns:p14="http://schemas.microsoft.com/office/powerpoint/2010/main" val="202321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与封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80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2DA330-99E0-4B4D-9C61-82CFEE5A232F}" type="datetimeFigureOut">
              <a:rPr lang="zh-CN" altLang="en-US" smtClean="0"/>
              <a:pPr/>
              <a:t>2017/11/20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0288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79133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pPr/>
              <a:t>2017/11/20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37522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2DA330-99E0-4B4D-9C61-82CFEE5A232F}" type="datetimeFigureOut">
              <a:rPr lang="zh-CN" altLang="en-US" smtClean="0"/>
              <a:pPr/>
              <a:t>2017/11/20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194366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3752708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pPr/>
              <a:t>2017/11/20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pPr/>
              <a:t>‹#›</a:t>
            </a:fld>
            <a:endParaRPr lang="zh-CN" altLang="en-US"/>
          </a:p>
        </p:txBody>
      </p:sp>
    </p:spTree>
    <p:extLst>
      <p:ext uri="{BB962C8B-B14F-4D97-AF65-F5344CB8AC3E}">
        <p14:creationId xmlns:p14="http://schemas.microsoft.com/office/powerpoint/2010/main" val="36935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585937" y="4640586"/>
            <a:ext cx="552450" cy="552450"/>
            <a:chOff x="3937978" y="5180856"/>
            <a:chExt cx="552450" cy="552450"/>
          </a:xfrm>
        </p:grpSpPr>
        <p:sp>
          <p:nvSpPr>
            <p:cNvPr id="12" name="椭圆 11"/>
            <p:cNvSpPr/>
            <p:nvPr/>
          </p:nvSpPr>
          <p:spPr>
            <a:xfrm>
              <a:off x="3937978"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nvGrpSpPr>
            <p:cNvPr id="17" name="Group 38"/>
            <p:cNvGrpSpPr/>
            <p:nvPr/>
          </p:nvGrpSpPr>
          <p:grpSpPr>
            <a:xfrm>
              <a:off x="4022991" y="5324161"/>
              <a:ext cx="348415" cy="247981"/>
              <a:chOff x="5326857" y="2779521"/>
              <a:chExt cx="2283619" cy="2167129"/>
            </a:xfrm>
            <a:solidFill>
              <a:schemeClr val="bg1"/>
            </a:solidFill>
          </p:grpSpPr>
          <p:sp>
            <p:nvSpPr>
              <p:cNvPr id="18"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1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0"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1"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sp>
            <p:nvSpPr>
              <p:cNvPr id="22"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637" rtl="0" eaLnBrk="1" fontAlgn="base" latinLnBrk="0" hangingPunct="1">
                  <a:lnSpc>
                    <a:spcPct val="100000"/>
                  </a:lnSpc>
                  <a:spcBef>
                    <a:spcPct val="0"/>
                  </a:spcBef>
                  <a:spcAft>
                    <a:spcPct val="0"/>
                  </a:spcAft>
                  <a:buClrTx/>
                  <a:buSzTx/>
                  <a:buFontTx/>
                  <a:buNone/>
                  <a:tabLst/>
                  <a:defRPr/>
                </a:pPr>
                <a:endParaRPr kumimoji="0" lang="en-US" sz="17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a:ea typeface="微软雅黑"/>
                  <a:cs typeface="+mn-cs"/>
                </a:endParaRPr>
              </a:p>
            </p:txBody>
          </p:sp>
        </p:grpSp>
      </p:grpSp>
      <p:sp>
        <p:nvSpPr>
          <p:cNvPr id="26" name="矩形 25">
            <a:extLst>
              <a:ext uri="{FF2B5EF4-FFF2-40B4-BE49-F238E27FC236}">
                <a16:creationId xmlns:a16="http://schemas.microsoft.com/office/drawing/2014/main" id="{F8405E2A-45BC-4EAC-A11B-2AAF3B99BA82}"/>
              </a:ext>
            </a:extLst>
          </p:cNvPr>
          <p:cNvSpPr/>
          <p:nvPr/>
        </p:nvSpPr>
        <p:spPr>
          <a:xfrm>
            <a:off x="0" y="3727154"/>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891029E-E43E-4DA6-A941-D68C8193578A}"/>
              </a:ext>
            </a:extLst>
          </p:cNvPr>
          <p:cNvSpPr/>
          <p:nvPr/>
        </p:nvSpPr>
        <p:spPr>
          <a:xfrm>
            <a:off x="-2599" y="2706520"/>
            <a:ext cx="12192000" cy="972457"/>
          </a:xfrm>
          <a:prstGeom prst="rect">
            <a:avLst/>
          </a:prstGeom>
          <a:solidFill>
            <a:schemeClr val="accent1">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7D08656-44A4-42D5-9EF7-02C65A8A50E8}"/>
              </a:ext>
            </a:extLst>
          </p:cNvPr>
          <p:cNvSpPr txBox="1"/>
          <p:nvPr/>
        </p:nvSpPr>
        <p:spPr>
          <a:xfrm>
            <a:off x="314391" y="2830700"/>
            <a:ext cx="10429019" cy="769441"/>
          </a:xfrm>
          <a:prstGeom prst="rect">
            <a:avLst/>
          </a:prstGeom>
          <a:noFill/>
        </p:spPr>
        <p:txBody>
          <a:bodyPr wrap="square" rtlCol="0">
            <a:spAutoFit/>
          </a:bodyPr>
          <a:lstStyle/>
          <a:p>
            <a:pPr algn="ctr"/>
            <a:r>
              <a:rPr lang="zh-CN" altLang="en-US" sz="4400" b="1" dirty="0">
                <a:solidFill>
                  <a:schemeClr val="bg1"/>
                </a:solidFill>
              </a:rPr>
              <a:t>专题项目可行性任务计划书撰写进度汇报</a:t>
            </a:r>
          </a:p>
        </p:txBody>
      </p:sp>
      <p:sp>
        <p:nvSpPr>
          <p:cNvPr id="29" name="矩形 28">
            <a:extLst>
              <a:ext uri="{FF2B5EF4-FFF2-40B4-BE49-F238E27FC236}">
                <a16:creationId xmlns:a16="http://schemas.microsoft.com/office/drawing/2014/main" id="{9FA016ED-BE69-4A97-AF08-8F60EEA39679}"/>
              </a:ext>
            </a:extLst>
          </p:cNvPr>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7B0C7E-B0D5-4416-8907-CC726F45002D}"/>
              </a:ext>
            </a:extLst>
          </p:cNvPr>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6F7D3256-7162-4704-8EA6-5C377D891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91" y="461178"/>
            <a:ext cx="1960962" cy="1960962"/>
          </a:xfrm>
          <a:prstGeom prst="rect">
            <a:avLst/>
          </a:prstGeom>
        </p:spPr>
      </p:pic>
      <p:sp>
        <p:nvSpPr>
          <p:cNvPr id="37" name="文本框 36">
            <a:extLst>
              <a:ext uri="{FF2B5EF4-FFF2-40B4-BE49-F238E27FC236}">
                <a16:creationId xmlns:a16="http://schemas.microsoft.com/office/drawing/2014/main" id="{FF02AF8A-F448-4EE1-AEBC-5E289F7F3F3F}"/>
              </a:ext>
            </a:extLst>
          </p:cNvPr>
          <p:cNvSpPr txBox="1"/>
          <p:nvPr/>
        </p:nvSpPr>
        <p:spPr>
          <a:xfrm>
            <a:off x="4345593" y="472489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组长：</a:t>
            </a:r>
          </a:p>
        </p:txBody>
      </p:sp>
      <p:sp>
        <p:nvSpPr>
          <p:cNvPr id="38" name="文本框 37">
            <a:extLst>
              <a:ext uri="{FF2B5EF4-FFF2-40B4-BE49-F238E27FC236}">
                <a16:creationId xmlns:a16="http://schemas.microsoft.com/office/drawing/2014/main" id="{373FE1E7-EEEB-4C86-ADBE-21DE570231D9}"/>
              </a:ext>
            </a:extLst>
          </p:cNvPr>
          <p:cNvSpPr txBox="1"/>
          <p:nvPr/>
        </p:nvSpPr>
        <p:spPr>
          <a:xfrm>
            <a:off x="4345593" y="5147686"/>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472C4">
                    <a:lumMod val="50000"/>
                  </a:srgbClr>
                </a:solidFill>
                <a:latin typeface="Calibri"/>
                <a:ea typeface="微软雅黑"/>
              </a:rPr>
              <a:t>成员</a:t>
            </a:r>
            <a:r>
              <a:rPr kumimoji="0" lang="zh-CN" altLang="en-US" sz="1800" b="0" i="0" u="none" strike="noStrike" kern="1200" cap="none" spc="0" normalizeH="0" baseline="0" noProof="0" dirty="0">
                <a:ln>
                  <a:noFill/>
                </a:ln>
                <a:solidFill>
                  <a:srgbClr val="4472C4">
                    <a:lumMod val="50000"/>
                  </a:srgbClr>
                </a:solidFill>
                <a:effectLst/>
                <a:uLnTx/>
                <a:uFillTx/>
                <a:latin typeface="Calibri"/>
                <a:ea typeface="微软雅黑"/>
                <a:cs typeface="+mn-cs"/>
              </a:rPr>
              <a:t>：</a:t>
            </a:r>
          </a:p>
        </p:txBody>
      </p:sp>
      <p:sp>
        <p:nvSpPr>
          <p:cNvPr id="39" name="文本框 38">
            <a:extLst>
              <a:ext uri="{FF2B5EF4-FFF2-40B4-BE49-F238E27FC236}">
                <a16:creationId xmlns:a16="http://schemas.microsoft.com/office/drawing/2014/main" id="{A4B340D9-4667-4BB4-8600-78D9FE756DF1}"/>
              </a:ext>
            </a:extLst>
          </p:cNvPr>
          <p:cNvSpPr txBox="1"/>
          <p:nvPr/>
        </p:nvSpPr>
        <p:spPr>
          <a:xfrm>
            <a:off x="5146132" y="4741977"/>
            <a:ext cx="2015613"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齐帅彬 </a:t>
            </a:r>
          </a:p>
        </p:txBody>
      </p:sp>
      <p:sp>
        <p:nvSpPr>
          <p:cNvPr id="42" name="文本框 41">
            <a:extLst>
              <a:ext uri="{FF2B5EF4-FFF2-40B4-BE49-F238E27FC236}">
                <a16:creationId xmlns:a16="http://schemas.microsoft.com/office/drawing/2014/main" id="{FE786319-DDEC-4653-8DC6-DD7EE0851148}"/>
              </a:ext>
            </a:extLst>
          </p:cNvPr>
          <p:cNvSpPr txBox="1"/>
          <p:nvPr/>
        </p:nvSpPr>
        <p:spPr>
          <a:xfrm>
            <a:off x="5144099" y="5152612"/>
            <a:ext cx="4237798" cy="369332"/>
          </a:xfrm>
          <a:prstGeom prst="rect">
            <a:avLst/>
          </a:prstGeom>
          <a:noFill/>
        </p:spPr>
        <p:txBody>
          <a:bodyPr wrap="square" rtlCol="0">
            <a:spAutoFit/>
          </a:bodyPr>
          <a:lstStyle/>
          <a:p>
            <a:r>
              <a:rPr lang="zh-CN" altLang="en-US" dirty="0">
                <a:solidFill>
                  <a:srgbClr val="4472C4">
                    <a:lumMod val="50000"/>
                  </a:srgbClr>
                </a:solidFill>
                <a:latin typeface="Calibri"/>
                <a:ea typeface="微软雅黑"/>
              </a:rPr>
              <a:t>黄政峰 刘敏慧 陈潇阳  方蕾</a:t>
            </a:r>
          </a:p>
        </p:txBody>
      </p:sp>
      <p:sp>
        <p:nvSpPr>
          <p:cNvPr id="43" name="Freeform 5">
            <a:extLst>
              <a:ext uri="{FF2B5EF4-FFF2-40B4-BE49-F238E27FC236}">
                <a16:creationId xmlns:a16="http://schemas.microsoft.com/office/drawing/2014/main" id="{0A72E61E-B3C1-474E-955B-BF67813CE233}"/>
              </a:ext>
            </a:extLst>
          </p:cNvPr>
          <p:cNvSpPr>
            <a:spLocks noEditPoints="1"/>
          </p:cNvSpPr>
          <p:nvPr/>
        </p:nvSpPr>
        <p:spPr bwMode="auto">
          <a:xfrm>
            <a:off x="11218862" y="2973845"/>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038A985F-DD8C-44F1-8F8D-81A3081EF4DF}"/>
              </a:ext>
            </a:extLst>
          </p:cNvPr>
          <p:cNvSpPr/>
          <p:nvPr/>
        </p:nvSpPr>
        <p:spPr>
          <a:xfrm>
            <a:off x="8409709" y="3739044"/>
            <a:ext cx="3127553" cy="523220"/>
          </a:xfrm>
          <a:prstGeom prst="rect">
            <a:avLst/>
          </a:prstGeom>
        </p:spPr>
        <p:txBody>
          <a:bodyPr wrap="square">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a:t>
            </a:r>
            <a:r>
              <a:rPr lang="zh-CN" altLang="en-US" sz="2800" dirty="0">
                <a:solidFill>
                  <a:schemeClr val="bg1"/>
                </a:solidFill>
                <a:latin typeface="Times New Roman" panose="02020603050405020304" pitchFamily="18" charset="0"/>
                <a:cs typeface="Times New Roman" panose="02020603050405020304" pitchFamily="18" charset="0"/>
              </a:rPr>
              <a:t>灿烂的火星</a:t>
            </a:r>
          </a:p>
        </p:txBody>
      </p:sp>
      <p:sp>
        <p:nvSpPr>
          <p:cNvPr id="45" name="文本框 44">
            <a:extLst>
              <a:ext uri="{FF2B5EF4-FFF2-40B4-BE49-F238E27FC236}">
                <a16:creationId xmlns:a16="http://schemas.microsoft.com/office/drawing/2014/main" id="{756EDF1B-2D09-472B-88B3-A11D0DA852FD}"/>
              </a:ext>
            </a:extLst>
          </p:cNvPr>
          <p:cNvSpPr txBox="1"/>
          <p:nvPr/>
        </p:nvSpPr>
        <p:spPr>
          <a:xfrm>
            <a:off x="2646802" y="1089790"/>
            <a:ext cx="8185384" cy="769441"/>
          </a:xfrm>
          <a:prstGeom prst="rect">
            <a:avLst/>
          </a:prstGeom>
          <a:noFill/>
        </p:spPr>
        <p:txBody>
          <a:bodyPr wrap="square" rtlCol="0">
            <a:spAutoFit/>
          </a:bodyPr>
          <a:lstStyle/>
          <a:p>
            <a:r>
              <a:rPr lang="zh-CN" altLang="zh-CN" sz="4400" b="1" dirty="0">
                <a:solidFill>
                  <a:schemeClr val="accent5">
                    <a:lumMod val="75000"/>
                  </a:schemeClr>
                </a:solidFill>
              </a:rPr>
              <a:t>健身会所顾客精准营销分析系统</a:t>
            </a:r>
            <a:endParaRPr lang="zh-CN" altLang="en-US" sz="4400" dirty="0">
              <a:solidFill>
                <a:schemeClr val="accent5">
                  <a:lumMod val="75000"/>
                </a:schemeClr>
              </a:solidFill>
            </a:endParaRPr>
          </a:p>
        </p:txBody>
      </p:sp>
      <p:sp>
        <p:nvSpPr>
          <p:cNvPr id="50" name="文本框 49">
            <a:extLst>
              <a:ext uri="{FF2B5EF4-FFF2-40B4-BE49-F238E27FC236}">
                <a16:creationId xmlns:a16="http://schemas.microsoft.com/office/drawing/2014/main" id="{6249B79D-4130-49A4-AA17-2F0203EFEF4A}"/>
              </a:ext>
            </a:extLst>
          </p:cNvPr>
          <p:cNvSpPr txBox="1"/>
          <p:nvPr/>
        </p:nvSpPr>
        <p:spPr>
          <a:xfrm>
            <a:off x="4138387" y="5884129"/>
            <a:ext cx="2876108" cy="369332"/>
          </a:xfrm>
          <a:prstGeom prst="rect">
            <a:avLst/>
          </a:prstGeom>
          <a:noFill/>
        </p:spPr>
        <p:txBody>
          <a:bodyPr wrap="none" rtlCol="0">
            <a:spAutoFit/>
          </a:bodyPr>
          <a:lstStyle/>
          <a:p>
            <a:r>
              <a:rPr lang="en-US" altLang="zh-CN" dirty="0">
                <a:solidFill>
                  <a:schemeClr val="accent5">
                    <a:lumMod val="50000"/>
                  </a:schemeClr>
                </a:solidFill>
              </a:rPr>
              <a:t>   </a:t>
            </a:r>
            <a:r>
              <a:rPr lang="zh-CN" altLang="en-US" dirty="0">
                <a:solidFill>
                  <a:schemeClr val="accent5">
                    <a:lumMod val="50000"/>
                  </a:schemeClr>
                </a:solidFill>
              </a:rPr>
              <a:t>制作人：陈潇阳   齐帅彬</a:t>
            </a:r>
          </a:p>
        </p:txBody>
      </p:sp>
      <p:grpSp>
        <p:nvGrpSpPr>
          <p:cNvPr id="51" name="组合 50">
            <a:extLst>
              <a:ext uri="{FF2B5EF4-FFF2-40B4-BE49-F238E27FC236}">
                <a16:creationId xmlns:a16="http://schemas.microsoft.com/office/drawing/2014/main" id="{921C0DBB-B88B-49CD-AF79-972B588C9E32}"/>
              </a:ext>
            </a:extLst>
          </p:cNvPr>
          <p:cNvGrpSpPr/>
          <p:nvPr/>
        </p:nvGrpSpPr>
        <p:grpSpPr>
          <a:xfrm>
            <a:off x="3585937" y="5792570"/>
            <a:ext cx="552450" cy="552450"/>
            <a:chOff x="1031277" y="5180856"/>
            <a:chExt cx="552450" cy="552450"/>
          </a:xfrm>
        </p:grpSpPr>
        <p:sp>
          <p:nvSpPr>
            <p:cNvPr id="52" name="椭圆 51">
              <a:extLst>
                <a:ext uri="{FF2B5EF4-FFF2-40B4-BE49-F238E27FC236}">
                  <a16:creationId xmlns:a16="http://schemas.microsoft.com/office/drawing/2014/main" id="{4CDBD8E7-3EED-4434-92CF-7577AF64855F}"/>
                </a:ext>
              </a:extLst>
            </p:cNvPr>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34">
              <a:extLst>
                <a:ext uri="{FF2B5EF4-FFF2-40B4-BE49-F238E27FC236}">
                  <a16:creationId xmlns:a16="http://schemas.microsoft.com/office/drawing/2014/main" id="{2294A5DE-0F32-4F35-8453-2E0EF334A678}"/>
                </a:ext>
              </a:extLst>
            </p:cNvPr>
            <p:cNvSpPr/>
            <p:nvPr/>
          </p:nvSpPr>
          <p:spPr>
            <a:xfrm flipH="1">
              <a:off x="1130571" y="5313444"/>
              <a:ext cx="328603" cy="249173"/>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6" tIns="34294" rIns="68586" bIns="34294" rtlCol="0" anchor="ctr"/>
            <a:lstStyle/>
            <a:p>
              <a:pPr algn="ctr" defTabSz="685862"/>
              <a:endParaRPr lang="en-US" dirty="0">
                <a:solidFill>
                  <a:schemeClr val="tx1"/>
                </a:solidFill>
                <a:latin typeface="微软雅黑" panose="020B0503020204020204" pitchFamily="34" charset="-122"/>
              </a:endParaRPr>
            </a:p>
          </p:txBody>
        </p:sp>
      </p:grpSp>
    </p:spTree>
    <p:extLst>
      <p:ext uri="{BB962C8B-B14F-4D97-AF65-F5344CB8AC3E}">
        <p14:creationId xmlns:p14="http://schemas.microsoft.com/office/powerpoint/2010/main" val="10939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160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entr" presetSubtype="0" fill="hold" grpId="0" nodeType="withEffect">
                                  <p:stCondLst>
                                    <p:cond delay="1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pic>
        <p:nvPicPr>
          <p:cNvPr id="11" name="图片 10">
            <a:extLst>
              <a:ext uri="{FF2B5EF4-FFF2-40B4-BE49-F238E27FC236}">
                <a16:creationId xmlns:a16="http://schemas.microsoft.com/office/drawing/2014/main" id="{A0A2A390-CC68-4DE8-84D9-5D0637C04787}"/>
              </a:ext>
            </a:extLst>
          </p:cNvPr>
          <p:cNvPicPr>
            <a:picLocks noChangeAspect="1"/>
          </p:cNvPicPr>
          <p:nvPr/>
        </p:nvPicPr>
        <p:blipFill>
          <a:blip r:embed="rId2"/>
          <a:stretch>
            <a:fillRect/>
          </a:stretch>
        </p:blipFill>
        <p:spPr>
          <a:xfrm>
            <a:off x="1975816" y="1269714"/>
            <a:ext cx="3867150" cy="5457825"/>
          </a:xfrm>
          <a:prstGeom prst="rect">
            <a:avLst/>
          </a:prstGeom>
        </p:spPr>
      </p:pic>
      <p:pic>
        <p:nvPicPr>
          <p:cNvPr id="12" name="图片 11">
            <a:extLst>
              <a:ext uri="{FF2B5EF4-FFF2-40B4-BE49-F238E27FC236}">
                <a16:creationId xmlns:a16="http://schemas.microsoft.com/office/drawing/2014/main" id="{9DEF7784-EF56-49F2-837E-0B4552675876}"/>
              </a:ext>
            </a:extLst>
          </p:cNvPr>
          <p:cNvPicPr>
            <a:picLocks noChangeAspect="1"/>
          </p:cNvPicPr>
          <p:nvPr/>
        </p:nvPicPr>
        <p:blipFill>
          <a:blip r:embed="rId3"/>
          <a:stretch>
            <a:fillRect/>
          </a:stretch>
        </p:blipFill>
        <p:spPr>
          <a:xfrm>
            <a:off x="6205123" y="1322263"/>
            <a:ext cx="3876675" cy="5448300"/>
          </a:xfrm>
          <a:prstGeom prst="rect">
            <a:avLst/>
          </a:prstGeom>
        </p:spPr>
      </p:pic>
    </p:spTree>
    <p:extLst>
      <p:ext uri="{BB962C8B-B14F-4D97-AF65-F5344CB8AC3E}">
        <p14:creationId xmlns:p14="http://schemas.microsoft.com/office/powerpoint/2010/main" val="168726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245636"/>
            <a:chOff x="0" y="2757455"/>
            <a:chExt cx="12192001" cy="1245636"/>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47197" y="1977601"/>
            <a:ext cx="10349478" cy="3139321"/>
          </a:xfrm>
          <a:prstGeom prst="rect">
            <a:avLst/>
          </a:prstGeom>
          <a:noFill/>
        </p:spPr>
        <p:txBody>
          <a:bodyPr wrap="square" rtlCol="0">
            <a:spAutoFit/>
          </a:bodyPr>
          <a:lstStyle/>
          <a:p>
            <a:r>
              <a:rPr lang="zh-CN" altLang="zh-CN" b="1" dirty="0"/>
              <a:t>第二部分：现有工作基础与优势（负责人：陈潇阳）</a:t>
            </a:r>
            <a:endParaRPr lang="en-US" altLang="zh-CN" b="1" dirty="0"/>
          </a:p>
          <a:p>
            <a:endParaRPr lang="zh-CN" altLang="zh-CN" dirty="0"/>
          </a:p>
          <a:p>
            <a:r>
              <a:rPr lang="zh-CN" altLang="en-US" b="1" dirty="0"/>
              <a:t>完成情况：</a:t>
            </a:r>
            <a:endParaRPr lang="en-US" altLang="zh-CN" b="1" dirty="0"/>
          </a:p>
          <a:p>
            <a:r>
              <a:rPr lang="zh-CN" altLang="zh-CN" dirty="0"/>
              <a:t>撰写了该部分的梗概以及选取了一些相关的文献资料。</a:t>
            </a:r>
            <a:endParaRPr lang="en-US" altLang="zh-CN" dirty="0"/>
          </a:p>
          <a:p>
            <a:endParaRPr lang="en-US" altLang="zh-CN" dirty="0"/>
          </a:p>
          <a:p>
            <a:pPr lvl="0"/>
            <a:r>
              <a:rPr lang="zh-CN" altLang="en-US" b="1" dirty="0"/>
              <a:t>小组成员讨论结果：</a:t>
            </a:r>
            <a:endParaRPr lang="en-US" altLang="zh-CN" b="1" dirty="0"/>
          </a:p>
          <a:p>
            <a:r>
              <a:rPr lang="en-US" altLang="zh-CN" dirty="0"/>
              <a:t>1</a:t>
            </a:r>
            <a:r>
              <a:rPr lang="zh-CN" altLang="en-US" dirty="0"/>
              <a:t>、</a:t>
            </a:r>
            <a:r>
              <a:rPr lang="zh-CN" altLang="zh-CN" dirty="0"/>
              <a:t>加大对技术相关的内容进行现状的分析</a:t>
            </a:r>
            <a:endParaRPr lang="en-US" altLang="zh-CN" dirty="0"/>
          </a:p>
          <a:p>
            <a:endParaRPr lang="en-US" altLang="zh-CN" dirty="0"/>
          </a:p>
          <a:p>
            <a:r>
              <a:rPr lang="en-US" altLang="zh-CN" dirty="0"/>
              <a:t>2</a:t>
            </a:r>
            <a:r>
              <a:rPr lang="zh-CN" altLang="en-US" dirty="0"/>
              <a:t>、</a:t>
            </a:r>
            <a:r>
              <a:rPr lang="zh-CN" altLang="zh-CN" dirty="0"/>
              <a:t>分析整个阶段或者整个大方向的一个现状，比如：数据可视化技术、数据挖掘技术等的现状分析，为将来在具体实施阶段提供一些有帮助的参考。</a:t>
            </a:r>
          </a:p>
          <a:p>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Tree>
    <p:extLst>
      <p:ext uri="{BB962C8B-B14F-4D97-AF65-F5344CB8AC3E}">
        <p14:creationId xmlns:p14="http://schemas.microsoft.com/office/powerpoint/2010/main" val="7705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245636"/>
            <a:chOff x="0" y="2757455"/>
            <a:chExt cx="12192001" cy="1245636"/>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gr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pic>
        <p:nvPicPr>
          <p:cNvPr id="8" name="图片 7">
            <a:extLst>
              <a:ext uri="{FF2B5EF4-FFF2-40B4-BE49-F238E27FC236}">
                <a16:creationId xmlns:a16="http://schemas.microsoft.com/office/drawing/2014/main" id="{F61FCAC8-C3DA-43B6-905F-302ACA50F2E0}"/>
              </a:ext>
            </a:extLst>
          </p:cNvPr>
          <p:cNvPicPr>
            <a:picLocks noChangeAspect="1"/>
          </p:cNvPicPr>
          <p:nvPr/>
        </p:nvPicPr>
        <p:blipFill>
          <a:blip r:embed="rId2"/>
          <a:stretch>
            <a:fillRect/>
          </a:stretch>
        </p:blipFill>
        <p:spPr>
          <a:xfrm>
            <a:off x="103812" y="1856454"/>
            <a:ext cx="7575246" cy="3060146"/>
          </a:xfrm>
          <a:prstGeom prst="rect">
            <a:avLst/>
          </a:prstGeom>
        </p:spPr>
      </p:pic>
      <p:pic>
        <p:nvPicPr>
          <p:cNvPr id="11" name="图片 10">
            <a:extLst>
              <a:ext uri="{FF2B5EF4-FFF2-40B4-BE49-F238E27FC236}">
                <a16:creationId xmlns:a16="http://schemas.microsoft.com/office/drawing/2014/main" id="{035874DD-173A-46D6-A280-64665F554D05}"/>
              </a:ext>
            </a:extLst>
          </p:cNvPr>
          <p:cNvPicPr>
            <a:picLocks noChangeAspect="1"/>
          </p:cNvPicPr>
          <p:nvPr/>
        </p:nvPicPr>
        <p:blipFill rotWithShape="1">
          <a:blip r:embed="rId3"/>
          <a:srcRect l="-1789" r="33861" b="3629"/>
          <a:stretch/>
        </p:blipFill>
        <p:spPr>
          <a:xfrm>
            <a:off x="7558538" y="1886311"/>
            <a:ext cx="4529650" cy="2983467"/>
          </a:xfrm>
          <a:prstGeom prst="rect">
            <a:avLst/>
          </a:prstGeom>
        </p:spPr>
      </p:pic>
      <p:sp>
        <p:nvSpPr>
          <p:cNvPr id="12" name="文本框 11">
            <a:extLst>
              <a:ext uri="{FF2B5EF4-FFF2-40B4-BE49-F238E27FC236}">
                <a16:creationId xmlns:a16="http://schemas.microsoft.com/office/drawing/2014/main" id="{6776AFEA-03B7-4661-B41E-D16621065329}"/>
              </a:ext>
            </a:extLst>
          </p:cNvPr>
          <p:cNvSpPr txBox="1"/>
          <p:nvPr/>
        </p:nvSpPr>
        <p:spPr>
          <a:xfrm>
            <a:off x="457200" y="5163209"/>
            <a:ext cx="5098774" cy="1754326"/>
          </a:xfrm>
          <a:prstGeom prst="rect">
            <a:avLst/>
          </a:prstGeom>
          <a:noFill/>
        </p:spPr>
        <p:txBody>
          <a:bodyPr wrap="square" rtlCol="0">
            <a:spAutoFit/>
          </a:bodyPr>
          <a:lstStyle/>
          <a:p>
            <a:r>
              <a:rPr lang="en-US" altLang="zh-CN" dirty="0"/>
              <a:t>1</a:t>
            </a:r>
            <a:r>
              <a:rPr lang="zh-CN" altLang="en-US" dirty="0"/>
              <a:t>、现状分析</a:t>
            </a:r>
            <a:endParaRPr lang="en-US" altLang="zh-CN" dirty="0"/>
          </a:p>
          <a:p>
            <a:r>
              <a:rPr lang="zh-CN" altLang="en-US" dirty="0"/>
              <a:t>该专题国内外发展现状、存在的问题、发展趋势</a:t>
            </a:r>
            <a:endParaRPr lang="en-US" altLang="zh-CN" dirty="0"/>
          </a:p>
          <a:p>
            <a:r>
              <a:rPr lang="zh-CN" altLang="en-US" dirty="0"/>
              <a:t>该专题对产业发展的影响、社会效益等</a:t>
            </a:r>
            <a:endParaRPr lang="en-US" altLang="zh-CN" dirty="0"/>
          </a:p>
          <a:p>
            <a:r>
              <a:rPr lang="zh-CN" altLang="en-US" dirty="0"/>
              <a:t>技术介绍</a:t>
            </a:r>
            <a:endParaRPr lang="en-US" altLang="zh-CN" dirty="0"/>
          </a:p>
          <a:p>
            <a:endParaRPr lang="en-US" altLang="zh-CN" dirty="0"/>
          </a:p>
          <a:p>
            <a:endParaRPr lang="zh-CN" altLang="en-US" dirty="0"/>
          </a:p>
        </p:txBody>
      </p:sp>
      <p:sp>
        <p:nvSpPr>
          <p:cNvPr id="13" name="文本框 12">
            <a:extLst>
              <a:ext uri="{FF2B5EF4-FFF2-40B4-BE49-F238E27FC236}">
                <a16:creationId xmlns:a16="http://schemas.microsoft.com/office/drawing/2014/main" id="{BC623366-E31E-4E1B-B8DA-FC04E4ED9481}"/>
              </a:ext>
            </a:extLst>
          </p:cNvPr>
          <p:cNvSpPr txBox="1"/>
          <p:nvPr/>
        </p:nvSpPr>
        <p:spPr>
          <a:xfrm>
            <a:off x="6847889" y="5232237"/>
            <a:ext cx="3031606" cy="369332"/>
          </a:xfrm>
          <a:prstGeom prst="rect">
            <a:avLst/>
          </a:prstGeom>
          <a:noFill/>
        </p:spPr>
        <p:txBody>
          <a:bodyPr wrap="square" rtlCol="0">
            <a:spAutoFit/>
          </a:bodyPr>
          <a:lstStyle/>
          <a:p>
            <a:r>
              <a:rPr lang="en-US" altLang="zh-CN" dirty="0"/>
              <a:t>2</a:t>
            </a:r>
            <a:r>
              <a:rPr lang="zh-CN" altLang="en-US" dirty="0"/>
              <a:t>、实训小组的研究基础</a:t>
            </a:r>
          </a:p>
        </p:txBody>
      </p:sp>
    </p:spTree>
    <p:extLst>
      <p:ext uri="{BB962C8B-B14F-4D97-AF65-F5344CB8AC3E}">
        <p14:creationId xmlns:p14="http://schemas.microsoft.com/office/powerpoint/2010/main" val="172418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3693319"/>
          </a:xfrm>
          <a:prstGeom prst="rect">
            <a:avLst/>
          </a:prstGeom>
          <a:noFill/>
        </p:spPr>
        <p:txBody>
          <a:bodyPr wrap="square" rtlCol="0">
            <a:spAutoFit/>
          </a:bodyPr>
          <a:lstStyle/>
          <a:p>
            <a:r>
              <a:rPr lang="zh-CN" altLang="zh-CN" b="1" dirty="0"/>
              <a:t>第三部分：任务分解与考核指标（负责人：方蕾）</a:t>
            </a:r>
            <a:endParaRPr lang="zh-CN" altLang="zh-CN" dirty="0"/>
          </a:p>
          <a:p>
            <a:r>
              <a:rPr lang="en-US" altLang="zh-CN" dirty="0"/>
              <a:t>	</a:t>
            </a:r>
          </a:p>
          <a:p>
            <a:r>
              <a:rPr lang="zh-CN" altLang="en-US" b="1" dirty="0"/>
              <a:t>完成情况：</a:t>
            </a:r>
            <a:r>
              <a:rPr lang="zh-CN" altLang="en-US" dirty="0"/>
              <a:t>基本完成</a:t>
            </a:r>
            <a:endParaRPr lang="en-US" altLang="zh-CN" dirty="0"/>
          </a:p>
          <a:p>
            <a:endParaRPr lang="en-US" altLang="zh-CN" dirty="0"/>
          </a:p>
          <a:p>
            <a:r>
              <a:rPr lang="zh-CN" altLang="en-US" b="1" dirty="0"/>
              <a:t>小组成员讨论结果：</a:t>
            </a:r>
            <a:endParaRPr lang="en-US" altLang="zh-CN" b="1" dirty="0"/>
          </a:p>
          <a:p>
            <a:r>
              <a:rPr lang="en-US" altLang="zh-CN" dirty="0"/>
              <a:t>1</a:t>
            </a:r>
            <a:r>
              <a:rPr lang="zh-CN" altLang="en-US" dirty="0"/>
              <a:t>、</a:t>
            </a:r>
            <a:r>
              <a:rPr lang="zh-CN" altLang="zh-CN" dirty="0"/>
              <a:t>该部分属于可行性报告的主要内容，应该展示在可行性研究之后，对项目整体的一个目标明确及内容分配的报告展示。</a:t>
            </a:r>
            <a:endParaRPr lang="en-US" altLang="zh-CN" dirty="0"/>
          </a:p>
          <a:p>
            <a:pPr lvl="0"/>
            <a:r>
              <a:rPr lang="en-US" altLang="zh-CN" dirty="0"/>
              <a:t>2</a:t>
            </a:r>
            <a:r>
              <a:rPr lang="zh-CN" altLang="en-US" dirty="0"/>
              <a:t>、</a:t>
            </a:r>
            <a:r>
              <a:rPr lang="zh-CN" altLang="zh-CN" dirty="0"/>
              <a:t>技术路线的撰写。根据每个阶段进行技术路线分析，在每个相对应的阶段，我们需要学习什么样的知识和技术、以一个什么样的顺序进行学习。同时组员建议该部分最好能够画一个技术路线的图来展示。</a:t>
            </a:r>
          </a:p>
          <a:p>
            <a:pPr lvl="0"/>
            <a:r>
              <a:rPr lang="en-US" altLang="zh-CN" dirty="0"/>
              <a:t>3</a:t>
            </a:r>
            <a:r>
              <a:rPr lang="zh-CN" altLang="en-US" dirty="0"/>
              <a:t>、</a:t>
            </a:r>
            <a:r>
              <a:rPr lang="zh-CN" altLang="zh-CN" dirty="0"/>
              <a:t>主要考核指标。在每阶段目标的基础上，对每阶段的工作内容及最终要完成的目标进行考核指标的确定，最好能够比较精确的确定具体的指标内容，比如数据的分析工作完成到什么样的程度算是基本完成。</a:t>
            </a:r>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Tree>
    <p:extLst>
      <p:ext uri="{BB962C8B-B14F-4D97-AF65-F5344CB8AC3E}">
        <p14:creationId xmlns:p14="http://schemas.microsoft.com/office/powerpoint/2010/main" val="62432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pic>
        <p:nvPicPr>
          <p:cNvPr id="11" name="图片 10">
            <a:extLst>
              <a:ext uri="{FF2B5EF4-FFF2-40B4-BE49-F238E27FC236}">
                <a16:creationId xmlns:a16="http://schemas.microsoft.com/office/drawing/2014/main" id="{CA2E2024-BA7F-46BD-8751-5577A8665B84}"/>
              </a:ext>
            </a:extLst>
          </p:cNvPr>
          <p:cNvPicPr>
            <a:picLocks noChangeAspect="1"/>
          </p:cNvPicPr>
          <p:nvPr/>
        </p:nvPicPr>
        <p:blipFill>
          <a:blip r:embed="rId2"/>
          <a:stretch>
            <a:fillRect/>
          </a:stretch>
        </p:blipFill>
        <p:spPr>
          <a:xfrm>
            <a:off x="1367865" y="1392277"/>
            <a:ext cx="3756851" cy="5329102"/>
          </a:xfrm>
          <a:prstGeom prst="rect">
            <a:avLst/>
          </a:prstGeom>
        </p:spPr>
      </p:pic>
      <p:pic>
        <p:nvPicPr>
          <p:cNvPr id="12" name="图片 11">
            <a:extLst>
              <a:ext uri="{FF2B5EF4-FFF2-40B4-BE49-F238E27FC236}">
                <a16:creationId xmlns:a16="http://schemas.microsoft.com/office/drawing/2014/main" id="{E8BD5EA2-893E-4178-8BEE-4F0F63CB129F}"/>
              </a:ext>
            </a:extLst>
          </p:cNvPr>
          <p:cNvPicPr>
            <a:picLocks noChangeAspect="1"/>
          </p:cNvPicPr>
          <p:nvPr/>
        </p:nvPicPr>
        <p:blipFill>
          <a:blip r:embed="rId3"/>
          <a:stretch>
            <a:fillRect/>
          </a:stretch>
        </p:blipFill>
        <p:spPr>
          <a:xfrm>
            <a:off x="6025278" y="1405226"/>
            <a:ext cx="3756851" cy="5298965"/>
          </a:xfrm>
          <a:prstGeom prst="rect">
            <a:avLst/>
          </a:prstGeom>
        </p:spPr>
      </p:pic>
    </p:spTree>
    <p:extLst>
      <p:ext uri="{BB962C8B-B14F-4D97-AF65-F5344CB8AC3E}">
        <p14:creationId xmlns:p14="http://schemas.microsoft.com/office/powerpoint/2010/main" val="7915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1154264" y="1503455"/>
            <a:ext cx="10349478" cy="2585323"/>
          </a:xfrm>
          <a:prstGeom prst="rect">
            <a:avLst/>
          </a:prstGeom>
          <a:noFill/>
        </p:spPr>
        <p:txBody>
          <a:bodyPr wrap="square" rtlCol="0">
            <a:spAutoFit/>
          </a:bodyPr>
          <a:lstStyle/>
          <a:p>
            <a:r>
              <a:rPr lang="zh-CN" altLang="zh-CN" b="1" dirty="0"/>
              <a:t>第四部分：计划与目标、组织与管理（负责人：齐帅彬，刘敏慧）</a:t>
            </a:r>
            <a:endParaRPr lang="zh-CN" altLang="zh-CN" dirty="0"/>
          </a:p>
          <a:p>
            <a:r>
              <a:rPr lang="en-US" altLang="zh-CN" dirty="0"/>
              <a:t>	</a:t>
            </a:r>
          </a:p>
          <a:p>
            <a:r>
              <a:rPr lang="en-US" altLang="zh-CN" b="1" dirty="0"/>
              <a:t>     </a:t>
            </a:r>
            <a:r>
              <a:rPr lang="zh-CN" altLang="en-US" b="1" dirty="0"/>
              <a:t>完成情况：</a:t>
            </a:r>
            <a:r>
              <a:rPr lang="zh-CN" altLang="en-US" dirty="0"/>
              <a:t>基本完成</a:t>
            </a:r>
            <a:endParaRPr lang="en-US" altLang="zh-CN" dirty="0"/>
          </a:p>
          <a:p>
            <a:endParaRPr lang="en-US" altLang="zh-CN" dirty="0"/>
          </a:p>
          <a:p>
            <a:r>
              <a:rPr lang="zh-CN" altLang="en-US" b="1" dirty="0"/>
              <a:t>   小组成员讨论结果：</a:t>
            </a:r>
            <a:endParaRPr lang="en-US" altLang="zh-CN" dirty="0"/>
          </a:p>
          <a:p>
            <a:r>
              <a:rPr lang="en-US" altLang="zh-CN" dirty="0"/>
              <a:t>	</a:t>
            </a:r>
            <a:r>
              <a:rPr lang="zh-CN" altLang="zh-CN" dirty="0"/>
              <a:t>该部分内容完成度较高，内容效果较好。针对项目进度表，最好添加具体分析阶段的任务到进度到表中。</a:t>
            </a:r>
          </a:p>
          <a:p>
            <a:r>
              <a:rPr lang="en-US" altLang="zh-CN" dirty="0"/>
              <a:t>	</a:t>
            </a:r>
            <a:r>
              <a:rPr lang="zh-CN" altLang="zh-CN" dirty="0"/>
              <a:t>里程碑及考核内容撰写比较具体，没有什么大的问题。在组员工作分配中，最好按照任务进度表中每个阶段的具体内容，对每个阶段的组员进行分工安排，落实到实处。</a:t>
            </a:r>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Tree>
    <p:extLst>
      <p:ext uri="{BB962C8B-B14F-4D97-AF65-F5344CB8AC3E}">
        <p14:creationId xmlns:p14="http://schemas.microsoft.com/office/powerpoint/2010/main" val="203861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pic>
        <p:nvPicPr>
          <p:cNvPr id="11" name="图片 10">
            <a:extLst>
              <a:ext uri="{FF2B5EF4-FFF2-40B4-BE49-F238E27FC236}">
                <a16:creationId xmlns:a16="http://schemas.microsoft.com/office/drawing/2014/main" id="{A0C8A389-AD07-4887-A1B2-C35F513B9975}"/>
              </a:ext>
            </a:extLst>
          </p:cNvPr>
          <p:cNvPicPr>
            <a:picLocks noChangeAspect="1"/>
          </p:cNvPicPr>
          <p:nvPr/>
        </p:nvPicPr>
        <p:blipFill>
          <a:blip r:embed="rId2"/>
          <a:stretch>
            <a:fillRect/>
          </a:stretch>
        </p:blipFill>
        <p:spPr>
          <a:xfrm>
            <a:off x="1804271" y="1269714"/>
            <a:ext cx="9244891" cy="5292744"/>
          </a:xfrm>
          <a:prstGeom prst="rect">
            <a:avLst/>
          </a:prstGeom>
        </p:spPr>
      </p:pic>
    </p:spTree>
    <p:extLst>
      <p:ext uri="{BB962C8B-B14F-4D97-AF65-F5344CB8AC3E}">
        <p14:creationId xmlns:p14="http://schemas.microsoft.com/office/powerpoint/2010/main" val="71189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906805"/>
            <a:chOff x="0" y="2757455"/>
            <a:chExt cx="12192001" cy="1906805"/>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sp>
          <p:nvSpPr>
            <p:cNvPr id="8" name="矩形 7">
              <a:extLst>
                <a:ext uri="{FF2B5EF4-FFF2-40B4-BE49-F238E27FC236}">
                  <a16:creationId xmlns:a16="http://schemas.microsoft.com/office/drawing/2014/main" id="{A500A3A2-4DF2-4377-8A21-75633AC98672}"/>
                </a:ext>
              </a:extLst>
            </p:cNvPr>
            <p:cNvSpPr/>
            <p:nvPr/>
          </p:nvSpPr>
          <p:spPr>
            <a:xfrm>
              <a:off x="2719518" y="4138603"/>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gr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pic>
        <p:nvPicPr>
          <p:cNvPr id="9" name="图片 8">
            <a:extLst>
              <a:ext uri="{FF2B5EF4-FFF2-40B4-BE49-F238E27FC236}">
                <a16:creationId xmlns:a16="http://schemas.microsoft.com/office/drawing/2014/main" id="{800F86BD-4164-4EFF-9B36-D21C8C8FD333}"/>
              </a:ext>
            </a:extLst>
          </p:cNvPr>
          <p:cNvPicPr>
            <a:picLocks noChangeAspect="1"/>
          </p:cNvPicPr>
          <p:nvPr/>
        </p:nvPicPr>
        <p:blipFill>
          <a:blip r:embed="rId3"/>
          <a:stretch>
            <a:fillRect/>
          </a:stretch>
        </p:blipFill>
        <p:spPr>
          <a:xfrm>
            <a:off x="203363" y="1528898"/>
            <a:ext cx="11264164" cy="3870533"/>
          </a:xfrm>
          <a:prstGeom prst="rect">
            <a:avLst/>
          </a:prstGeom>
        </p:spPr>
      </p:pic>
    </p:spTree>
    <p:extLst>
      <p:ext uri="{BB962C8B-B14F-4D97-AF65-F5344CB8AC3E}">
        <p14:creationId xmlns:p14="http://schemas.microsoft.com/office/powerpoint/2010/main" val="1916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B94D0A-3499-4646-9B8E-50C193DD1AAE}"/>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grpSp>
        <p:nvGrpSpPr>
          <p:cNvPr id="3" name="组合 2">
            <a:extLst>
              <a:ext uri="{FF2B5EF4-FFF2-40B4-BE49-F238E27FC236}">
                <a16:creationId xmlns:a16="http://schemas.microsoft.com/office/drawing/2014/main" id="{F9AD949F-496D-4F17-913E-43D727139444}"/>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78769F42-A63F-4A46-A3A0-6677F7B28A24}"/>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后续计划</a:t>
              </a:r>
            </a:p>
          </p:txBody>
        </p:sp>
        <p:sp>
          <p:nvSpPr>
            <p:cNvPr id="5" name="矩形 4">
              <a:extLst>
                <a:ext uri="{FF2B5EF4-FFF2-40B4-BE49-F238E27FC236}">
                  <a16:creationId xmlns:a16="http://schemas.microsoft.com/office/drawing/2014/main" id="{3F0015EB-D3FA-461E-839C-E93501F379C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D06E2618-F44F-4D67-8DD5-618929B7F358}"/>
              </a:ext>
            </a:extLst>
          </p:cNvPr>
          <p:cNvSpPr>
            <a:spLocks noGrp="1"/>
          </p:cNvSpPr>
          <p:nvPr>
            <p:ph type="sldNum" sz="quarter" idx="12"/>
          </p:nvPr>
        </p:nvSpPr>
        <p:spPr/>
        <p:txBody>
          <a:bodyPr/>
          <a:lstStyle/>
          <a:p>
            <a:fld id="{51D91E7F-84B6-4064-9D4E-CC7D244BCA04}" type="slidenum">
              <a:rPr lang="zh-CN" altLang="en-US" smtClean="0"/>
              <a:pPr/>
              <a:t>18</a:t>
            </a:fld>
            <a:endParaRPr lang="zh-CN" altLang="en-US" dirty="0"/>
          </a:p>
        </p:txBody>
      </p:sp>
    </p:spTree>
    <p:extLst>
      <p:ext uri="{BB962C8B-B14F-4D97-AF65-F5344CB8AC3E}">
        <p14:creationId xmlns:p14="http://schemas.microsoft.com/office/powerpoint/2010/main" val="99066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2323454-56EC-4EB3-B862-0915F581E5BF}"/>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奖惩制度</a:t>
            </a:r>
          </a:p>
        </p:txBody>
      </p:sp>
      <p:sp>
        <p:nvSpPr>
          <p:cNvPr id="2" name="矩形 1">
            <a:extLst>
              <a:ext uri="{FF2B5EF4-FFF2-40B4-BE49-F238E27FC236}">
                <a16:creationId xmlns:a16="http://schemas.microsoft.com/office/drawing/2014/main" id="{8D92275D-E106-413F-841C-564B3565062D}"/>
              </a:ext>
            </a:extLst>
          </p:cNvPr>
          <p:cNvSpPr/>
          <p:nvPr/>
        </p:nvSpPr>
        <p:spPr>
          <a:xfrm>
            <a:off x="875434" y="1937189"/>
            <a:ext cx="9418493" cy="3970318"/>
          </a:xfrm>
          <a:prstGeom prst="rect">
            <a:avLst/>
          </a:prstGeom>
        </p:spPr>
        <p:txBody>
          <a:bodyPr wrap="square">
            <a:spAutoFit/>
          </a:bodyPr>
          <a:lstStyle/>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黄政峰：</a:t>
            </a:r>
            <a:r>
              <a:rPr lang="zh-CN" altLang="zh-CN" kern="100" dirty="0">
                <a:latin typeface="等线" panose="02010600030101010101" pitchFamily="2" charset="-122"/>
                <a:ea typeface="等线" panose="02010600030101010101" pitchFamily="2" charset="-122"/>
                <a:cs typeface="Times New Roman" panose="02020603050405020304" pitchFamily="18" charset="0"/>
              </a:rPr>
              <a:t>在</a:t>
            </a:r>
            <a:r>
              <a:rPr lang="en-US" altLang="zh-CN" kern="100" dirty="0">
                <a:latin typeface="等线" panose="02010600030101010101" pitchFamily="2" charset="-122"/>
                <a:ea typeface="等线" panose="02010600030101010101" pitchFamily="2" charset="-122"/>
                <a:cs typeface="Times New Roman" panose="02020603050405020304" pitchFamily="18" charset="0"/>
              </a:rPr>
              <a:t>11.20</a:t>
            </a:r>
            <a:r>
              <a:rPr lang="zh-CN" altLang="zh-CN" kern="100" dirty="0">
                <a:latin typeface="等线" panose="02010600030101010101" pitchFamily="2" charset="-122"/>
                <a:ea typeface="等线" panose="02010600030101010101" pitchFamily="2" charset="-122"/>
                <a:cs typeface="Times New Roman" panose="02020603050405020304" pitchFamily="18" charset="0"/>
              </a:rPr>
              <a:t>大会上确定第一部分的具体内容，并在本周修改撰写第一部分的终稿。对每次会议进行会议记录并撰写会议纪要。</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陈潇阳：</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其他小组成员</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所提问题和建议，重新优化撰写第二部分内容本周提交</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方蕾：</a:t>
            </a:r>
            <a:r>
              <a:rPr lang="zh-CN" altLang="zh-CN" kern="100" dirty="0">
                <a:latin typeface="等线" panose="02010600030101010101" pitchFamily="2" charset="-122"/>
                <a:ea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ea typeface="等线" panose="02010600030101010101" pitchFamily="2" charset="-122"/>
                <a:cs typeface="Times New Roman" panose="02020603050405020304" pitchFamily="18" charset="0"/>
              </a:rPr>
              <a:t>其他小组成员</a:t>
            </a:r>
            <a:r>
              <a:rPr lang="zh-CN" altLang="zh-CN" kern="100" dirty="0">
                <a:latin typeface="等线" panose="02010600030101010101" pitchFamily="2" charset="-122"/>
                <a:ea typeface="等线" panose="02010600030101010101" pitchFamily="2" charset="-122"/>
                <a:cs typeface="Times New Roman" panose="02020603050405020304" pitchFamily="18" charset="0"/>
              </a:rPr>
              <a:t>所提问题和建议，对第三部分进行重新撰写和修改</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齐帅彬：</a:t>
            </a:r>
            <a:r>
              <a:rPr lang="zh-CN" altLang="zh-CN" kern="100" dirty="0">
                <a:latin typeface="等线" panose="02010600030101010101" pitchFamily="2" charset="-122"/>
                <a:ea typeface="等线" panose="02010600030101010101" pitchFamily="2" charset="-122"/>
                <a:cs typeface="Times New Roman" panose="02020603050405020304" pitchFamily="18" charset="0"/>
              </a:rPr>
              <a:t>修改第四部分内容，并协助陈潇阳进行汇报</a:t>
            </a:r>
            <a:r>
              <a:rPr lang="en-US" altLang="zh-CN" kern="100" dirty="0">
                <a:latin typeface="等线" panose="02010600030101010101" pitchFamily="2" charset="-122"/>
                <a:ea typeface="等线" panose="02010600030101010101" pitchFamily="2" charset="-122"/>
                <a:cs typeface="Times New Roman" panose="02020603050405020304" pitchFamily="18" charset="0"/>
              </a:rPr>
              <a:t>PPT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制作。</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lvl="0"/>
            <a:r>
              <a:rPr lang="zh-CN" altLang="zh-CN" b="1" kern="100" dirty="0">
                <a:latin typeface="等线" panose="02010600030101010101" pitchFamily="2" charset="-122"/>
                <a:ea typeface="等线" panose="02010600030101010101" pitchFamily="2" charset="-122"/>
                <a:cs typeface="Times New Roman" panose="02020603050405020304" pitchFamily="18" charset="0"/>
              </a:rPr>
              <a:t>刘敏慧：</a:t>
            </a:r>
            <a:r>
              <a:rPr lang="zh-CN" altLang="zh-CN" kern="100" dirty="0">
                <a:latin typeface="等线" panose="02010600030101010101" pitchFamily="2" charset="-122"/>
                <a:ea typeface="等线" panose="02010600030101010101" pitchFamily="2" charset="-122"/>
                <a:cs typeface="Times New Roman" panose="02020603050405020304" pitchFamily="18" charset="0"/>
              </a:rPr>
              <a:t>修改第四、五部分内容，对全文进度进行把控。</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最后，针对导师给出建议和小组成员内部讨论结果，对“可行性任务任务书”进行修正，最终形成终稿</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15AF514-0C88-4683-B335-581B357BE9B2}"/>
              </a:ext>
            </a:extLst>
          </p:cNvPr>
          <p:cNvSpPr txBox="1"/>
          <p:nvPr/>
        </p:nvSpPr>
        <p:spPr>
          <a:xfrm>
            <a:off x="695325" y="382802"/>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后续计划</a:t>
            </a:r>
          </a:p>
        </p:txBody>
      </p:sp>
      <p:grpSp>
        <p:nvGrpSpPr>
          <p:cNvPr id="13" name="组合 12">
            <a:extLst>
              <a:ext uri="{FF2B5EF4-FFF2-40B4-BE49-F238E27FC236}">
                <a16:creationId xmlns:a16="http://schemas.microsoft.com/office/drawing/2014/main" id="{13328476-0530-4D99-A98D-4041ED2B7630}"/>
              </a:ext>
            </a:extLst>
          </p:cNvPr>
          <p:cNvGrpSpPr/>
          <p:nvPr/>
        </p:nvGrpSpPr>
        <p:grpSpPr>
          <a:xfrm>
            <a:off x="695325" y="1013859"/>
            <a:ext cx="10814504" cy="461665"/>
            <a:chOff x="695325" y="1013859"/>
            <a:chExt cx="10814504" cy="461665"/>
          </a:xfrm>
        </p:grpSpPr>
        <p:sp>
          <p:nvSpPr>
            <p:cNvPr id="14" name="矩形 13">
              <a:extLst>
                <a:ext uri="{FF2B5EF4-FFF2-40B4-BE49-F238E27FC236}">
                  <a16:creationId xmlns:a16="http://schemas.microsoft.com/office/drawing/2014/main" id="{862A84FA-2740-4823-A675-E0E8D5463B1D}"/>
                </a:ext>
              </a:extLst>
            </p:cNvPr>
            <p:cNvSpPr/>
            <p:nvPr/>
          </p:nvSpPr>
          <p:spPr>
            <a:xfrm>
              <a:off x="695325" y="1013859"/>
              <a:ext cx="1415772" cy="461665"/>
            </a:xfrm>
            <a:prstGeom prst="rect">
              <a:avLst/>
            </a:prstGeom>
            <a:solidFill>
              <a:schemeClr val="accent1"/>
            </a:solidFill>
          </p:spPr>
          <p:txBody>
            <a:bodyPr wrap="none">
              <a:spAutoFit/>
            </a:bodyPr>
            <a:lstStyle/>
            <a:p>
              <a:r>
                <a:rPr lang="zh-CN" altLang="en-US" sz="2400" b="1" dirty="0">
                  <a:solidFill>
                    <a:schemeClr val="bg1"/>
                  </a:solidFill>
                </a:rPr>
                <a:t>后续计划</a:t>
              </a:r>
            </a:p>
          </p:txBody>
        </p:sp>
        <p:cxnSp>
          <p:nvCxnSpPr>
            <p:cNvPr id="15" name="直接连接符 14">
              <a:extLst>
                <a:ext uri="{FF2B5EF4-FFF2-40B4-BE49-F238E27FC236}">
                  <a16:creationId xmlns:a16="http://schemas.microsoft.com/office/drawing/2014/main" id="{5DF88BAA-EA06-4A3F-B104-3EA0C6118C37}"/>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571C2B1-F9CC-4FE9-8803-371E3CA3676E}"/>
              </a:ext>
            </a:extLst>
          </p:cNvPr>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spTree>
    <p:extLst>
      <p:ext uri="{BB962C8B-B14F-4D97-AF65-F5344CB8AC3E}">
        <p14:creationId xmlns:p14="http://schemas.microsoft.com/office/powerpoint/2010/main" val="41451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88ED72-0995-40D6-9FAB-BD88FECDA9BC}"/>
              </a:ext>
            </a:extLst>
          </p:cNvPr>
          <p:cNvSpPr/>
          <p:nvPr/>
        </p:nvSpPr>
        <p:spPr>
          <a:xfrm>
            <a:off x="0" y="0"/>
            <a:ext cx="12192000" cy="13808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98E97B7-9AF9-4D6C-8191-386EA055FA10}"/>
              </a:ext>
            </a:extLst>
          </p:cNvPr>
          <p:cNvSpPr/>
          <p:nvPr/>
        </p:nvSpPr>
        <p:spPr>
          <a:xfrm>
            <a:off x="3191480" y="-114033"/>
            <a:ext cx="5597174" cy="1569660"/>
          </a:xfrm>
          <a:prstGeom prst="rect">
            <a:avLst/>
          </a:prstGeom>
        </p:spPr>
        <p:txBody>
          <a:bodyPr wrap="none">
            <a:spAutoFit/>
          </a:bodyPr>
          <a:lstStyle/>
          <a:p>
            <a:pPr algn="ctr"/>
            <a:r>
              <a:rPr lang="zh-CN" altLang="en-US" sz="9600" dirty="0">
                <a:solidFill>
                  <a:schemeClr val="accent1">
                    <a:lumMod val="20000"/>
                    <a:lumOff val="80000"/>
                  </a:schemeClr>
                </a:solidFill>
              </a:rPr>
              <a:t>CONTENTS</a:t>
            </a:r>
          </a:p>
        </p:txBody>
      </p:sp>
      <p:grpSp>
        <p:nvGrpSpPr>
          <p:cNvPr id="4" name="组合 3">
            <a:extLst>
              <a:ext uri="{FF2B5EF4-FFF2-40B4-BE49-F238E27FC236}">
                <a16:creationId xmlns:a16="http://schemas.microsoft.com/office/drawing/2014/main" id="{4E191361-F724-4FA8-BD91-9A2E8F949B9E}"/>
              </a:ext>
            </a:extLst>
          </p:cNvPr>
          <p:cNvGrpSpPr/>
          <p:nvPr/>
        </p:nvGrpSpPr>
        <p:grpSpPr>
          <a:xfrm>
            <a:off x="4230615" y="847725"/>
            <a:ext cx="3730770" cy="781050"/>
            <a:chOff x="3725790" y="847725"/>
            <a:chExt cx="3730770" cy="781050"/>
          </a:xfrm>
        </p:grpSpPr>
        <p:grpSp>
          <p:nvGrpSpPr>
            <p:cNvPr id="5" name="组合 4">
              <a:extLst>
                <a:ext uri="{FF2B5EF4-FFF2-40B4-BE49-F238E27FC236}">
                  <a16:creationId xmlns:a16="http://schemas.microsoft.com/office/drawing/2014/main" id="{7086DF6E-872A-41D8-B9B3-1B5AE34633EB}"/>
                </a:ext>
              </a:extLst>
            </p:cNvPr>
            <p:cNvGrpSpPr/>
            <p:nvPr/>
          </p:nvGrpSpPr>
          <p:grpSpPr>
            <a:xfrm>
              <a:off x="3725790" y="1019175"/>
              <a:ext cx="627135" cy="609600"/>
              <a:chOff x="3725790" y="1019175"/>
              <a:chExt cx="627135" cy="609600"/>
            </a:xfrm>
          </p:grpSpPr>
          <p:sp>
            <p:nvSpPr>
              <p:cNvPr id="10" name="任意多边形 7">
                <a:extLst>
                  <a:ext uri="{FF2B5EF4-FFF2-40B4-BE49-F238E27FC236}">
                    <a16:creationId xmlns:a16="http://schemas.microsoft.com/office/drawing/2014/main" id="{784155E3-CC8E-4B09-93C3-F61AF782D499}"/>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2E182D8-782C-4370-8EE8-051EE9195C74}"/>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A4CF4A5B-9DD1-4C14-A1DE-93AD71DF3AD2}"/>
                </a:ext>
              </a:extLst>
            </p:cNvPr>
            <p:cNvGrpSpPr/>
            <p:nvPr/>
          </p:nvGrpSpPr>
          <p:grpSpPr>
            <a:xfrm flipH="1">
              <a:off x="6829425" y="1019175"/>
              <a:ext cx="627135" cy="609600"/>
              <a:chOff x="3725790" y="1019175"/>
              <a:chExt cx="627135" cy="609600"/>
            </a:xfrm>
          </p:grpSpPr>
          <p:sp>
            <p:nvSpPr>
              <p:cNvPr id="8" name="任意多边形 11">
                <a:extLst>
                  <a:ext uri="{FF2B5EF4-FFF2-40B4-BE49-F238E27FC236}">
                    <a16:creationId xmlns:a16="http://schemas.microsoft.com/office/drawing/2014/main" id="{2EBFFCCC-AEFF-4AD8-AD64-98BCAAF74F71}"/>
                  </a:ext>
                </a:extLst>
              </p:cNvPr>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3F3DE99E-2867-4BD3-8805-F4D5B6AE73E1}"/>
                  </a:ext>
                </a:extLst>
              </p:cNvPr>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ED0AEBA9-28DC-4763-9FDA-48D1AD1AA16E}"/>
                </a:ext>
              </a:extLst>
            </p:cNvPr>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67F8CC11-3D94-4BF1-A8D1-61023B63A6A9}"/>
              </a:ext>
            </a:extLst>
          </p:cNvPr>
          <p:cNvSpPr txBox="1"/>
          <p:nvPr/>
        </p:nvSpPr>
        <p:spPr>
          <a:xfrm>
            <a:off x="5562841" y="866775"/>
            <a:ext cx="1066318" cy="523220"/>
          </a:xfrm>
          <a:prstGeom prst="rect">
            <a:avLst/>
          </a:prstGeom>
          <a:noFill/>
        </p:spPr>
        <p:txBody>
          <a:bodyPr wrap="none" rtlCol="0">
            <a:spAutoFit/>
          </a:bodyPr>
          <a:lstStyle/>
          <a:p>
            <a:pPr algn="ctr"/>
            <a:r>
              <a:rPr lang="zh-CN" altLang="en-US" sz="2800" dirty="0">
                <a:solidFill>
                  <a:schemeClr val="accent4"/>
                </a:solidFill>
              </a:rPr>
              <a:t>目  录</a:t>
            </a:r>
          </a:p>
        </p:txBody>
      </p:sp>
      <p:grpSp>
        <p:nvGrpSpPr>
          <p:cNvPr id="13" name="组合 12">
            <a:extLst>
              <a:ext uri="{FF2B5EF4-FFF2-40B4-BE49-F238E27FC236}">
                <a16:creationId xmlns:a16="http://schemas.microsoft.com/office/drawing/2014/main" id="{F207EC79-33E3-4134-97E3-51BAEDFCD167}"/>
              </a:ext>
            </a:extLst>
          </p:cNvPr>
          <p:cNvGrpSpPr/>
          <p:nvPr/>
        </p:nvGrpSpPr>
        <p:grpSpPr>
          <a:xfrm>
            <a:off x="1566000" y="2447925"/>
            <a:ext cx="720000" cy="720000"/>
            <a:chOff x="1581150" y="2181225"/>
            <a:chExt cx="720000" cy="720000"/>
          </a:xfrm>
        </p:grpSpPr>
        <p:sp>
          <p:nvSpPr>
            <p:cNvPr id="14" name="矩形 13">
              <a:extLst>
                <a:ext uri="{FF2B5EF4-FFF2-40B4-BE49-F238E27FC236}">
                  <a16:creationId xmlns:a16="http://schemas.microsoft.com/office/drawing/2014/main" id="{F198AFA9-0DDD-480E-BE0B-63861EDC1E12}"/>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ECF926D-9B8D-41D3-AB97-EC961EA33A5F}"/>
                </a:ext>
              </a:extLst>
            </p:cNvPr>
            <p:cNvSpPr txBox="1"/>
            <p:nvPr/>
          </p:nvSpPr>
          <p:spPr>
            <a:xfrm>
              <a:off x="1760652" y="2218059"/>
              <a:ext cx="36099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1</a:t>
              </a:r>
              <a:endParaRPr lang="zh-CN" altLang="en-US" sz="3600" dirty="0">
                <a:solidFill>
                  <a:schemeClr val="accent1">
                    <a:lumMod val="75000"/>
                  </a:schemeClr>
                </a:solidFill>
                <a:latin typeface="Impact" panose="020B0806030902050204" pitchFamily="34" charset="0"/>
              </a:endParaRPr>
            </a:p>
          </p:txBody>
        </p:sp>
      </p:grpSp>
      <p:sp>
        <p:nvSpPr>
          <p:cNvPr id="16" name="文本框 15">
            <a:extLst>
              <a:ext uri="{FF2B5EF4-FFF2-40B4-BE49-F238E27FC236}">
                <a16:creationId xmlns:a16="http://schemas.microsoft.com/office/drawing/2014/main" id="{4932EB24-C1DD-4A7B-AC3E-AEE3326BCFFE}"/>
              </a:ext>
            </a:extLst>
          </p:cNvPr>
          <p:cNvSpPr txBox="1"/>
          <p:nvPr/>
        </p:nvSpPr>
        <p:spPr>
          <a:xfrm>
            <a:off x="2314575" y="2499717"/>
            <a:ext cx="2031325" cy="646331"/>
          </a:xfrm>
          <a:prstGeom prst="rect">
            <a:avLst/>
          </a:prstGeom>
          <a:noFill/>
        </p:spPr>
        <p:txBody>
          <a:bodyPr wrap="none" rtlCol="0">
            <a:spAutoFit/>
          </a:bodyPr>
          <a:lstStyle/>
          <a:p>
            <a:r>
              <a:rPr lang="zh-CN" altLang="en-US" sz="3600" dirty="0">
                <a:solidFill>
                  <a:schemeClr val="tx1">
                    <a:lumMod val="75000"/>
                    <a:lumOff val="25000"/>
                  </a:schemeClr>
                </a:solidFill>
                <a:latin typeface="+mn-ea"/>
              </a:rPr>
              <a:t>任务分配</a:t>
            </a:r>
          </a:p>
        </p:txBody>
      </p:sp>
      <p:grpSp>
        <p:nvGrpSpPr>
          <p:cNvPr id="17" name="组合 16">
            <a:extLst>
              <a:ext uri="{FF2B5EF4-FFF2-40B4-BE49-F238E27FC236}">
                <a16:creationId xmlns:a16="http://schemas.microsoft.com/office/drawing/2014/main" id="{7ECDF3C7-98AC-4B4C-91EA-7405B8CB9A24}"/>
              </a:ext>
            </a:extLst>
          </p:cNvPr>
          <p:cNvGrpSpPr/>
          <p:nvPr/>
        </p:nvGrpSpPr>
        <p:grpSpPr>
          <a:xfrm>
            <a:off x="1566000" y="3712085"/>
            <a:ext cx="720000" cy="720000"/>
            <a:chOff x="1581150" y="2181225"/>
            <a:chExt cx="720000" cy="720000"/>
          </a:xfrm>
        </p:grpSpPr>
        <p:sp>
          <p:nvSpPr>
            <p:cNvPr id="18" name="矩形 17">
              <a:extLst>
                <a:ext uri="{FF2B5EF4-FFF2-40B4-BE49-F238E27FC236}">
                  <a16:creationId xmlns:a16="http://schemas.microsoft.com/office/drawing/2014/main" id="{43BA26C7-B945-4032-A619-168210F9D283}"/>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E419247-A38A-4E3A-AF13-A84418BB693C}"/>
                </a:ext>
              </a:extLst>
            </p:cNvPr>
            <p:cNvSpPr txBox="1"/>
            <p:nvPr/>
          </p:nvSpPr>
          <p:spPr>
            <a:xfrm>
              <a:off x="1732599" y="2218059"/>
              <a:ext cx="417102"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2</a:t>
              </a:r>
              <a:endParaRPr lang="zh-CN" altLang="en-US" sz="3600" dirty="0">
                <a:solidFill>
                  <a:schemeClr val="accent1">
                    <a:lumMod val="75000"/>
                  </a:schemeClr>
                </a:solidFill>
                <a:latin typeface="Impact" panose="020B0806030902050204" pitchFamily="34" charset="0"/>
              </a:endParaRPr>
            </a:p>
          </p:txBody>
        </p:sp>
      </p:grpSp>
      <p:sp>
        <p:nvSpPr>
          <p:cNvPr id="20" name="文本框 19">
            <a:extLst>
              <a:ext uri="{FF2B5EF4-FFF2-40B4-BE49-F238E27FC236}">
                <a16:creationId xmlns:a16="http://schemas.microsoft.com/office/drawing/2014/main" id="{8961A8DB-65A9-4D77-8F8A-5E8DBC68FCB8}"/>
              </a:ext>
            </a:extLst>
          </p:cNvPr>
          <p:cNvSpPr txBox="1"/>
          <p:nvPr/>
        </p:nvSpPr>
        <p:spPr>
          <a:xfrm>
            <a:off x="2294911" y="378354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完成情况</a:t>
            </a:r>
          </a:p>
        </p:txBody>
      </p:sp>
      <p:grpSp>
        <p:nvGrpSpPr>
          <p:cNvPr id="21" name="组合 20">
            <a:extLst>
              <a:ext uri="{FF2B5EF4-FFF2-40B4-BE49-F238E27FC236}">
                <a16:creationId xmlns:a16="http://schemas.microsoft.com/office/drawing/2014/main" id="{A40BC15A-97C6-44EC-9BDD-4C47E8AD9D0B}"/>
              </a:ext>
            </a:extLst>
          </p:cNvPr>
          <p:cNvGrpSpPr/>
          <p:nvPr/>
        </p:nvGrpSpPr>
        <p:grpSpPr>
          <a:xfrm>
            <a:off x="1566000" y="4976245"/>
            <a:ext cx="720000" cy="720000"/>
            <a:chOff x="1581150" y="2181225"/>
            <a:chExt cx="720000" cy="720000"/>
          </a:xfrm>
        </p:grpSpPr>
        <p:sp>
          <p:nvSpPr>
            <p:cNvPr id="22" name="矩形 21">
              <a:extLst>
                <a:ext uri="{FF2B5EF4-FFF2-40B4-BE49-F238E27FC236}">
                  <a16:creationId xmlns:a16="http://schemas.microsoft.com/office/drawing/2014/main" id="{64336348-CB62-452C-B0F5-ED948E66CEC8}"/>
                </a:ext>
              </a:extLst>
            </p:cNvPr>
            <p:cNvSpPr/>
            <p:nvPr/>
          </p:nvSpPr>
          <p:spPr>
            <a:xfrm>
              <a:off x="1581150" y="2181225"/>
              <a:ext cx="720000" cy="72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D8B6FED-334A-4D1D-A67F-983B0B2AE084}"/>
                </a:ext>
              </a:extLst>
            </p:cNvPr>
            <p:cNvSpPr txBox="1"/>
            <p:nvPr/>
          </p:nvSpPr>
          <p:spPr>
            <a:xfrm>
              <a:off x="1726187" y="2218059"/>
              <a:ext cx="429926" cy="646331"/>
            </a:xfrm>
            <a:prstGeom prst="rect">
              <a:avLst/>
            </a:prstGeom>
            <a:noFill/>
          </p:spPr>
          <p:txBody>
            <a:bodyPr wrap="none" rtlCol="0">
              <a:spAutoFit/>
            </a:bodyPr>
            <a:lstStyle/>
            <a:p>
              <a:pPr algn="ctr"/>
              <a:r>
                <a:rPr lang="en-US" altLang="zh-CN" sz="3600" dirty="0">
                  <a:solidFill>
                    <a:schemeClr val="accent1">
                      <a:lumMod val="75000"/>
                    </a:schemeClr>
                  </a:solidFill>
                  <a:latin typeface="Impact" panose="020B0806030902050204" pitchFamily="34" charset="0"/>
                </a:rPr>
                <a:t>3</a:t>
              </a:r>
              <a:endParaRPr lang="zh-CN" altLang="en-US" sz="3600" dirty="0">
                <a:solidFill>
                  <a:schemeClr val="accent1">
                    <a:lumMod val="75000"/>
                  </a:schemeClr>
                </a:solidFill>
                <a:latin typeface="Impact" panose="020B0806030902050204" pitchFamily="34" charset="0"/>
              </a:endParaRPr>
            </a:p>
          </p:txBody>
        </p:sp>
      </p:grpSp>
      <p:sp>
        <p:nvSpPr>
          <p:cNvPr id="24" name="文本框 23">
            <a:extLst>
              <a:ext uri="{FF2B5EF4-FFF2-40B4-BE49-F238E27FC236}">
                <a16:creationId xmlns:a16="http://schemas.microsoft.com/office/drawing/2014/main" id="{20CDE3BA-6230-4D8E-A2C9-B02D23325D8D}"/>
              </a:ext>
            </a:extLst>
          </p:cNvPr>
          <p:cNvSpPr txBox="1"/>
          <p:nvPr/>
        </p:nvSpPr>
        <p:spPr>
          <a:xfrm>
            <a:off x="2314575" y="5047701"/>
            <a:ext cx="2106667" cy="646331"/>
          </a:xfrm>
          <a:prstGeom prst="rect">
            <a:avLst/>
          </a:prstGeom>
          <a:noFill/>
        </p:spPr>
        <p:txBody>
          <a:bodyPr wrap="none" rtlCol="0">
            <a:spAutoFit/>
          </a:bodyPr>
          <a:lstStyle/>
          <a:p>
            <a:r>
              <a:rPr lang="en-US" altLang="zh-CN" sz="2000" dirty="0">
                <a:solidFill>
                  <a:schemeClr val="tx1">
                    <a:lumMod val="75000"/>
                    <a:lumOff val="25000"/>
                  </a:schemeClr>
                </a:solidFill>
                <a:latin typeface="+mn-ea"/>
              </a:rPr>
              <a:t> </a:t>
            </a:r>
            <a:r>
              <a:rPr lang="zh-CN" altLang="en-US" sz="3600" dirty="0">
                <a:solidFill>
                  <a:schemeClr val="tx1">
                    <a:lumMod val="75000"/>
                    <a:lumOff val="25000"/>
                  </a:schemeClr>
                </a:solidFill>
                <a:latin typeface="+mn-ea"/>
              </a:rPr>
              <a:t>后续计划</a:t>
            </a:r>
          </a:p>
        </p:txBody>
      </p:sp>
      <p:sp>
        <p:nvSpPr>
          <p:cNvPr id="25" name="灯片编号占位符 24">
            <a:extLst>
              <a:ext uri="{FF2B5EF4-FFF2-40B4-BE49-F238E27FC236}">
                <a16:creationId xmlns:a16="http://schemas.microsoft.com/office/drawing/2014/main" id="{11AB0EB8-87FB-44C0-A939-45D8B8FB7AB1}"/>
              </a:ext>
            </a:extLst>
          </p:cNvPr>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Tree>
    <p:extLst>
      <p:ext uri="{BB962C8B-B14F-4D97-AF65-F5344CB8AC3E}">
        <p14:creationId xmlns:p14="http://schemas.microsoft.com/office/powerpoint/2010/main" val="240542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B3224-9F4B-4C67-8CBC-C33C0B193478}"/>
              </a:ext>
            </a:extLst>
          </p:cNvPr>
          <p:cNvGrpSpPr/>
          <p:nvPr/>
        </p:nvGrpSpPr>
        <p:grpSpPr>
          <a:xfrm>
            <a:off x="-1" y="2037922"/>
            <a:ext cx="12192763" cy="1791128"/>
            <a:chOff x="-1" y="2037922"/>
            <a:chExt cx="12192763" cy="1791128"/>
          </a:xfrm>
        </p:grpSpPr>
        <p:sp>
          <p:nvSpPr>
            <p:cNvPr id="3" name="矩形 2">
              <a:extLst>
                <a:ext uri="{FF2B5EF4-FFF2-40B4-BE49-F238E27FC236}">
                  <a16:creationId xmlns:a16="http://schemas.microsoft.com/office/drawing/2014/main" id="{476AAB97-1085-4D20-BB0D-BE53C801A2C0}"/>
                </a:ext>
              </a:extLst>
            </p:cNvPr>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778711-3946-43F2-AF03-A6EDF85FD123}"/>
                </a:ext>
              </a:extLst>
            </p:cNvPr>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823EAE-67E7-4D5F-8806-4D0DBB1C71A3}"/>
                </a:ext>
              </a:extLst>
            </p:cNvPr>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4F30E755-541A-443E-904D-2156695D2F95}"/>
              </a:ext>
            </a:extLst>
          </p:cNvPr>
          <p:cNvSpPr txBox="1"/>
          <p:nvPr/>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谢谢聆听</a:t>
            </a:r>
          </a:p>
        </p:txBody>
      </p:sp>
      <p:sp>
        <p:nvSpPr>
          <p:cNvPr id="7" name="灯片编号占位符 6">
            <a:extLst>
              <a:ext uri="{FF2B5EF4-FFF2-40B4-BE49-F238E27FC236}">
                <a16:creationId xmlns:a16="http://schemas.microsoft.com/office/drawing/2014/main" id="{E746E7BB-0E10-4106-8A44-B7A9C4E0AC05}"/>
              </a:ext>
            </a:extLst>
          </p:cNvPr>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spTree>
    <p:extLst>
      <p:ext uri="{BB962C8B-B14F-4D97-AF65-F5344CB8AC3E}">
        <p14:creationId xmlns:p14="http://schemas.microsoft.com/office/powerpoint/2010/main" val="156721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C54157-0E63-4E2E-8821-FF46F24D28BC}"/>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ONE</a:t>
            </a:r>
          </a:p>
        </p:txBody>
      </p:sp>
      <p:grpSp>
        <p:nvGrpSpPr>
          <p:cNvPr id="3" name="组合 2">
            <a:extLst>
              <a:ext uri="{FF2B5EF4-FFF2-40B4-BE49-F238E27FC236}">
                <a16:creationId xmlns:a16="http://schemas.microsoft.com/office/drawing/2014/main" id="{93103D91-137E-4091-82B1-D03687A4E1F9}"/>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67CE3DAA-7B3F-4896-98A2-ECE6149FF4A9}"/>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任务分配</a:t>
              </a:r>
            </a:p>
          </p:txBody>
        </p:sp>
        <p:sp>
          <p:nvSpPr>
            <p:cNvPr id="5" name="矩形 4">
              <a:extLst>
                <a:ext uri="{FF2B5EF4-FFF2-40B4-BE49-F238E27FC236}">
                  <a16:creationId xmlns:a16="http://schemas.microsoft.com/office/drawing/2014/main" id="{E0BC47AA-B354-4C60-BF4D-FAB5EBB18730}"/>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1ADB857-9BEF-4293-87FC-AF7535F88016}"/>
              </a:ext>
            </a:extLst>
          </p:cNvPr>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Tree>
    <p:extLst>
      <p:ext uri="{BB962C8B-B14F-4D97-AF65-F5344CB8AC3E}">
        <p14:creationId xmlns:p14="http://schemas.microsoft.com/office/powerpoint/2010/main" val="360337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任务分配</a:t>
            </a:r>
          </a:p>
        </p:txBody>
      </p:sp>
      <p:sp>
        <p:nvSpPr>
          <p:cNvPr id="43" name="文本框 42">
            <a:extLst>
              <a:ext uri="{FF2B5EF4-FFF2-40B4-BE49-F238E27FC236}">
                <a16:creationId xmlns:a16="http://schemas.microsoft.com/office/drawing/2014/main" id="{E8CC2FB1-8EBA-4585-8C13-782E6ACBB68D}"/>
              </a:ext>
            </a:extLst>
          </p:cNvPr>
          <p:cNvSpPr txBox="1"/>
          <p:nvPr/>
        </p:nvSpPr>
        <p:spPr>
          <a:xfrm>
            <a:off x="2221266" y="1171485"/>
            <a:ext cx="10645446" cy="553998"/>
          </a:xfrm>
          <a:prstGeom prst="rect">
            <a:avLst/>
          </a:prstGeom>
          <a:noFill/>
        </p:spPr>
        <p:txBody>
          <a:bodyPr wrap="square" rtlCol="0">
            <a:spAutoFit/>
          </a:bodyPr>
          <a:lstStyle/>
          <a:p>
            <a:pPr>
              <a:lnSpc>
                <a:spcPct val="150000"/>
              </a:lnSpc>
            </a:pPr>
            <a:r>
              <a:rPr lang="zh-CN" altLang="en-US" sz="2000" dirty="0"/>
              <a:t>   根据“可行性分析任务书”目录结构，确定了文档分配计划：</a:t>
            </a:r>
            <a:endParaRPr lang="zh-CN" altLang="en-US"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pic>
        <p:nvPicPr>
          <p:cNvPr id="2" name="图片 1">
            <a:extLst>
              <a:ext uri="{FF2B5EF4-FFF2-40B4-BE49-F238E27FC236}">
                <a16:creationId xmlns:a16="http://schemas.microsoft.com/office/drawing/2014/main" id="{BEE8363F-9515-4F42-A30A-73AB45D02342}"/>
              </a:ext>
            </a:extLst>
          </p:cNvPr>
          <p:cNvPicPr>
            <a:picLocks noChangeAspect="1"/>
          </p:cNvPicPr>
          <p:nvPr/>
        </p:nvPicPr>
        <p:blipFill rotWithShape="1">
          <a:blip r:embed="rId2"/>
          <a:srcRect r="341" b="12096"/>
          <a:stretch/>
        </p:blipFill>
        <p:spPr>
          <a:xfrm>
            <a:off x="1730874" y="1636029"/>
            <a:ext cx="8903998" cy="5053005"/>
          </a:xfrm>
          <a:prstGeom prst="rect">
            <a:avLst/>
          </a:prstGeom>
        </p:spPr>
      </p:pic>
    </p:spTree>
    <p:extLst>
      <p:ext uri="{BB962C8B-B14F-4D97-AF65-F5344CB8AC3E}">
        <p14:creationId xmlns:p14="http://schemas.microsoft.com/office/powerpoint/2010/main" val="1677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77658" y="1963673"/>
            <a:ext cx="1935646" cy="646331"/>
          </a:xfrm>
          <a:prstGeom prst="rect">
            <a:avLst/>
          </a:prstGeom>
        </p:spPr>
        <p:txBody>
          <a:bodyPr wrap="square">
            <a:spAutoFit/>
          </a:bodyPr>
          <a:lstStyle/>
          <a:p>
            <a:pPr algn="ctr"/>
            <a:r>
              <a:rPr lang="zh-CN" altLang="en-US" sz="3600" b="1" dirty="0">
                <a:solidFill>
                  <a:schemeClr val="accent3">
                    <a:lumMod val="50000"/>
                  </a:schemeClr>
                </a:solidFill>
                <a:latin typeface="+mn-ea"/>
              </a:rPr>
              <a:t>黄政峰</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13304" y="2154352"/>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任务分配</a:t>
            </a:r>
          </a:p>
        </p:txBody>
      </p:sp>
      <p:sp>
        <p:nvSpPr>
          <p:cNvPr id="43" name="文本框 42">
            <a:extLst>
              <a:ext uri="{FF2B5EF4-FFF2-40B4-BE49-F238E27FC236}">
                <a16:creationId xmlns:a16="http://schemas.microsoft.com/office/drawing/2014/main" id="{E8CC2FB1-8EBA-4585-8C13-782E6ACBB68D}"/>
              </a:ext>
            </a:extLst>
          </p:cNvPr>
          <p:cNvSpPr txBox="1"/>
          <p:nvPr/>
        </p:nvSpPr>
        <p:spPr>
          <a:xfrm>
            <a:off x="2318699" y="1430669"/>
            <a:ext cx="8436077" cy="506292"/>
          </a:xfrm>
          <a:prstGeom prst="rect">
            <a:avLst/>
          </a:prstGeom>
          <a:noFill/>
        </p:spPr>
        <p:txBody>
          <a:bodyPr wrap="square" rtlCol="0">
            <a:spAutoFit/>
          </a:bodyPr>
          <a:lstStyle/>
          <a:p>
            <a:pPr>
              <a:lnSpc>
                <a:spcPct val="150000"/>
              </a:lnSpc>
            </a:pPr>
            <a:r>
              <a:rPr lang="zh-CN" altLang="en-US" sz="2000" dirty="0"/>
              <a:t>   </a:t>
            </a:r>
            <a:endParaRPr lang="zh-CN" altLang="en-US" dirty="0"/>
          </a:p>
        </p:txBody>
      </p:sp>
      <p:sp>
        <p:nvSpPr>
          <p:cNvPr id="45" name="文本框 44">
            <a:extLst>
              <a:ext uri="{FF2B5EF4-FFF2-40B4-BE49-F238E27FC236}">
                <a16:creationId xmlns:a16="http://schemas.microsoft.com/office/drawing/2014/main" id="{3BB7AB05-3282-4972-8042-CEEB117BB7A1}"/>
              </a:ext>
            </a:extLst>
          </p:cNvPr>
          <p:cNvSpPr txBox="1"/>
          <p:nvPr/>
        </p:nvSpPr>
        <p:spPr>
          <a:xfrm>
            <a:off x="2719518" y="2548811"/>
            <a:ext cx="7442036" cy="2677656"/>
          </a:xfrm>
          <a:prstGeom prst="rect">
            <a:avLst/>
          </a:prstGeom>
          <a:noFill/>
        </p:spPr>
        <p:txBody>
          <a:bodyPr wrap="square" rtlCol="0">
            <a:spAutoFit/>
          </a:bodyPr>
          <a:lstStyle/>
          <a:p>
            <a:r>
              <a:rPr lang="zh-CN" altLang="en-US" sz="2800" dirty="0"/>
              <a:t>一、专题可行性研究的目标与任务</a:t>
            </a:r>
            <a:endParaRPr lang="en-US" altLang="zh-CN" sz="2800" dirty="0"/>
          </a:p>
          <a:p>
            <a:r>
              <a:rPr lang="en-US" altLang="zh-CN" sz="2800" dirty="0"/>
              <a:t>1.</a:t>
            </a:r>
            <a:r>
              <a:rPr lang="zh-CN" altLang="en-US" sz="2800" dirty="0"/>
              <a:t>目标</a:t>
            </a:r>
            <a:endParaRPr lang="en-US" altLang="zh-CN" sz="2800" dirty="0"/>
          </a:p>
          <a:p>
            <a:r>
              <a:rPr lang="en-US" altLang="zh-CN" sz="2800" dirty="0"/>
              <a:t>2.</a:t>
            </a:r>
            <a:r>
              <a:rPr lang="zh-CN" altLang="en-US" sz="2800" dirty="0"/>
              <a:t>任务内容与目标分析</a:t>
            </a:r>
            <a:endParaRPr lang="en-US" altLang="zh-CN" sz="2800" dirty="0"/>
          </a:p>
          <a:p>
            <a:r>
              <a:rPr lang="en-US" altLang="zh-CN" sz="2800" dirty="0"/>
              <a:t>3.</a:t>
            </a:r>
            <a:r>
              <a:rPr lang="zh-CN" altLang="en-US" sz="2800" dirty="0"/>
              <a:t>专题可行性研究的主要技术技术难点和问题分析</a:t>
            </a:r>
            <a:endParaRPr lang="en-US" altLang="zh-CN" sz="2800" dirty="0"/>
          </a:p>
          <a:p>
            <a:endParaRPr lang="zh-CN" altLang="en-US" sz="2800" dirty="0"/>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Tree>
    <p:extLst>
      <p:ext uri="{BB962C8B-B14F-4D97-AF65-F5344CB8AC3E}">
        <p14:creationId xmlns:p14="http://schemas.microsoft.com/office/powerpoint/2010/main" val="22677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80019" y="1994680"/>
            <a:ext cx="1640625" cy="646331"/>
          </a:xfrm>
          <a:prstGeom prst="rect">
            <a:avLst/>
          </a:prstGeom>
        </p:spPr>
        <p:txBody>
          <a:bodyPr wrap="square">
            <a:spAutoFit/>
          </a:bodyPr>
          <a:lstStyle/>
          <a:p>
            <a:pPr algn="ctr"/>
            <a:r>
              <a:rPr lang="zh-CN" altLang="en-US" sz="3600" b="1" dirty="0">
                <a:solidFill>
                  <a:schemeClr val="accent3">
                    <a:lumMod val="50000"/>
                  </a:schemeClr>
                </a:solidFill>
                <a:latin typeface="+mn-ea"/>
              </a:rPr>
              <a:t>陈潇阳</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1803754" y="2356753"/>
            <a:ext cx="3991898" cy="346215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可选过程 11">
            <a:extLst>
              <a:ext uri="{FF2B5EF4-FFF2-40B4-BE49-F238E27FC236}">
                <a16:creationId xmlns:a16="http://schemas.microsoft.com/office/drawing/2014/main" id="{0C9227FA-6857-4AB6-9557-815C54993587}"/>
              </a:ext>
            </a:extLst>
          </p:cNvPr>
          <p:cNvSpPr/>
          <p:nvPr/>
        </p:nvSpPr>
        <p:spPr>
          <a:xfrm>
            <a:off x="6317224" y="2232064"/>
            <a:ext cx="4160407" cy="35868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31DC0F0-019D-4C31-B7ED-0E8C346AAECB}"/>
              </a:ext>
            </a:extLst>
          </p:cNvPr>
          <p:cNvSpPr/>
          <p:nvPr/>
        </p:nvSpPr>
        <p:spPr>
          <a:xfrm>
            <a:off x="10477632" y="2003526"/>
            <a:ext cx="1640625" cy="646331"/>
          </a:xfrm>
          <a:prstGeom prst="rect">
            <a:avLst/>
          </a:prstGeom>
        </p:spPr>
        <p:txBody>
          <a:bodyPr wrap="square">
            <a:spAutoFit/>
          </a:bodyPr>
          <a:lstStyle/>
          <a:p>
            <a:pPr algn="ctr"/>
            <a:r>
              <a:rPr lang="zh-CN" altLang="en-US" sz="3600" b="1" dirty="0">
                <a:solidFill>
                  <a:schemeClr val="accent3">
                    <a:lumMod val="50000"/>
                  </a:schemeClr>
                </a:solidFill>
                <a:latin typeface="+mn-ea"/>
              </a:rPr>
              <a:t>方蕾</a:t>
            </a:r>
            <a:endParaRPr lang="en-US" altLang="zh-CN" sz="3600" b="1" dirty="0">
              <a:solidFill>
                <a:schemeClr val="accent3">
                  <a:lumMod val="50000"/>
                </a:schemeClr>
              </a:solidFill>
              <a:latin typeface="+mn-ea"/>
            </a:endParaRPr>
          </a:p>
        </p:txBody>
      </p:sp>
      <p:sp>
        <p:nvSpPr>
          <p:cNvPr id="14" name="矩形 13">
            <a:extLst>
              <a:ext uri="{FF2B5EF4-FFF2-40B4-BE49-F238E27FC236}">
                <a16:creationId xmlns:a16="http://schemas.microsoft.com/office/drawing/2014/main" id="{796B6521-70F5-4869-BAC1-0B969AAD4C82}"/>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5" name="矩形 14">
            <a:extLst>
              <a:ext uri="{FF2B5EF4-FFF2-40B4-BE49-F238E27FC236}">
                <a16:creationId xmlns:a16="http://schemas.microsoft.com/office/drawing/2014/main" id="{6FEBB56B-C03E-4619-92A5-B7B8505557B8}"/>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矩形 13">
            <a:extLst>
              <a:ext uri="{FF2B5EF4-FFF2-40B4-BE49-F238E27FC236}">
                <a16:creationId xmlns:a16="http://schemas.microsoft.com/office/drawing/2014/main" id="{F94CB0CE-8CE0-4D97-B243-4904D22CE4F6}"/>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8" name="文本框 17">
            <a:extLst>
              <a:ext uri="{FF2B5EF4-FFF2-40B4-BE49-F238E27FC236}">
                <a16:creationId xmlns:a16="http://schemas.microsoft.com/office/drawing/2014/main" id="{C078C2BF-712C-48FA-B877-E4E34E7B6CCA}"/>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19" name="矩形 18">
            <a:extLst>
              <a:ext uri="{FF2B5EF4-FFF2-40B4-BE49-F238E27FC236}">
                <a16:creationId xmlns:a16="http://schemas.microsoft.com/office/drawing/2014/main" id="{995FDB75-0BB1-4B6F-9E72-E5ADEB8DEDB6}"/>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任务分配</a:t>
            </a:r>
          </a:p>
        </p:txBody>
      </p:sp>
      <p:sp>
        <p:nvSpPr>
          <p:cNvPr id="11" name="灯片编号占位符 10">
            <a:extLst>
              <a:ext uri="{FF2B5EF4-FFF2-40B4-BE49-F238E27FC236}">
                <a16:creationId xmlns:a16="http://schemas.microsoft.com/office/drawing/2014/main" id="{91DF125A-49FB-4EDB-8DB4-AD6D76025D7E}"/>
              </a:ext>
            </a:extLst>
          </p:cNvPr>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2" name="文本框 1"/>
          <p:cNvSpPr txBox="1"/>
          <p:nvPr/>
        </p:nvSpPr>
        <p:spPr>
          <a:xfrm>
            <a:off x="2213304" y="3303002"/>
            <a:ext cx="3367568" cy="1569660"/>
          </a:xfrm>
          <a:prstGeom prst="rect">
            <a:avLst/>
          </a:prstGeom>
          <a:noFill/>
        </p:spPr>
        <p:txBody>
          <a:bodyPr wrap="square" rtlCol="0">
            <a:spAutoFit/>
          </a:bodyPr>
          <a:lstStyle/>
          <a:p>
            <a:r>
              <a:rPr lang="zh-CN" altLang="en-US" sz="2400" dirty="0"/>
              <a:t>二、现有工作基础与优势</a:t>
            </a:r>
            <a:endParaRPr lang="en-US" altLang="zh-CN" sz="2400" dirty="0"/>
          </a:p>
          <a:p>
            <a:r>
              <a:rPr lang="en-US" altLang="zh-CN" sz="2400" dirty="0"/>
              <a:t>1.</a:t>
            </a:r>
            <a:r>
              <a:rPr lang="zh-CN" altLang="en-US" sz="2400" dirty="0"/>
              <a:t>技术现状分析</a:t>
            </a:r>
            <a:endParaRPr lang="en-US" altLang="zh-CN" sz="2400" dirty="0"/>
          </a:p>
          <a:p>
            <a:r>
              <a:rPr lang="en-US" altLang="zh-CN" sz="2400" dirty="0"/>
              <a:t>2.</a:t>
            </a:r>
            <a:r>
              <a:rPr lang="zh-CN" altLang="en-US" sz="2400" dirty="0"/>
              <a:t>实训小组研究基础</a:t>
            </a:r>
          </a:p>
        </p:txBody>
      </p:sp>
      <p:sp>
        <p:nvSpPr>
          <p:cNvPr id="3" name="文本框 2"/>
          <p:cNvSpPr txBox="1"/>
          <p:nvPr/>
        </p:nvSpPr>
        <p:spPr>
          <a:xfrm>
            <a:off x="6554102" y="3240659"/>
            <a:ext cx="3686650" cy="1569660"/>
          </a:xfrm>
          <a:prstGeom prst="rect">
            <a:avLst/>
          </a:prstGeom>
          <a:noFill/>
        </p:spPr>
        <p:txBody>
          <a:bodyPr wrap="square" rtlCol="0">
            <a:spAutoFit/>
          </a:bodyPr>
          <a:lstStyle/>
          <a:p>
            <a:r>
              <a:rPr lang="zh-CN" altLang="en-US" sz="2400" dirty="0"/>
              <a:t>三、任务分解与考核指标</a:t>
            </a:r>
            <a:endParaRPr lang="en-US" altLang="zh-CN" sz="2400" dirty="0"/>
          </a:p>
          <a:p>
            <a:r>
              <a:rPr lang="en-US" altLang="zh-CN" sz="2400" dirty="0"/>
              <a:t>1.</a:t>
            </a:r>
            <a:r>
              <a:rPr lang="zh-CN" altLang="en-US" sz="2400" dirty="0"/>
              <a:t>专题可行性研究的任务</a:t>
            </a:r>
            <a:endParaRPr lang="en-US" altLang="zh-CN" sz="2400" dirty="0"/>
          </a:p>
          <a:p>
            <a:r>
              <a:rPr lang="en-US" altLang="zh-CN" sz="2400" dirty="0"/>
              <a:t>2.</a:t>
            </a:r>
            <a:r>
              <a:rPr lang="zh-CN" altLang="en-US" sz="2400" dirty="0"/>
              <a:t>技术路线</a:t>
            </a:r>
            <a:endParaRPr lang="en-US" altLang="zh-CN" sz="2400" dirty="0"/>
          </a:p>
          <a:p>
            <a:r>
              <a:rPr lang="en-US" altLang="zh-CN" sz="2400" dirty="0"/>
              <a:t>3.</a:t>
            </a:r>
            <a:r>
              <a:rPr lang="zh-CN" altLang="en-US" sz="2400" dirty="0"/>
              <a:t>主要考核指标</a:t>
            </a:r>
          </a:p>
        </p:txBody>
      </p:sp>
    </p:spTree>
    <p:extLst>
      <p:ext uri="{BB962C8B-B14F-4D97-AF65-F5344CB8AC3E}">
        <p14:creationId xmlns:p14="http://schemas.microsoft.com/office/powerpoint/2010/main" val="32470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FEAB632-43F4-41DE-BF55-C63EAA9C917F}"/>
              </a:ext>
            </a:extLst>
          </p:cNvPr>
          <p:cNvSpPr/>
          <p:nvPr/>
        </p:nvSpPr>
        <p:spPr>
          <a:xfrm>
            <a:off x="203363" y="2628659"/>
            <a:ext cx="1935646" cy="646331"/>
          </a:xfrm>
          <a:prstGeom prst="rect">
            <a:avLst/>
          </a:prstGeom>
        </p:spPr>
        <p:txBody>
          <a:bodyPr wrap="square">
            <a:spAutoFit/>
          </a:bodyPr>
          <a:lstStyle/>
          <a:p>
            <a:pPr algn="ctr"/>
            <a:r>
              <a:rPr lang="zh-CN" altLang="en-US" sz="3600" b="1" dirty="0">
                <a:solidFill>
                  <a:schemeClr val="accent3">
                    <a:lumMod val="50000"/>
                  </a:schemeClr>
                </a:solidFill>
                <a:latin typeface="+mn-ea"/>
              </a:rPr>
              <a:t>齐帅彬</a:t>
            </a:r>
            <a:endParaRPr lang="en-US" altLang="zh-CN" sz="3600" b="1" dirty="0">
              <a:solidFill>
                <a:schemeClr val="accent3">
                  <a:lumMod val="50000"/>
                </a:schemeClr>
              </a:solidFill>
              <a:latin typeface="+mn-ea"/>
            </a:endParaRPr>
          </a:p>
        </p:txBody>
      </p:sp>
      <p:sp>
        <p:nvSpPr>
          <p:cNvPr id="33" name="流程图: 可选过程 32">
            <a:extLst>
              <a:ext uri="{FF2B5EF4-FFF2-40B4-BE49-F238E27FC236}">
                <a16:creationId xmlns:a16="http://schemas.microsoft.com/office/drawing/2014/main" id="{4430EDC6-A305-46A9-93E9-05F531AA376F}"/>
              </a:ext>
            </a:extLst>
          </p:cNvPr>
          <p:cNvSpPr/>
          <p:nvPr/>
        </p:nvSpPr>
        <p:spPr>
          <a:xfrm>
            <a:off x="2221266" y="2234200"/>
            <a:ext cx="8646868" cy="309724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592FDC6-654C-4EC0-8346-FB40D3D13638}"/>
              </a:ext>
            </a:extLst>
          </p:cNvPr>
          <p:cNvSpPr/>
          <p:nvPr/>
        </p:nvSpPr>
        <p:spPr>
          <a:xfrm>
            <a:off x="2213304" y="283262"/>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矩形 38">
            <a:extLst>
              <a:ext uri="{FF2B5EF4-FFF2-40B4-BE49-F238E27FC236}">
                <a16:creationId xmlns:a16="http://schemas.microsoft.com/office/drawing/2014/main" id="{C6977EC0-FF12-42FC-B48C-46D826367D0E}"/>
              </a:ext>
            </a:extLst>
          </p:cNvPr>
          <p:cNvSpPr/>
          <p:nvPr/>
        </p:nvSpPr>
        <p:spPr>
          <a:xfrm>
            <a:off x="0" y="24078"/>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矩形 13">
            <a:extLst>
              <a:ext uri="{FF2B5EF4-FFF2-40B4-BE49-F238E27FC236}">
                <a16:creationId xmlns:a16="http://schemas.microsoft.com/office/drawing/2014/main" id="{E1B22153-BA7B-4513-930C-BF36A9A848A1}"/>
              </a:ext>
            </a:extLst>
          </p:cNvPr>
          <p:cNvSpPr/>
          <p:nvPr/>
        </p:nvSpPr>
        <p:spPr>
          <a:xfrm>
            <a:off x="1436361" y="24078"/>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文本框 40">
            <a:extLst>
              <a:ext uri="{FF2B5EF4-FFF2-40B4-BE49-F238E27FC236}">
                <a16:creationId xmlns:a16="http://schemas.microsoft.com/office/drawing/2014/main" id="{B8770DE9-C39F-4BF3-877C-A51B0CFA8978}"/>
              </a:ext>
            </a:extLst>
          </p:cNvPr>
          <p:cNvSpPr txBox="1"/>
          <p:nvPr/>
        </p:nvSpPr>
        <p:spPr>
          <a:xfrm>
            <a:off x="203363" y="198638"/>
            <a:ext cx="877163" cy="913007"/>
          </a:xfrm>
          <a:prstGeom prst="rect">
            <a:avLst/>
          </a:prstGeom>
          <a:noFill/>
        </p:spPr>
        <p:txBody>
          <a:bodyPr wrap="none" rtlCol="0">
            <a:spAutoFit/>
          </a:bodyPr>
          <a:lstStyle/>
          <a:p>
            <a:r>
              <a:rPr kumimoji="1" lang="en-US" altLang="zh-CN" sz="5333" b="1" dirty="0">
                <a:solidFill>
                  <a:srgbClr val="FFFFFF"/>
                </a:solidFill>
              </a:rPr>
              <a:t>01</a:t>
            </a:r>
            <a:endParaRPr kumimoji="1" lang="zh-CN" altLang="en-US" sz="5333" b="1" dirty="0">
              <a:solidFill>
                <a:srgbClr val="FFFFFF"/>
              </a:solidFill>
            </a:endParaRPr>
          </a:p>
        </p:txBody>
      </p:sp>
      <p:sp>
        <p:nvSpPr>
          <p:cNvPr id="42" name="矩形 41">
            <a:extLst>
              <a:ext uri="{FF2B5EF4-FFF2-40B4-BE49-F238E27FC236}">
                <a16:creationId xmlns:a16="http://schemas.microsoft.com/office/drawing/2014/main" id="{0AE5D221-AE95-4E40-92D3-054236B4F8F1}"/>
              </a:ext>
            </a:extLst>
          </p:cNvPr>
          <p:cNvSpPr/>
          <p:nvPr/>
        </p:nvSpPr>
        <p:spPr>
          <a:xfrm>
            <a:off x="2719518" y="399219"/>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任务分配</a:t>
            </a:r>
          </a:p>
        </p:txBody>
      </p:sp>
      <p:sp>
        <p:nvSpPr>
          <p:cNvPr id="45" name="文本框 44">
            <a:extLst>
              <a:ext uri="{FF2B5EF4-FFF2-40B4-BE49-F238E27FC236}">
                <a16:creationId xmlns:a16="http://schemas.microsoft.com/office/drawing/2014/main" id="{3BB7AB05-3282-4972-8042-CEEB117BB7A1}"/>
              </a:ext>
            </a:extLst>
          </p:cNvPr>
          <p:cNvSpPr txBox="1"/>
          <p:nvPr/>
        </p:nvSpPr>
        <p:spPr>
          <a:xfrm>
            <a:off x="2727480" y="2628659"/>
            <a:ext cx="7442036" cy="2246769"/>
          </a:xfrm>
          <a:prstGeom prst="rect">
            <a:avLst/>
          </a:prstGeom>
          <a:noFill/>
        </p:spPr>
        <p:txBody>
          <a:bodyPr wrap="square" rtlCol="0">
            <a:spAutoFit/>
          </a:bodyPr>
          <a:lstStyle/>
          <a:p>
            <a:r>
              <a:rPr lang="zh-CN" altLang="en-US" sz="2800" dirty="0"/>
              <a:t>四、计划及目标</a:t>
            </a:r>
            <a:endParaRPr lang="en-US" altLang="zh-CN" sz="2800" dirty="0"/>
          </a:p>
          <a:p>
            <a:r>
              <a:rPr lang="en-US" altLang="zh-CN" sz="2800" dirty="0"/>
              <a:t>1.</a:t>
            </a:r>
            <a:r>
              <a:rPr lang="zh-CN" altLang="en-US" sz="2800" dirty="0"/>
              <a:t>进度安排</a:t>
            </a:r>
            <a:endParaRPr lang="en-US" altLang="zh-CN" sz="2800" dirty="0"/>
          </a:p>
          <a:p>
            <a:r>
              <a:rPr lang="en-US" altLang="zh-CN" sz="2800" dirty="0"/>
              <a:t>2.</a:t>
            </a:r>
            <a:r>
              <a:rPr lang="zh-CN" altLang="en-US" sz="2800" dirty="0"/>
              <a:t>里程碑及各里程碑的考核项</a:t>
            </a:r>
            <a:endParaRPr lang="en-US" altLang="zh-CN" sz="2800" dirty="0"/>
          </a:p>
          <a:p>
            <a:r>
              <a:rPr lang="zh-CN" altLang="en-US" sz="2800" dirty="0"/>
              <a:t>五、组织管理措施</a:t>
            </a:r>
            <a:endParaRPr lang="en-US" altLang="zh-CN" sz="2800" dirty="0"/>
          </a:p>
          <a:p>
            <a:r>
              <a:rPr lang="zh-CN" altLang="en-US" sz="2800" dirty="0"/>
              <a:t>六、其他需要说明的事项</a:t>
            </a:r>
          </a:p>
        </p:txBody>
      </p:sp>
      <p:sp>
        <p:nvSpPr>
          <p:cNvPr id="46" name="灯片编号占位符 45">
            <a:extLst>
              <a:ext uri="{FF2B5EF4-FFF2-40B4-BE49-F238E27FC236}">
                <a16:creationId xmlns:a16="http://schemas.microsoft.com/office/drawing/2014/main" id="{9ECE39D0-33DE-43E2-B128-6C10D93188FC}"/>
              </a:ext>
            </a:extLst>
          </p:cNvPr>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12" name="矩形 11">
            <a:extLst>
              <a:ext uri="{FF2B5EF4-FFF2-40B4-BE49-F238E27FC236}">
                <a16:creationId xmlns:a16="http://schemas.microsoft.com/office/drawing/2014/main" id="{CFEAB632-43F4-41DE-BF55-C63EAA9C917F}"/>
              </a:ext>
            </a:extLst>
          </p:cNvPr>
          <p:cNvSpPr/>
          <p:nvPr/>
        </p:nvSpPr>
        <p:spPr>
          <a:xfrm>
            <a:off x="129068" y="3515350"/>
            <a:ext cx="1935646" cy="646331"/>
          </a:xfrm>
          <a:prstGeom prst="rect">
            <a:avLst/>
          </a:prstGeom>
        </p:spPr>
        <p:txBody>
          <a:bodyPr wrap="square">
            <a:spAutoFit/>
          </a:bodyPr>
          <a:lstStyle/>
          <a:p>
            <a:pPr algn="ctr"/>
            <a:r>
              <a:rPr lang="zh-CN" altLang="en-US" sz="3600" b="1" dirty="0">
                <a:solidFill>
                  <a:schemeClr val="accent3">
                    <a:lumMod val="50000"/>
                  </a:schemeClr>
                </a:solidFill>
                <a:latin typeface="+mn-ea"/>
              </a:rPr>
              <a:t>刘敏慧</a:t>
            </a:r>
            <a:endParaRPr lang="en-US" altLang="zh-CN" sz="3600" b="1" dirty="0">
              <a:solidFill>
                <a:schemeClr val="accent3">
                  <a:lumMod val="50000"/>
                </a:schemeClr>
              </a:solidFill>
              <a:latin typeface="+mn-ea"/>
            </a:endParaRPr>
          </a:p>
        </p:txBody>
      </p:sp>
    </p:spTree>
    <p:extLst>
      <p:ext uri="{BB962C8B-B14F-4D97-AF65-F5344CB8AC3E}">
        <p14:creationId xmlns:p14="http://schemas.microsoft.com/office/powerpoint/2010/main" val="38435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6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4C6427-A1F1-4069-8038-ED88E9A70EA4}"/>
              </a:ext>
            </a:extLst>
          </p:cNvPr>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grpSp>
        <p:nvGrpSpPr>
          <p:cNvPr id="3" name="组合 2">
            <a:extLst>
              <a:ext uri="{FF2B5EF4-FFF2-40B4-BE49-F238E27FC236}">
                <a16:creationId xmlns:a16="http://schemas.microsoft.com/office/drawing/2014/main" id="{AE617CF8-475E-4C10-9C38-E7ABBDB0EE0B}"/>
              </a:ext>
            </a:extLst>
          </p:cNvPr>
          <p:cNvGrpSpPr/>
          <p:nvPr/>
        </p:nvGrpSpPr>
        <p:grpSpPr>
          <a:xfrm>
            <a:off x="4887549" y="2220549"/>
            <a:ext cx="2416902" cy="2416902"/>
            <a:chOff x="4887549" y="1124584"/>
            <a:chExt cx="2416902" cy="2416902"/>
          </a:xfrm>
        </p:grpSpPr>
        <p:sp>
          <p:nvSpPr>
            <p:cNvPr id="4" name="文本框 3">
              <a:extLst>
                <a:ext uri="{FF2B5EF4-FFF2-40B4-BE49-F238E27FC236}">
                  <a16:creationId xmlns:a16="http://schemas.microsoft.com/office/drawing/2014/main" id="{082A7D72-29EF-49FF-B203-9924E9103A4A}"/>
                </a:ext>
              </a:extLst>
            </p:cNvPr>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完成情况</a:t>
              </a:r>
            </a:p>
          </p:txBody>
        </p:sp>
        <p:sp>
          <p:nvSpPr>
            <p:cNvPr id="5" name="矩形 4">
              <a:extLst>
                <a:ext uri="{FF2B5EF4-FFF2-40B4-BE49-F238E27FC236}">
                  <a16:creationId xmlns:a16="http://schemas.microsoft.com/office/drawing/2014/main" id="{4F40D16C-2C0E-48BE-ABAD-D7C41C9B5809}"/>
                </a:ext>
              </a:extLst>
            </p:cNvPr>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A43EF29B-7175-444B-984A-BB1503AE9335}"/>
              </a:ext>
            </a:extLst>
          </p:cNvPr>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Tree>
    <p:extLst>
      <p:ext uri="{BB962C8B-B14F-4D97-AF65-F5344CB8AC3E}">
        <p14:creationId xmlns:p14="http://schemas.microsoft.com/office/powerpoint/2010/main" val="282404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6" presetClass="emph" presetSubtype="0" autoRev="1" fill="hold" nodeType="withEffect">
                                  <p:stCondLst>
                                    <p:cond delay="800"/>
                                  </p:stCondLst>
                                  <p:childTnLst>
                                    <p:animScale>
                                      <p:cBhvr>
                                        <p:cTn id="11" dur="250" fill="hold"/>
                                        <p:tgtEl>
                                          <p:spTgt spid="3"/>
                                        </p:tgtEl>
                                      </p:cBhvr>
                                      <p:by x="115000" y="115000"/>
                                    </p:animScale>
                                  </p:childTnLst>
                                </p:cTn>
                              </p:par>
                              <p:par>
                                <p:cTn id="12" presetID="50" presetClass="entr" presetSubtype="0" decel="100000" fill="hold" grpId="0" nodeType="withEffect">
                                  <p:stCondLst>
                                    <p:cond delay="120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strVal val="#ppt_w+.3"/>
                                          </p:val>
                                        </p:tav>
                                        <p:tav tm="100000">
                                          <p:val>
                                            <p:strVal val="#ppt_w"/>
                                          </p:val>
                                        </p:tav>
                                      </p:tavLst>
                                    </p:anim>
                                    <p:anim calcmode="lin" valueType="num">
                                      <p:cBhvr>
                                        <p:cTn id="15" dur="750" fill="hold"/>
                                        <p:tgtEl>
                                          <p:spTgt spid="2"/>
                                        </p:tgtEl>
                                        <p:attrNameLst>
                                          <p:attrName>ppt_h</p:attrName>
                                        </p:attrNameLst>
                                      </p:cBhvr>
                                      <p:tavLst>
                                        <p:tav tm="0">
                                          <p:val>
                                            <p:strVal val="#ppt_h"/>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F2410F3-AEB3-45AA-8B87-0DD3D9AFAF9E}"/>
              </a:ext>
            </a:extLst>
          </p:cNvPr>
          <p:cNvGrpSpPr/>
          <p:nvPr/>
        </p:nvGrpSpPr>
        <p:grpSpPr>
          <a:xfrm>
            <a:off x="0" y="24078"/>
            <a:ext cx="12192001" cy="1245636"/>
            <a:chOff x="0" y="2757455"/>
            <a:chExt cx="12192001" cy="1245636"/>
          </a:xfrm>
        </p:grpSpPr>
        <p:sp>
          <p:nvSpPr>
            <p:cNvPr id="3" name="矩形 2">
              <a:extLst>
                <a:ext uri="{FF2B5EF4-FFF2-40B4-BE49-F238E27FC236}">
                  <a16:creationId xmlns:a16="http://schemas.microsoft.com/office/drawing/2014/main" id="{F5CFAD8F-FB9B-45C3-B8AA-095BBD74747B}"/>
                </a:ext>
              </a:extLst>
            </p:cNvPr>
            <p:cNvSpPr/>
            <p:nvPr/>
          </p:nvSpPr>
          <p:spPr>
            <a:xfrm>
              <a:off x="0" y="2757455"/>
              <a:ext cx="1441349" cy="1245636"/>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a:extLst>
                <a:ext uri="{FF2B5EF4-FFF2-40B4-BE49-F238E27FC236}">
                  <a16:creationId xmlns:a16="http://schemas.microsoft.com/office/drawing/2014/main" id="{24D962F5-5F76-49FD-92DD-F37E544C1F43}"/>
                </a:ext>
              </a:extLst>
            </p:cNvPr>
            <p:cNvSpPr/>
            <p:nvPr/>
          </p:nvSpPr>
          <p:spPr>
            <a:xfrm>
              <a:off x="2213304" y="3016639"/>
              <a:ext cx="9978697" cy="888223"/>
            </a:xfrm>
            <a:prstGeom prst="rect">
              <a:avLst/>
            </a:prstGeom>
            <a:solidFill>
              <a:schemeClr val="tx2">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13">
              <a:extLst>
                <a:ext uri="{FF2B5EF4-FFF2-40B4-BE49-F238E27FC236}">
                  <a16:creationId xmlns:a16="http://schemas.microsoft.com/office/drawing/2014/main" id="{9EC35880-1E21-42EE-834A-29BBB7FBBD33}"/>
                </a:ext>
              </a:extLst>
            </p:cNvPr>
            <p:cNvSpPr/>
            <p:nvPr/>
          </p:nvSpPr>
          <p:spPr>
            <a:xfrm>
              <a:off x="1436361" y="2757455"/>
              <a:ext cx="784905" cy="1245636"/>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a:extLst>
                <a:ext uri="{FF2B5EF4-FFF2-40B4-BE49-F238E27FC236}">
                  <a16:creationId xmlns:a16="http://schemas.microsoft.com/office/drawing/2014/main" id="{1B92F9BA-5CB7-43A6-ACE0-3F6693FFE655}"/>
                </a:ext>
              </a:extLst>
            </p:cNvPr>
            <p:cNvSpPr txBox="1"/>
            <p:nvPr/>
          </p:nvSpPr>
          <p:spPr>
            <a:xfrm>
              <a:off x="203363" y="2932015"/>
              <a:ext cx="950901" cy="913007"/>
            </a:xfrm>
            <a:prstGeom prst="rect">
              <a:avLst/>
            </a:prstGeom>
            <a:noFill/>
          </p:spPr>
          <p:txBody>
            <a:bodyPr wrap="none" rtlCol="0">
              <a:spAutoFit/>
            </a:bodyPr>
            <a:lstStyle/>
            <a:p>
              <a:r>
                <a:rPr kumimoji="1" lang="en-US" altLang="zh-CN" sz="5333" b="1" dirty="0">
                  <a:solidFill>
                    <a:srgbClr val="FFFFFF"/>
                  </a:solidFill>
                </a:rPr>
                <a:t>02</a:t>
              </a:r>
              <a:endParaRPr kumimoji="1" lang="zh-CN" altLang="en-US" sz="5333" b="1" dirty="0">
                <a:solidFill>
                  <a:srgbClr val="FFFFFF"/>
                </a:solidFill>
              </a:endParaRPr>
            </a:p>
          </p:txBody>
        </p:sp>
        <p:sp>
          <p:nvSpPr>
            <p:cNvPr id="7" name="矩形 6">
              <a:extLst>
                <a:ext uri="{FF2B5EF4-FFF2-40B4-BE49-F238E27FC236}">
                  <a16:creationId xmlns:a16="http://schemas.microsoft.com/office/drawing/2014/main" id="{9546B307-1EB5-46F5-B41A-007F4567BDC4}"/>
                </a:ext>
              </a:extLst>
            </p:cNvPr>
            <p:cNvSpPr/>
            <p:nvPr/>
          </p:nvSpPr>
          <p:spPr>
            <a:xfrm>
              <a:off x="2719518" y="3132596"/>
              <a:ext cx="8937223" cy="525657"/>
            </a:xfrm>
            <a:prstGeom prst="rect">
              <a:avLst/>
            </a:prstGeom>
          </p:spPr>
          <p:txBody>
            <a:bodyPr wrap="square">
              <a:spAutoFit/>
            </a:bodyPr>
            <a:lstStyle/>
            <a:p>
              <a:pPr>
                <a:lnSpc>
                  <a:spcPct val="130000"/>
                </a:lnSpc>
              </a:pPr>
              <a:r>
                <a:rPr lang="zh-CN" altLang="en-US" sz="2400" b="1" dirty="0">
                  <a:solidFill>
                    <a:srgbClr val="FFFFFF"/>
                  </a:solidFill>
                  <a:latin typeface="微软雅黑" pitchFamily="34" charset="-122"/>
                </a:rPr>
                <a:t>完成情况</a:t>
              </a:r>
            </a:p>
          </p:txBody>
        </p:sp>
      </p:grpSp>
      <p:sp>
        <p:nvSpPr>
          <p:cNvPr id="9" name="文本框 8">
            <a:extLst>
              <a:ext uri="{FF2B5EF4-FFF2-40B4-BE49-F238E27FC236}">
                <a16:creationId xmlns:a16="http://schemas.microsoft.com/office/drawing/2014/main" id="{30D700FE-418C-44DE-82E6-E0936B3D1788}"/>
              </a:ext>
            </a:extLst>
          </p:cNvPr>
          <p:cNvSpPr txBox="1"/>
          <p:nvPr/>
        </p:nvSpPr>
        <p:spPr>
          <a:xfrm>
            <a:off x="921261" y="1634514"/>
            <a:ext cx="10349478" cy="4524315"/>
          </a:xfrm>
          <a:prstGeom prst="rect">
            <a:avLst/>
          </a:prstGeom>
          <a:noFill/>
        </p:spPr>
        <p:txBody>
          <a:bodyPr wrap="square" rtlCol="0">
            <a:spAutoFit/>
          </a:bodyPr>
          <a:lstStyle/>
          <a:p>
            <a:endParaRPr lang="en-US" altLang="zh-CN" dirty="0"/>
          </a:p>
          <a:p>
            <a:r>
              <a:rPr lang="zh-CN" altLang="zh-CN" b="1" dirty="0"/>
              <a:t>第一部分：可行性研究的目标和任务（负责人：黄政峰）</a:t>
            </a:r>
            <a:endParaRPr lang="en-US" altLang="zh-CN" b="1" dirty="0"/>
          </a:p>
          <a:p>
            <a:endParaRPr lang="en-US" altLang="zh-CN" b="1" dirty="0"/>
          </a:p>
          <a:p>
            <a:r>
              <a:rPr lang="zh-CN" altLang="en-US" b="1" dirty="0"/>
              <a:t>完成情况：</a:t>
            </a:r>
            <a:r>
              <a:rPr lang="zh-CN" altLang="en-US" dirty="0"/>
              <a:t>已基本完成</a:t>
            </a:r>
            <a:endParaRPr lang="en-US" altLang="zh-CN" dirty="0"/>
          </a:p>
          <a:p>
            <a:endParaRPr lang="zh-CN" altLang="zh-CN" dirty="0"/>
          </a:p>
          <a:p>
            <a:r>
              <a:rPr lang="zh-CN" altLang="en-US" b="1" dirty="0"/>
              <a:t>存在的疑问</a:t>
            </a:r>
            <a:r>
              <a:rPr lang="zh-CN" altLang="en-US" dirty="0"/>
              <a:t>：</a:t>
            </a:r>
            <a:r>
              <a:rPr lang="zh-CN" altLang="zh-CN" dirty="0"/>
              <a:t>第一部分负责人在撰写过程中，对整个部分需要撰写内容的理解不是非常的明确。尤其是对目标分析及任务内容方面，产生了两种不同的理解：</a:t>
            </a:r>
          </a:p>
          <a:p>
            <a:pPr lvl="0"/>
            <a:r>
              <a:rPr lang="en-US" altLang="zh-CN" dirty="0"/>
              <a:t>1</a:t>
            </a:r>
            <a:r>
              <a:rPr lang="zh-CN" altLang="en-US" dirty="0"/>
              <a:t>、</a:t>
            </a:r>
            <a:r>
              <a:rPr lang="zh-CN" altLang="zh-CN" dirty="0"/>
              <a:t>针对可行性研究的分析。该部分主要撰写此次可行性分析阶段的目标和任务分配，即我们通过可行性分析想要达到一个什么样的目的，为了达到这个可行性分析的目的我们该阶段应该制定什么样的任务以及如何分配。</a:t>
            </a:r>
          </a:p>
          <a:p>
            <a:pPr lvl="0"/>
            <a:r>
              <a:rPr lang="en-US" altLang="zh-CN" dirty="0"/>
              <a:t>2</a:t>
            </a:r>
            <a:r>
              <a:rPr lang="zh-CN" altLang="en-US" dirty="0"/>
              <a:t>、</a:t>
            </a:r>
            <a:r>
              <a:rPr lang="zh-CN" altLang="zh-CN" dirty="0"/>
              <a:t>针对整个实训项目的分析。通过可行性研究后，分析我们这个实训项目应该达到一个怎样的目标，以及如何制定具体的任务去完成该目标。</a:t>
            </a:r>
            <a:endParaRPr lang="en-US" altLang="zh-CN" dirty="0"/>
          </a:p>
          <a:p>
            <a:pPr lvl="0"/>
            <a:endParaRPr lang="en-US" altLang="zh-CN" dirty="0"/>
          </a:p>
          <a:p>
            <a:pPr lvl="0"/>
            <a:r>
              <a:rPr lang="zh-CN" altLang="en-US" b="1" dirty="0"/>
              <a:t>小组成员讨论结果：</a:t>
            </a:r>
            <a:endParaRPr lang="en-US" altLang="zh-CN" b="1" dirty="0"/>
          </a:p>
          <a:p>
            <a:pPr lvl="0"/>
            <a:r>
              <a:rPr lang="zh-CN" altLang="en-US" dirty="0"/>
              <a:t>该问题待确认，询问老师</a:t>
            </a:r>
            <a:endParaRPr lang="zh-CN" altLang="zh-CN" dirty="0"/>
          </a:p>
          <a:p>
            <a:r>
              <a:rPr lang="en-US" altLang="zh-CN" dirty="0"/>
              <a:t>	</a:t>
            </a:r>
            <a:endParaRPr lang="zh-CN" altLang="en-US" dirty="0"/>
          </a:p>
        </p:txBody>
      </p:sp>
      <p:sp>
        <p:nvSpPr>
          <p:cNvPr id="10" name="灯片编号占位符 9">
            <a:extLst>
              <a:ext uri="{FF2B5EF4-FFF2-40B4-BE49-F238E27FC236}">
                <a16:creationId xmlns:a16="http://schemas.microsoft.com/office/drawing/2014/main" id="{4A88700E-F78F-4089-A56F-339126A6C3FE}"/>
              </a:ext>
            </a:extLst>
          </p:cNvPr>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Tree>
    <p:extLst>
      <p:ext uri="{BB962C8B-B14F-4D97-AF65-F5344CB8AC3E}">
        <p14:creationId xmlns:p14="http://schemas.microsoft.com/office/powerpoint/2010/main" val="788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版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680</Words>
  <Application>Microsoft Office PowerPoint</Application>
  <PresentationFormat>宽屏</PresentationFormat>
  <Paragraphs>156</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微软雅黑</vt:lpstr>
      <vt:lpstr>等线</vt:lpstr>
      <vt:lpstr>Arial</vt:lpstr>
      <vt:lpstr>Calibri</vt:lpstr>
      <vt:lpstr>Impact</vt:lpstr>
      <vt:lpstr>Times New Roman</vt:lpstr>
      <vt:lpstr>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xy</dc:creator>
  <cp:lastModifiedBy>c xy</cp:lastModifiedBy>
  <cp:revision>50</cp:revision>
  <dcterms:created xsi:type="dcterms:W3CDTF">2017-11-03T07:59:38Z</dcterms:created>
  <dcterms:modified xsi:type="dcterms:W3CDTF">2017-11-20T04:47:59Z</dcterms:modified>
</cp:coreProperties>
</file>