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82" r:id="rId3"/>
    <p:sldId id="281" r:id="rId4"/>
    <p:sldId id="308" r:id="rId5"/>
    <p:sldId id="277" r:id="rId6"/>
    <p:sldId id="268" r:id="rId7"/>
    <p:sldId id="298" r:id="rId8"/>
    <p:sldId id="294" r:id="rId9"/>
    <p:sldId id="303" r:id="rId10"/>
    <p:sldId id="304" r:id="rId11"/>
    <p:sldId id="305" r:id="rId12"/>
    <p:sldId id="306" r:id="rId13"/>
    <p:sldId id="299" r:id="rId14"/>
    <p:sldId id="295" r:id="rId15"/>
    <p:sldId id="307" r:id="rId16"/>
    <p:sldId id="300" r:id="rId17"/>
    <p:sldId id="296" r:id="rId18"/>
    <p:sldId id="301" r:id="rId19"/>
    <p:sldId id="302" r:id="rId20"/>
    <p:sldId id="278" r:id="rId21"/>
    <p:sldId id="275" r:id="rId22"/>
    <p:sldId id="28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73" autoAdjust="0"/>
  </p:normalViewPr>
  <p:slideViewPr>
    <p:cSldViewPr snapToGrid="0">
      <p:cViewPr varScale="1">
        <p:scale>
          <a:sx n="68" d="100"/>
          <a:sy n="68" d="100"/>
        </p:scale>
        <p:origin x="5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7239F-423A-4EA2-BB55-7C9F99A90D03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EF11C-82A7-4F44-A8DC-962B39006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132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EF11C-82A7-4F44-A8DC-962B3900654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21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与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680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A330-99E0-4B4D-9C61-82CFEE5A232F}" type="datetimeFigureOut">
              <a:rPr lang="zh-CN" altLang="en-US" smtClean="0"/>
              <a:pPr/>
              <a:t>2017/11/26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2866-32EA-4EDE-B1EF-E5D366E4AC4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88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A330-99E0-4B4D-9C61-82CFEE5A232F}" type="datetimeFigureOut">
              <a:rPr lang="zh-CN" altLang="en-US" smtClean="0"/>
              <a:pPr/>
              <a:t>2017/11/26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2866-32EA-4EDE-B1EF-E5D366E4AC4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33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A330-99E0-4B4D-9C61-82CFEE5A232F}" type="datetimeFigureOut">
              <a:rPr lang="zh-CN" altLang="en-US" smtClean="0"/>
              <a:pPr/>
              <a:t>2017/11/26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2866-32EA-4EDE-B1EF-E5D366E4AC4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22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A330-99E0-4B4D-9C61-82CFEE5A232F}" type="datetimeFigureOut">
              <a:rPr lang="zh-CN" altLang="en-US" smtClean="0"/>
              <a:pPr/>
              <a:t>2017/11/26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2866-32EA-4EDE-B1EF-E5D366E4AC4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66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270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38">
          <p15:clr>
            <a:srgbClr val="FBAE40"/>
          </p15:clr>
        </p15:guide>
        <p15:guide id="4" pos="7242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0"/>
            <a:ext cx="12191238" cy="685757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DA330-99E0-4B4D-9C61-82CFEE5A232F}" type="datetimeFigureOut">
              <a:rPr lang="zh-CN" altLang="en-US" smtClean="0"/>
              <a:pPr/>
              <a:t>2017/11/26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02866-32EA-4EDE-B1EF-E5D366E4AC4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5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585937" y="4640586"/>
            <a:ext cx="552450" cy="552450"/>
            <a:chOff x="3937978" y="5180856"/>
            <a:chExt cx="552450" cy="552450"/>
          </a:xfrm>
        </p:grpSpPr>
        <p:sp>
          <p:nvSpPr>
            <p:cNvPr id="12" name="椭圆 11"/>
            <p:cNvSpPr/>
            <p:nvPr/>
          </p:nvSpPr>
          <p:spPr>
            <a:xfrm>
              <a:off x="3937978" y="5180856"/>
              <a:ext cx="552450" cy="5524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grpSp>
          <p:nvGrpSpPr>
            <p:cNvPr id="17" name="Group 38"/>
            <p:cNvGrpSpPr/>
            <p:nvPr/>
          </p:nvGrpSpPr>
          <p:grpSpPr>
            <a:xfrm>
              <a:off x="4022991" y="5324161"/>
              <a:ext cx="348415" cy="247981"/>
              <a:chOff x="5326857" y="2779521"/>
              <a:chExt cx="2283619" cy="2167129"/>
            </a:xfrm>
            <a:solidFill>
              <a:schemeClr val="bg1"/>
            </a:solidFill>
          </p:grpSpPr>
          <p:sp>
            <p:nvSpPr>
              <p:cNvPr id="18" name="Freeform 45"/>
              <p:cNvSpPr/>
              <p:nvPr/>
            </p:nvSpPr>
            <p:spPr>
              <a:xfrm>
                <a:off x="5326857" y="3228975"/>
                <a:ext cx="1147085" cy="1083469"/>
              </a:xfrm>
              <a:custGeom>
                <a:avLst/>
                <a:gdLst>
                  <a:gd name="connsiteX0" fmla="*/ 1090612 w 1147085"/>
                  <a:gd name="connsiteY0" fmla="*/ 0 h 1083469"/>
                  <a:gd name="connsiteX1" fmla="*/ 1147085 w 1147085"/>
                  <a:gd name="connsiteY1" fmla="*/ 460567 h 1083469"/>
                  <a:gd name="connsiteX2" fmla="*/ 1078295 w 1147085"/>
                  <a:gd name="connsiteY2" fmla="*/ 504743 h 1083469"/>
                  <a:gd name="connsiteX3" fmla="*/ 1025237 w 1147085"/>
                  <a:gd name="connsiteY3" fmla="*/ 72025 h 1083469"/>
                  <a:gd name="connsiteX4" fmla="*/ 79622 w 1147085"/>
                  <a:gd name="connsiteY4" fmla="*/ 171129 h 1083469"/>
                  <a:gd name="connsiteX5" fmla="*/ 186985 w 1147085"/>
                  <a:gd name="connsiteY5" fmla="*/ 990798 h 1083469"/>
                  <a:gd name="connsiteX6" fmla="*/ 186985 w 1147085"/>
                  <a:gd name="connsiteY6" fmla="*/ 1011445 h 1083469"/>
                  <a:gd name="connsiteX7" fmla="*/ 977729 w 1147085"/>
                  <a:gd name="connsiteY7" fmla="*/ 857154 h 1083469"/>
                  <a:gd name="connsiteX8" fmla="*/ 977729 w 1147085"/>
                  <a:gd name="connsiteY8" fmla="*/ 916854 h 1083469"/>
                  <a:gd name="connsiteX9" fmla="*/ 123825 w 1147085"/>
                  <a:gd name="connsiteY9" fmla="*/ 1083469 h 1083469"/>
                  <a:gd name="connsiteX10" fmla="*/ 0 w 1147085"/>
                  <a:gd name="connsiteY10" fmla="*/ 114300 h 1083469"/>
                  <a:gd name="connsiteX11" fmla="*/ 1090612 w 1147085"/>
                  <a:gd name="connsiteY11" fmla="*/ 0 h 1083469"/>
                  <a:gd name="connsiteX0" fmla="*/ 1090612 w 1147085"/>
                  <a:gd name="connsiteY0" fmla="*/ 0 h 1083469"/>
                  <a:gd name="connsiteX1" fmla="*/ 1147085 w 1147085"/>
                  <a:gd name="connsiteY1" fmla="*/ 460567 h 1083469"/>
                  <a:gd name="connsiteX2" fmla="*/ 1078295 w 1147085"/>
                  <a:gd name="connsiteY2" fmla="*/ 504743 h 1083469"/>
                  <a:gd name="connsiteX3" fmla="*/ 1025237 w 1147085"/>
                  <a:gd name="connsiteY3" fmla="*/ 72025 h 1083469"/>
                  <a:gd name="connsiteX4" fmla="*/ 79622 w 1147085"/>
                  <a:gd name="connsiteY4" fmla="*/ 171129 h 1083469"/>
                  <a:gd name="connsiteX5" fmla="*/ 186985 w 1147085"/>
                  <a:gd name="connsiteY5" fmla="*/ 1011445 h 1083469"/>
                  <a:gd name="connsiteX6" fmla="*/ 977729 w 1147085"/>
                  <a:gd name="connsiteY6" fmla="*/ 857154 h 1083469"/>
                  <a:gd name="connsiteX7" fmla="*/ 977729 w 1147085"/>
                  <a:gd name="connsiteY7" fmla="*/ 916854 h 1083469"/>
                  <a:gd name="connsiteX8" fmla="*/ 123825 w 1147085"/>
                  <a:gd name="connsiteY8" fmla="*/ 1083469 h 1083469"/>
                  <a:gd name="connsiteX9" fmla="*/ 0 w 1147085"/>
                  <a:gd name="connsiteY9" fmla="*/ 114300 h 1083469"/>
                  <a:gd name="connsiteX10" fmla="*/ 1090612 w 1147085"/>
                  <a:gd name="connsiteY10" fmla="*/ 0 h 108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7085" h="1083469">
                    <a:moveTo>
                      <a:pt x="1090612" y="0"/>
                    </a:moveTo>
                    <a:lnTo>
                      <a:pt x="1147085" y="460567"/>
                    </a:lnTo>
                    <a:cubicBezTo>
                      <a:pt x="1121629" y="471368"/>
                      <a:pt x="1098257" y="486098"/>
                      <a:pt x="1078295" y="504743"/>
                    </a:cubicBezTo>
                    <a:lnTo>
                      <a:pt x="1025237" y="72025"/>
                    </a:lnTo>
                    <a:lnTo>
                      <a:pt x="79622" y="171129"/>
                    </a:lnTo>
                    <a:lnTo>
                      <a:pt x="186985" y="1011445"/>
                    </a:lnTo>
                    <a:lnTo>
                      <a:pt x="977729" y="857154"/>
                    </a:lnTo>
                    <a:lnTo>
                      <a:pt x="977729" y="916854"/>
                    </a:lnTo>
                    <a:lnTo>
                      <a:pt x="123825" y="1083469"/>
                    </a:lnTo>
                    <a:lnTo>
                      <a:pt x="0" y="114300"/>
                    </a:lnTo>
                    <a:lnTo>
                      <a:pt x="1090612" y="0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68563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sp>
            <p:nvSpPr>
              <p:cNvPr id="19" name="Oval 23"/>
              <p:cNvSpPr/>
              <p:nvPr/>
            </p:nvSpPr>
            <p:spPr bwMode="auto">
              <a:xfrm>
                <a:off x="5472973" y="4217016"/>
                <a:ext cx="831613" cy="515322"/>
              </a:xfrm>
              <a:custGeom>
                <a:avLst/>
                <a:gdLst/>
                <a:ahLst/>
                <a:cxnLst/>
                <a:rect l="l" t="t" r="r" b="b"/>
                <a:pathLst>
                  <a:path w="831613" h="515322">
                    <a:moveTo>
                      <a:pt x="656506" y="0"/>
                    </a:moveTo>
                    <a:cubicBezTo>
                      <a:pt x="722980" y="12459"/>
                      <a:pt x="782484" y="33487"/>
                      <a:pt x="831613" y="60220"/>
                    </a:cubicBezTo>
                    <a:lnTo>
                      <a:pt x="831613" y="156807"/>
                    </a:lnTo>
                    <a:lnTo>
                      <a:pt x="790343" y="156807"/>
                    </a:lnTo>
                    <a:cubicBezTo>
                      <a:pt x="689578" y="156807"/>
                      <a:pt x="607892" y="247187"/>
                      <a:pt x="607892" y="358678"/>
                    </a:cubicBezTo>
                    <a:cubicBezTo>
                      <a:pt x="607892" y="412735"/>
                      <a:pt x="627095" y="461830"/>
                      <a:pt x="658968" y="497546"/>
                    </a:cubicBezTo>
                    <a:cubicBezTo>
                      <a:pt x="605816" y="509342"/>
                      <a:pt x="548050" y="515322"/>
                      <a:pt x="487726" y="515322"/>
                    </a:cubicBezTo>
                    <a:cubicBezTo>
                      <a:pt x="218362" y="515322"/>
                      <a:pt x="0" y="396081"/>
                      <a:pt x="0" y="248990"/>
                    </a:cubicBezTo>
                    <a:cubicBezTo>
                      <a:pt x="0" y="198934"/>
                      <a:pt x="25288" y="152104"/>
                      <a:pt x="70263" y="113194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68563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sp>
            <p:nvSpPr>
              <p:cNvPr id="20" name="Rounded Rectangle 13"/>
              <p:cNvSpPr/>
              <p:nvPr/>
            </p:nvSpPr>
            <p:spPr bwMode="auto">
              <a:xfrm>
                <a:off x="6127748" y="3705225"/>
                <a:ext cx="1375518" cy="1241425"/>
              </a:xfrm>
              <a:custGeom>
                <a:avLst/>
                <a:gdLst/>
                <a:ahLst/>
                <a:cxnLst/>
                <a:rect l="l" t="t" r="r" b="b"/>
                <a:pathLst>
                  <a:path w="1375518" h="1241425">
                    <a:moveTo>
                      <a:pt x="880211" y="0"/>
                    </a:moveTo>
                    <a:lnTo>
                      <a:pt x="1125002" y="0"/>
                    </a:lnTo>
                    <a:cubicBezTo>
                      <a:pt x="1202113" y="0"/>
                      <a:pt x="1271265" y="34077"/>
                      <a:pt x="1317403" y="88704"/>
                    </a:cubicBezTo>
                    <a:cubicBezTo>
                      <a:pt x="1244331" y="103169"/>
                      <a:pt x="1190628" y="168346"/>
                      <a:pt x="1190628" y="246066"/>
                    </a:cubicBezTo>
                    <a:lnTo>
                      <a:pt x="1190628" y="708029"/>
                    </a:lnTo>
                    <a:lnTo>
                      <a:pt x="929175" y="708029"/>
                    </a:lnTo>
                    <a:lnTo>
                      <a:pt x="803618" y="172438"/>
                    </a:lnTo>
                    <a:close/>
                    <a:moveTo>
                      <a:pt x="481554" y="0"/>
                    </a:moveTo>
                    <a:lnTo>
                      <a:pt x="726347" y="0"/>
                    </a:lnTo>
                    <a:lnTo>
                      <a:pt x="802940" y="172436"/>
                    </a:lnTo>
                    <a:lnTo>
                      <a:pt x="674361" y="720915"/>
                    </a:lnTo>
                    <a:cubicBezTo>
                      <a:pt x="614856" y="745801"/>
                      <a:pt x="573090" y="804586"/>
                      <a:pt x="573090" y="873128"/>
                    </a:cubicBezTo>
                    <a:cubicBezTo>
                      <a:pt x="573090" y="964310"/>
                      <a:pt x="647007" y="1038227"/>
                      <a:pt x="738189" y="1038227"/>
                    </a:cubicBezTo>
                    <a:lnTo>
                      <a:pt x="1375518" y="1038227"/>
                    </a:lnTo>
                    <a:cubicBezTo>
                      <a:pt x="1351252" y="1154299"/>
                      <a:pt x="1248302" y="1241425"/>
                      <a:pt x="1125002" y="1241425"/>
                    </a:cubicBezTo>
                    <a:lnTo>
                      <a:pt x="481554" y="1241425"/>
                    </a:lnTo>
                    <a:cubicBezTo>
                      <a:pt x="358254" y="1241425"/>
                      <a:pt x="255302" y="1154298"/>
                      <a:pt x="231037" y="1038224"/>
                    </a:cubicBezTo>
                    <a:lnTo>
                      <a:pt x="165099" y="1038224"/>
                    </a:lnTo>
                    <a:cubicBezTo>
                      <a:pt x="73917" y="1038224"/>
                      <a:pt x="0" y="964307"/>
                      <a:pt x="0" y="873125"/>
                    </a:cubicBezTo>
                    <a:cubicBezTo>
                      <a:pt x="0" y="781943"/>
                      <a:pt x="73917" y="708026"/>
                      <a:pt x="165099" y="708026"/>
                    </a:cubicBezTo>
                    <a:lnTo>
                      <a:pt x="225428" y="708026"/>
                    </a:lnTo>
                    <a:lnTo>
                      <a:pt x="225428" y="256126"/>
                    </a:lnTo>
                    <a:cubicBezTo>
                      <a:pt x="225428" y="114672"/>
                      <a:pt x="340100" y="0"/>
                      <a:pt x="481554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68563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sp>
            <p:nvSpPr>
              <p:cNvPr id="21" name="Oval 57"/>
              <p:cNvSpPr/>
              <p:nvPr/>
            </p:nvSpPr>
            <p:spPr bwMode="auto">
              <a:xfrm>
                <a:off x="6524624" y="2779521"/>
                <a:ext cx="835025" cy="835025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68563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sp>
            <p:nvSpPr>
              <p:cNvPr id="22" name="Rounded Rectangle 14"/>
              <p:cNvSpPr/>
              <p:nvPr/>
            </p:nvSpPr>
            <p:spPr bwMode="auto">
              <a:xfrm>
                <a:off x="6740522" y="3829050"/>
                <a:ext cx="869954" cy="874713"/>
              </a:xfrm>
              <a:custGeom>
                <a:avLst/>
                <a:gdLst>
                  <a:gd name="connsiteX0" fmla="*/ 744540 w 869954"/>
                  <a:gd name="connsiteY0" fmla="*/ 0 h 874713"/>
                  <a:gd name="connsiteX1" fmla="*/ 869954 w 869954"/>
                  <a:gd name="connsiteY1" fmla="*/ 125414 h 874713"/>
                  <a:gd name="connsiteX2" fmla="*/ 869953 w 869954"/>
                  <a:gd name="connsiteY2" fmla="*/ 706437 h 874713"/>
                  <a:gd name="connsiteX3" fmla="*/ 869952 w 869954"/>
                  <a:gd name="connsiteY3" fmla="*/ 749299 h 874713"/>
                  <a:gd name="connsiteX4" fmla="*/ 744538 w 869954"/>
                  <a:gd name="connsiteY4" fmla="*/ 874713 h 874713"/>
                  <a:gd name="connsiteX5" fmla="*/ 125414 w 869954"/>
                  <a:gd name="connsiteY5" fmla="*/ 874712 h 874713"/>
                  <a:gd name="connsiteX6" fmla="*/ 0 w 869954"/>
                  <a:gd name="connsiteY6" fmla="*/ 749298 h 874713"/>
                  <a:gd name="connsiteX7" fmla="*/ 1 w 869954"/>
                  <a:gd name="connsiteY7" fmla="*/ 749299 h 874713"/>
                  <a:gd name="connsiteX8" fmla="*/ 125415 w 869954"/>
                  <a:gd name="connsiteY8" fmla="*/ 623885 h 874713"/>
                  <a:gd name="connsiteX9" fmla="*/ 619126 w 869954"/>
                  <a:gd name="connsiteY9" fmla="*/ 623885 h 874713"/>
                  <a:gd name="connsiteX10" fmla="*/ 619126 w 869954"/>
                  <a:gd name="connsiteY10" fmla="*/ 125414 h 874713"/>
                  <a:gd name="connsiteX11" fmla="*/ 744540 w 869954"/>
                  <a:gd name="connsiteY11" fmla="*/ 0 h 87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69954" h="874713">
                    <a:moveTo>
                      <a:pt x="744540" y="0"/>
                    </a:moveTo>
                    <a:cubicBezTo>
                      <a:pt x="813804" y="0"/>
                      <a:pt x="869954" y="56150"/>
                      <a:pt x="869954" y="125414"/>
                    </a:cubicBezTo>
                    <a:cubicBezTo>
                      <a:pt x="869954" y="319088"/>
                      <a:pt x="869953" y="512763"/>
                      <a:pt x="869953" y="706437"/>
                    </a:cubicBezTo>
                    <a:cubicBezTo>
                      <a:pt x="869953" y="720724"/>
                      <a:pt x="869952" y="735012"/>
                      <a:pt x="869952" y="749299"/>
                    </a:cubicBezTo>
                    <a:cubicBezTo>
                      <a:pt x="869952" y="818563"/>
                      <a:pt x="813802" y="874713"/>
                      <a:pt x="744538" y="874713"/>
                    </a:cubicBezTo>
                    <a:lnTo>
                      <a:pt x="125414" y="874712"/>
                    </a:lnTo>
                    <a:cubicBezTo>
                      <a:pt x="56150" y="874712"/>
                      <a:pt x="0" y="818562"/>
                      <a:pt x="0" y="749298"/>
                    </a:cubicBezTo>
                    <a:lnTo>
                      <a:pt x="1" y="749299"/>
                    </a:lnTo>
                    <a:cubicBezTo>
                      <a:pt x="1" y="680035"/>
                      <a:pt x="56151" y="623885"/>
                      <a:pt x="125415" y="623885"/>
                    </a:cubicBezTo>
                    <a:lnTo>
                      <a:pt x="619126" y="623885"/>
                    </a:lnTo>
                    <a:lnTo>
                      <a:pt x="619126" y="125414"/>
                    </a:lnTo>
                    <a:cubicBezTo>
                      <a:pt x="619126" y="56150"/>
                      <a:pt x="675276" y="0"/>
                      <a:pt x="744540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68563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F8405E2A-45BC-4EAC-A11B-2AAF3B99BA82}"/>
              </a:ext>
            </a:extLst>
          </p:cNvPr>
          <p:cNvSpPr/>
          <p:nvPr/>
        </p:nvSpPr>
        <p:spPr>
          <a:xfrm>
            <a:off x="0" y="3727154"/>
            <a:ext cx="12192000" cy="518886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891029E-E43E-4DA6-A941-D68C8193578A}"/>
              </a:ext>
            </a:extLst>
          </p:cNvPr>
          <p:cNvSpPr/>
          <p:nvPr/>
        </p:nvSpPr>
        <p:spPr>
          <a:xfrm>
            <a:off x="-2599" y="2706520"/>
            <a:ext cx="12192000" cy="9724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7D08656-44A4-42D5-9EF7-02C65A8A50E8}"/>
              </a:ext>
            </a:extLst>
          </p:cNvPr>
          <p:cNvSpPr txBox="1"/>
          <p:nvPr/>
        </p:nvSpPr>
        <p:spPr>
          <a:xfrm>
            <a:off x="314391" y="2830700"/>
            <a:ext cx="104290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</a:rPr>
              <a:t>专题项目可行性任务计划书撰写进度汇报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FA016ED-BE69-4A97-AF08-8F60EEA39679}"/>
              </a:ext>
            </a:extLst>
          </p:cNvPr>
          <p:cNvSpPr/>
          <p:nvPr/>
        </p:nvSpPr>
        <p:spPr>
          <a:xfrm>
            <a:off x="11172674" y="2260140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97B0C7E-B0D5-4416-8907-CC726F45002D}"/>
              </a:ext>
            </a:extLst>
          </p:cNvPr>
          <p:cNvSpPr/>
          <p:nvPr/>
        </p:nvSpPr>
        <p:spPr>
          <a:xfrm>
            <a:off x="10920674" y="2008140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6F7D3256-7162-4704-8EA6-5C377D891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91" y="461178"/>
            <a:ext cx="1960962" cy="1960962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FF02AF8A-F448-4EE1-AEBC-5E289F7F3F3F}"/>
              </a:ext>
            </a:extLst>
          </p:cNvPr>
          <p:cNvSpPr txBox="1"/>
          <p:nvPr/>
        </p:nvSpPr>
        <p:spPr>
          <a:xfrm>
            <a:off x="4345593" y="47248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组长：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73FE1E7-EEEB-4C86-ADBE-21DE570231D9}"/>
              </a:ext>
            </a:extLst>
          </p:cNvPr>
          <p:cNvSpPr txBox="1"/>
          <p:nvPr/>
        </p:nvSpPr>
        <p:spPr>
          <a:xfrm>
            <a:off x="4345593" y="51476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4472C4">
                    <a:lumMod val="50000"/>
                  </a:srgbClr>
                </a:solidFill>
                <a:latin typeface="Calibri"/>
                <a:ea typeface="微软雅黑"/>
              </a:rPr>
              <a:t>成员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：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4B340D9-4667-4BB4-8600-78D9FE756DF1}"/>
              </a:ext>
            </a:extLst>
          </p:cNvPr>
          <p:cNvSpPr txBox="1"/>
          <p:nvPr/>
        </p:nvSpPr>
        <p:spPr>
          <a:xfrm>
            <a:off x="5146132" y="4741977"/>
            <a:ext cx="201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472C4">
                    <a:lumMod val="50000"/>
                  </a:srgbClr>
                </a:solidFill>
                <a:latin typeface="Calibri"/>
                <a:ea typeface="微软雅黑"/>
              </a:rPr>
              <a:t>齐帅彬 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E786319-DDEC-4653-8DC6-DD7EE0851148}"/>
              </a:ext>
            </a:extLst>
          </p:cNvPr>
          <p:cNvSpPr txBox="1"/>
          <p:nvPr/>
        </p:nvSpPr>
        <p:spPr>
          <a:xfrm>
            <a:off x="5144099" y="5152612"/>
            <a:ext cx="423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472C4">
                    <a:lumMod val="50000"/>
                  </a:srgbClr>
                </a:solidFill>
                <a:latin typeface="Calibri"/>
                <a:ea typeface="微软雅黑"/>
              </a:rPr>
              <a:t>黄政峰 刘敏慧 陈潇阳  方蕾</a:t>
            </a:r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0A72E61E-B3C1-474E-955B-BF67813CE233}"/>
              </a:ext>
            </a:extLst>
          </p:cNvPr>
          <p:cNvSpPr>
            <a:spLocks noEditPoints="1"/>
          </p:cNvSpPr>
          <p:nvPr/>
        </p:nvSpPr>
        <p:spPr bwMode="auto">
          <a:xfrm>
            <a:off x="11218862" y="2973845"/>
            <a:ext cx="555624" cy="489478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38A985F-DD8C-44F1-8F8D-81A3081EF4DF}"/>
              </a:ext>
            </a:extLst>
          </p:cNvPr>
          <p:cNvSpPr/>
          <p:nvPr/>
        </p:nvSpPr>
        <p:spPr>
          <a:xfrm>
            <a:off x="8409709" y="3739044"/>
            <a:ext cx="31275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灿烂的火星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56EDF1B-2D09-472B-88B3-A11D0DA852FD}"/>
              </a:ext>
            </a:extLst>
          </p:cNvPr>
          <p:cNvSpPr txBox="1"/>
          <p:nvPr/>
        </p:nvSpPr>
        <p:spPr>
          <a:xfrm>
            <a:off x="2646802" y="1089790"/>
            <a:ext cx="8185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400" b="1" dirty="0">
                <a:solidFill>
                  <a:schemeClr val="accent5">
                    <a:lumMod val="75000"/>
                  </a:schemeClr>
                </a:solidFill>
              </a:rPr>
              <a:t>健身会所顾客精准营销分析系统</a:t>
            </a:r>
            <a:endParaRPr lang="zh-CN" altLang="en-US" sz="4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249B79D-4130-49A4-AA17-2F0203EFEF4A}"/>
              </a:ext>
            </a:extLst>
          </p:cNvPr>
          <p:cNvSpPr txBox="1"/>
          <p:nvPr/>
        </p:nvSpPr>
        <p:spPr>
          <a:xfrm>
            <a:off x="4138387" y="5884129"/>
            <a:ext cx="287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 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制作人：刘敏慧   齐帅彬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921C0DBB-B88B-49CD-AF79-972B588C9E32}"/>
              </a:ext>
            </a:extLst>
          </p:cNvPr>
          <p:cNvGrpSpPr/>
          <p:nvPr/>
        </p:nvGrpSpPr>
        <p:grpSpPr>
          <a:xfrm>
            <a:off x="3585937" y="5792570"/>
            <a:ext cx="552450" cy="552450"/>
            <a:chOff x="1031277" y="5180856"/>
            <a:chExt cx="552450" cy="552450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4CDBD8E7-3EED-4434-92CF-7577AF64855F}"/>
                </a:ext>
              </a:extLst>
            </p:cNvPr>
            <p:cNvSpPr/>
            <p:nvPr/>
          </p:nvSpPr>
          <p:spPr>
            <a:xfrm>
              <a:off x="1031277" y="5180856"/>
              <a:ext cx="552450" cy="5524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2294A5DE-0F32-4F35-8453-2E0EF334A678}"/>
                </a:ext>
              </a:extLst>
            </p:cNvPr>
            <p:cNvSpPr/>
            <p:nvPr/>
          </p:nvSpPr>
          <p:spPr>
            <a:xfrm flipH="1">
              <a:off x="1130571" y="5313444"/>
              <a:ext cx="328603" cy="249173"/>
            </a:xfrm>
            <a:custGeom>
              <a:avLst/>
              <a:gdLst/>
              <a:ahLst/>
              <a:cxnLst/>
              <a:rect l="l" t="t" r="r" b="b"/>
              <a:pathLst>
                <a:path w="852601" h="862013">
                  <a:moveTo>
                    <a:pt x="339688" y="551599"/>
                  </a:moveTo>
                  <a:cubicBezTo>
                    <a:pt x="336200" y="550660"/>
                    <a:pt x="332712" y="552270"/>
                    <a:pt x="329224" y="555624"/>
                  </a:cubicBezTo>
                  <a:lnTo>
                    <a:pt x="318760" y="571723"/>
                  </a:lnTo>
                  <a:cubicBezTo>
                    <a:pt x="317687" y="576955"/>
                    <a:pt x="320907" y="582723"/>
                    <a:pt x="322785" y="587017"/>
                  </a:cubicBezTo>
                  <a:cubicBezTo>
                    <a:pt x="324663" y="591310"/>
                    <a:pt x="331370" y="593322"/>
                    <a:pt x="330029" y="597481"/>
                  </a:cubicBezTo>
                  <a:cubicBezTo>
                    <a:pt x="328687" y="601641"/>
                    <a:pt x="318894" y="606739"/>
                    <a:pt x="314735" y="611971"/>
                  </a:cubicBezTo>
                  <a:cubicBezTo>
                    <a:pt x="310576" y="617202"/>
                    <a:pt x="308563" y="620288"/>
                    <a:pt x="303465" y="629679"/>
                  </a:cubicBezTo>
                  <a:cubicBezTo>
                    <a:pt x="298368" y="639070"/>
                    <a:pt x="292062" y="654230"/>
                    <a:pt x="284147" y="668317"/>
                  </a:cubicBezTo>
                  <a:cubicBezTo>
                    <a:pt x="276232" y="682403"/>
                    <a:pt x="261340" y="698637"/>
                    <a:pt x="255974" y="714199"/>
                  </a:cubicBezTo>
                  <a:cubicBezTo>
                    <a:pt x="250607" y="729762"/>
                    <a:pt x="252754" y="745727"/>
                    <a:pt x="251949" y="761691"/>
                  </a:cubicBezTo>
                  <a:cubicBezTo>
                    <a:pt x="251144" y="777656"/>
                    <a:pt x="252351" y="796036"/>
                    <a:pt x="251143" y="809989"/>
                  </a:cubicBezTo>
                  <a:cubicBezTo>
                    <a:pt x="249937" y="823941"/>
                    <a:pt x="245778" y="837357"/>
                    <a:pt x="244705" y="845406"/>
                  </a:cubicBezTo>
                  <a:cubicBezTo>
                    <a:pt x="243631" y="853456"/>
                    <a:pt x="243095" y="855603"/>
                    <a:pt x="244705" y="858286"/>
                  </a:cubicBezTo>
                  <a:cubicBezTo>
                    <a:pt x="245509" y="859627"/>
                    <a:pt x="245945" y="860298"/>
                    <a:pt x="247169" y="860701"/>
                  </a:cubicBezTo>
                  <a:lnTo>
                    <a:pt x="254364" y="861506"/>
                  </a:lnTo>
                  <a:cubicBezTo>
                    <a:pt x="262279" y="862042"/>
                    <a:pt x="277305" y="862310"/>
                    <a:pt x="292196" y="861506"/>
                  </a:cubicBezTo>
                  <a:cubicBezTo>
                    <a:pt x="307088" y="860701"/>
                    <a:pt x="333115" y="857749"/>
                    <a:pt x="343713" y="856676"/>
                  </a:cubicBezTo>
                  <a:cubicBezTo>
                    <a:pt x="343747" y="856684"/>
                    <a:pt x="352708" y="858681"/>
                    <a:pt x="355787" y="855066"/>
                  </a:cubicBezTo>
                  <a:cubicBezTo>
                    <a:pt x="358873" y="851443"/>
                    <a:pt x="361288" y="845675"/>
                    <a:pt x="362227" y="834943"/>
                  </a:cubicBezTo>
                  <a:cubicBezTo>
                    <a:pt x="363166" y="824210"/>
                    <a:pt x="363568" y="808110"/>
                    <a:pt x="361422" y="790670"/>
                  </a:cubicBezTo>
                  <a:cubicBezTo>
                    <a:pt x="359275" y="773229"/>
                    <a:pt x="352299" y="754313"/>
                    <a:pt x="349348" y="730298"/>
                  </a:cubicBezTo>
                  <a:cubicBezTo>
                    <a:pt x="346396" y="706284"/>
                    <a:pt x="344786" y="666439"/>
                    <a:pt x="343713" y="646584"/>
                  </a:cubicBezTo>
                  <a:cubicBezTo>
                    <a:pt x="342640" y="626728"/>
                    <a:pt x="342505" y="619886"/>
                    <a:pt x="342908" y="611166"/>
                  </a:cubicBezTo>
                  <a:cubicBezTo>
                    <a:pt x="343310" y="602446"/>
                    <a:pt x="343713" y="600299"/>
                    <a:pt x="346128" y="594262"/>
                  </a:cubicBezTo>
                  <a:cubicBezTo>
                    <a:pt x="348543" y="588224"/>
                    <a:pt x="356727" y="580443"/>
                    <a:pt x="357397" y="574942"/>
                  </a:cubicBezTo>
                  <a:cubicBezTo>
                    <a:pt x="358068" y="569442"/>
                    <a:pt x="353104" y="565149"/>
                    <a:pt x="350153" y="561258"/>
                  </a:cubicBezTo>
                  <a:close/>
                  <a:moveTo>
                    <a:pt x="287206" y="507649"/>
                  </a:moveTo>
                  <a:cubicBezTo>
                    <a:pt x="299226" y="561742"/>
                    <a:pt x="284201" y="574621"/>
                    <a:pt x="274326" y="617123"/>
                  </a:cubicBezTo>
                  <a:cubicBezTo>
                    <a:pt x="272445" y="626330"/>
                    <a:pt x="270907" y="639718"/>
                    <a:pt x="269556" y="655910"/>
                  </a:cubicBezTo>
                  <a:cubicBezTo>
                    <a:pt x="284442" y="632717"/>
                    <a:pt x="299146" y="601494"/>
                    <a:pt x="316184" y="596515"/>
                  </a:cubicBezTo>
                  <a:cubicBezTo>
                    <a:pt x="314038" y="589217"/>
                    <a:pt x="305451" y="583528"/>
                    <a:pt x="306524" y="574621"/>
                  </a:cubicBezTo>
                  <a:cubicBezTo>
                    <a:pt x="307147" y="563679"/>
                    <a:pt x="314405" y="554950"/>
                    <a:pt x="319949" y="545622"/>
                  </a:cubicBezTo>
                  <a:cubicBezTo>
                    <a:pt x="307786" y="539695"/>
                    <a:pt x="298568" y="525281"/>
                    <a:pt x="287206" y="507649"/>
                  </a:cubicBezTo>
                  <a:close/>
                  <a:moveTo>
                    <a:pt x="264023" y="488330"/>
                  </a:moveTo>
                  <a:cubicBezTo>
                    <a:pt x="251143" y="497345"/>
                    <a:pt x="249856" y="517952"/>
                    <a:pt x="240841" y="523104"/>
                  </a:cubicBezTo>
                  <a:cubicBezTo>
                    <a:pt x="177304" y="542852"/>
                    <a:pt x="103463" y="578055"/>
                    <a:pt x="46365" y="613259"/>
                  </a:cubicBezTo>
                  <a:cubicBezTo>
                    <a:pt x="17601" y="630002"/>
                    <a:pt x="12021" y="649320"/>
                    <a:pt x="6440" y="682806"/>
                  </a:cubicBezTo>
                  <a:lnTo>
                    <a:pt x="0" y="793568"/>
                  </a:lnTo>
                  <a:cubicBezTo>
                    <a:pt x="60532" y="849807"/>
                    <a:pt x="154551" y="840362"/>
                    <a:pt x="230537" y="859252"/>
                  </a:cubicBezTo>
                  <a:cubicBezTo>
                    <a:pt x="242128" y="755359"/>
                    <a:pt x="233113" y="597374"/>
                    <a:pt x="265311" y="542422"/>
                  </a:cubicBezTo>
                  <a:close/>
                  <a:moveTo>
                    <a:pt x="473953" y="438101"/>
                  </a:moveTo>
                  <a:cubicBezTo>
                    <a:pt x="449999" y="476765"/>
                    <a:pt x="395188" y="525303"/>
                    <a:pt x="351750" y="542487"/>
                  </a:cubicBezTo>
                  <a:cubicBezTo>
                    <a:pt x="364570" y="553524"/>
                    <a:pt x="369815" y="566569"/>
                    <a:pt x="371564" y="577519"/>
                  </a:cubicBezTo>
                  <a:cubicBezTo>
                    <a:pt x="371510" y="588305"/>
                    <a:pt x="363407" y="591042"/>
                    <a:pt x="359329" y="597803"/>
                  </a:cubicBezTo>
                  <a:cubicBezTo>
                    <a:pt x="364928" y="652187"/>
                    <a:pt x="355161" y="701683"/>
                    <a:pt x="373271" y="759858"/>
                  </a:cubicBezTo>
                  <a:cubicBezTo>
                    <a:pt x="382583" y="726860"/>
                    <a:pt x="394118" y="694072"/>
                    <a:pt x="406981" y="659624"/>
                  </a:cubicBezTo>
                  <a:cubicBezTo>
                    <a:pt x="434458" y="598661"/>
                    <a:pt x="476100" y="510653"/>
                    <a:pt x="473953" y="438101"/>
                  </a:cubicBezTo>
                  <a:close/>
                  <a:moveTo>
                    <a:pt x="444331" y="425221"/>
                  </a:moveTo>
                  <a:cubicBezTo>
                    <a:pt x="417365" y="457420"/>
                    <a:pt x="365446" y="490423"/>
                    <a:pt x="342908" y="490423"/>
                  </a:cubicBezTo>
                  <a:cubicBezTo>
                    <a:pt x="312722" y="489752"/>
                    <a:pt x="309100" y="473787"/>
                    <a:pt x="292196" y="465469"/>
                  </a:cubicBezTo>
                  <a:cubicBezTo>
                    <a:pt x="308026" y="468152"/>
                    <a:pt x="323455" y="474056"/>
                    <a:pt x="339687" y="473519"/>
                  </a:cubicBezTo>
                  <a:cubicBezTo>
                    <a:pt x="376180" y="473116"/>
                    <a:pt x="416695" y="446955"/>
                    <a:pt x="444331" y="425221"/>
                  </a:cubicBezTo>
                  <a:close/>
                  <a:moveTo>
                    <a:pt x="488121" y="409767"/>
                  </a:moveTo>
                  <a:cubicBezTo>
                    <a:pt x="533198" y="465576"/>
                    <a:pt x="410846" y="692681"/>
                    <a:pt x="376072" y="855388"/>
                  </a:cubicBezTo>
                  <a:cubicBezTo>
                    <a:pt x="489409" y="838216"/>
                    <a:pt x="600169" y="850665"/>
                    <a:pt x="716082" y="803871"/>
                  </a:cubicBezTo>
                  <a:cubicBezTo>
                    <a:pt x="761588" y="800437"/>
                    <a:pt x="808382" y="816321"/>
                    <a:pt x="852601" y="793568"/>
                  </a:cubicBezTo>
                  <a:cubicBezTo>
                    <a:pt x="845303" y="743338"/>
                    <a:pt x="867627" y="646745"/>
                    <a:pt x="772750" y="588788"/>
                  </a:cubicBezTo>
                  <a:cubicBezTo>
                    <a:pt x="729391" y="552726"/>
                    <a:pt x="648681" y="519241"/>
                    <a:pt x="565395" y="492193"/>
                  </a:cubicBezTo>
                  <a:cubicBezTo>
                    <a:pt x="534486" y="468582"/>
                    <a:pt x="515167" y="433379"/>
                    <a:pt x="488121" y="409767"/>
                  </a:cubicBezTo>
                  <a:close/>
                  <a:moveTo>
                    <a:pt x="314467" y="207"/>
                  </a:moveTo>
                  <a:cubicBezTo>
                    <a:pt x="302302" y="922"/>
                    <a:pt x="297652" y="4142"/>
                    <a:pt x="285488" y="8794"/>
                  </a:cubicBezTo>
                  <a:cubicBezTo>
                    <a:pt x="273325" y="13444"/>
                    <a:pt x="253826" y="20241"/>
                    <a:pt x="241485" y="28112"/>
                  </a:cubicBezTo>
                  <a:cubicBezTo>
                    <a:pt x="229142" y="35983"/>
                    <a:pt x="220377" y="43853"/>
                    <a:pt x="211433" y="56017"/>
                  </a:cubicBezTo>
                  <a:cubicBezTo>
                    <a:pt x="202489" y="68180"/>
                    <a:pt x="193724" y="87320"/>
                    <a:pt x="187821" y="101095"/>
                  </a:cubicBezTo>
                  <a:cubicBezTo>
                    <a:pt x="181919" y="114868"/>
                    <a:pt x="176194" y="121665"/>
                    <a:pt x="176015" y="138658"/>
                  </a:cubicBezTo>
                  <a:cubicBezTo>
                    <a:pt x="175837" y="155652"/>
                    <a:pt x="182813" y="191249"/>
                    <a:pt x="186748" y="203055"/>
                  </a:cubicBezTo>
                  <a:lnTo>
                    <a:pt x="187520" y="204007"/>
                  </a:lnTo>
                  <a:lnTo>
                    <a:pt x="191027" y="223887"/>
                  </a:lnTo>
                  <a:cubicBezTo>
                    <a:pt x="185407" y="222374"/>
                    <a:pt x="182724" y="232570"/>
                    <a:pt x="184333" y="241693"/>
                  </a:cubicBezTo>
                  <a:cubicBezTo>
                    <a:pt x="185943" y="250815"/>
                    <a:pt x="196139" y="265841"/>
                    <a:pt x="198822" y="277111"/>
                  </a:cubicBezTo>
                  <a:cubicBezTo>
                    <a:pt x="201505" y="288380"/>
                    <a:pt x="200298" y="299113"/>
                    <a:pt x="200432" y="309308"/>
                  </a:cubicBezTo>
                  <a:cubicBezTo>
                    <a:pt x="200566" y="319505"/>
                    <a:pt x="198285" y="331579"/>
                    <a:pt x="199627" y="338286"/>
                  </a:cubicBezTo>
                  <a:cubicBezTo>
                    <a:pt x="200969" y="344995"/>
                    <a:pt x="205128" y="346739"/>
                    <a:pt x="208482" y="349556"/>
                  </a:cubicBezTo>
                  <a:cubicBezTo>
                    <a:pt x="211836" y="352373"/>
                    <a:pt x="218275" y="343385"/>
                    <a:pt x="219751" y="355191"/>
                  </a:cubicBezTo>
                  <a:cubicBezTo>
                    <a:pt x="221227" y="366997"/>
                    <a:pt x="229008" y="395036"/>
                    <a:pt x="236655" y="410733"/>
                  </a:cubicBezTo>
                  <a:cubicBezTo>
                    <a:pt x="244301" y="426429"/>
                    <a:pt x="259999" y="439845"/>
                    <a:pt x="265633" y="449370"/>
                  </a:cubicBezTo>
                  <a:cubicBezTo>
                    <a:pt x="271268" y="458895"/>
                    <a:pt x="266438" y="460372"/>
                    <a:pt x="270463" y="467884"/>
                  </a:cubicBezTo>
                  <a:cubicBezTo>
                    <a:pt x="274487" y="475397"/>
                    <a:pt x="281330" y="484118"/>
                    <a:pt x="289781" y="494447"/>
                  </a:cubicBezTo>
                  <a:cubicBezTo>
                    <a:pt x="298233" y="504778"/>
                    <a:pt x="311246" y="524097"/>
                    <a:pt x="321175" y="529866"/>
                  </a:cubicBezTo>
                  <a:cubicBezTo>
                    <a:pt x="331102" y="535634"/>
                    <a:pt x="333383" y="536305"/>
                    <a:pt x="349348" y="529061"/>
                  </a:cubicBezTo>
                  <a:cubicBezTo>
                    <a:pt x="365312" y="521816"/>
                    <a:pt x="399657" y="499680"/>
                    <a:pt x="416963" y="486398"/>
                  </a:cubicBezTo>
                  <a:cubicBezTo>
                    <a:pt x="434270" y="473116"/>
                    <a:pt x="444331" y="459298"/>
                    <a:pt x="453186" y="449370"/>
                  </a:cubicBezTo>
                  <a:cubicBezTo>
                    <a:pt x="462041" y="439443"/>
                    <a:pt x="466601" y="434746"/>
                    <a:pt x="470089" y="426831"/>
                  </a:cubicBezTo>
                  <a:cubicBezTo>
                    <a:pt x="473577" y="418917"/>
                    <a:pt x="471968" y="409526"/>
                    <a:pt x="474115" y="401878"/>
                  </a:cubicBezTo>
                  <a:cubicBezTo>
                    <a:pt x="476261" y="394231"/>
                    <a:pt x="480688" y="390341"/>
                    <a:pt x="482969" y="380949"/>
                  </a:cubicBezTo>
                  <a:cubicBezTo>
                    <a:pt x="485249" y="371558"/>
                    <a:pt x="484847" y="352373"/>
                    <a:pt x="487799" y="345532"/>
                  </a:cubicBezTo>
                  <a:cubicBezTo>
                    <a:pt x="490750" y="338689"/>
                    <a:pt x="496788" y="343787"/>
                    <a:pt x="500678" y="339897"/>
                  </a:cubicBezTo>
                  <a:cubicBezTo>
                    <a:pt x="504569" y="336006"/>
                    <a:pt x="508996" y="331177"/>
                    <a:pt x="511142" y="322188"/>
                  </a:cubicBezTo>
                  <a:cubicBezTo>
                    <a:pt x="513289" y="313199"/>
                    <a:pt x="511947" y="299515"/>
                    <a:pt x="513557" y="285965"/>
                  </a:cubicBezTo>
                  <a:cubicBezTo>
                    <a:pt x="515167" y="272415"/>
                    <a:pt x="520131" y="252425"/>
                    <a:pt x="520801" y="240888"/>
                  </a:cubicBezTo>
                  <a:cubicBezTo>
                    <a:pt x="521473" y="229350"/>
                    <a:pt x="520131" y="222508"/>
                    <a:pt x="517582" y="216739"/>
                  </a:cubicBezTo>
                  <a:lnTo>
                    <a:pt x="505508" y="206274"/>
                  </a:lnTo>
                  <a:cubicBezTo>
                    <a:pt x="501482" y="205872"/>
                    <a:pt x="496788" y="209897"/>
                    <a:pt x="493433" y="214324"/>
                  </a:cubicBezTo>
                  <a:cubicBezTo>
                    <a:pt x="490893" y="217677"/>
                    <a:pt x="489661" y="229032"/>
                    <a:pt x="487525" y="232413"/>
                  </a:cubicBezTo>
                  <a:lnTo>
                    <a:pt x="486770" y="223363"/>
                  </a:lnTo>
                  <a:lnTo>
                    <a:pt x="488165" y="195462"/>
                  </a:lnTo>
                  <a:lnTo>
                    <a:pt x="490482" y="198762"/>
                  </a:lnTo>
                  <a:cubicBezTo>
                    <a:pt x="492986" y="200550"/>
                    <a:pt x="494238" y="195185"/>
                    <a:pt x="496921" y="194469"/>
                  </a:cubicBezTo>
                  <a:cubicBezTo>
                    <a:pt x="499604" y="193754"/>
                    <a:pt x="503002" y="193217"/>
                    <a:pt x="506581" y="194469"/>
                  </a:cubicBezTo>
                  <a:cubicBezTo>
                    <a:pt x="510158" y="195721"/>
                    <a:pt x="516419" y="202876"/>
                    <a:pt x="518386" y="201981"/>
                  </a:cubicBezTo>
                  <a:cubicBezTo>
                    <a:pt x="519370" y="201534"/>
                    <a:pt x="519370" y="200774"/>
                    <a:pt x="519124" y="198896"/>
                  </a:cubicBezTo>
                  <a:lnTo>
                    <a:pt x="518386" y="189102"/>
                  </a:lnTo>
                  <a:cubicBezTo>
                    <a:pt x="518391" y="189053"/>
                    <a:pt x="521603" y="159753"/>
                    <a:pt x="518386" y="142952"/>
                  </a:cubicBezTo>
                  <a:cubicBezTo>
                    <a:pt x="515167" y="126137"/>
                    <a:pt x="506760" y="103778"/>
                    <a:pt x="499068" y="88215"/>
                  </a:cubicBezTo>
                  <a:cubicBezTo>
                    <a:pt x="491376" y="72652"/>
                    <a:pt x="479213" y="57627"/>
                    <a:pt x="472236" y="49577"/>
                  </a:cubicBezTo>
                  <a:cubicBezTo>
                    <a:pt x="465260" y="41528"/>
                    <a:pt x="466154" y="44211"/>
                    <a:pt x="457210" y="39918"/>
                  </a:cubicBezTo>
                  <a:cubicBezTo>
                    <a:pt x="448266" y="35625"/>
                    <a:pt x="435030" y="29722"/>
                    <a:pt x="418572" y="23818"/>
                  </a:cubicBezTo>
                  <a:cubicBezTo>
                    <a:pt x="402117" y="17916"/>
                    <a:pt x="375821" y="8435"/>
                    <a:pt x="358470" y="4500"/>
                  </a:cubicBezTo>
                  <a:cubicBezTo>
                    <a:pt x="341118" y="564"/>
                    <a:pt x="326630" y="-509"/>
                    <a:pt x="314467" y="2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6" tIns="34294" rIns="68586" bIns="34294" rtlCol="0" anchor="ctr"/>
            <a:lstStyle/>
            <a:p>
              <a:pPr algn="ctr" defTabSz="685862"/>
              <a:endParaRPr lang="en-US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393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29" grpId="0" animBg="1"/>
      <p:bldP spid="30" grpId="0" animBg="1"/>
      <p:bldP spid="4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F2410F3-AEB3-45AA-8B87-0DD3D9AFAF9E}"/>
              </a:ext>
            </a:extLst>
          </p:cNvPr>
          <p:cNvGrpSpPr/>
          <p:nvPr/>
        </p:nvGrpSpPr>
        <p:grpSpPr>
          <a:xfrm>
            <a:off x="0" y="24078"/>
            <a:ext cx="12192001" cy="1245636"/>
            <a:chOff x="0" y="2757455"/>
            <a:chExt cx="12192001" cy="124563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5CFAD8F-FB9B-45C3-B8AA-095BBD74747B}"/>
                </a:ext>
              </a:extLst>
            </p:cNvPr>
            <p:cNvSpPr/>
            <p:nvPr/>
          </p:nvSpPr>
          <p:spPr>
            <a:xfrm>
              <a:off x="0" y="2757455"/>
              <a:ext cx="1441349" cy="124563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4D962F5-5F76-49FD-92DD-F37E544C1F43}"/>
                </a:ext>
              </a:extLst>
            </p:cNvPr>
            <p:cNvSpPr/>
            <p:nvPr/>
          </p:nvSpPr>
          <p:spPr>
            <a:xfrm>
              <a:off x="2213304" y="3016639"/>
              <a:ext cx="9978697" cy="888223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" name="矩形 13">
              <a:extLst>
                <a:ext uri="{FF2B5EF4-FFF2-40B4-BE49-F238E27FC236}">
                  <a16:creationId xmlns:a16="http://schemas.microsoft.com/office/drawing/2014/main" id="{9EC35880-1E21-42EE-834A-29BBB7FBBD33}"/>
                </a:ext>
              </a:extLst>
            </p:cNvPr>
            <p:cNvSpPr/>
            <p:nvPr/>
          </p:nvSpPr>
          <p:spPr>
            <a:xfrm>
              <a:off x="1436361" y="2757455"/>
              <a:ext cx="784905" cy="1245636"/>
            </a:xfrm>
            <a:custGeom>
              <a:avLst/>
              <a:gdLst>
                <a:gd name="connsiteX0" fmla="*/ 0 w 1826176"/>
                <a:gd name="connsiteY0" fmla="*/ 0 h 934227"/>
                <a:gd name="connsiteX1" fmla="*/ 1826176 w 1826176"/>
                <a:gd name="connsiteY1" fmla="*/ 0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1826176"/>
                <a:gd name="connsiteY0" fmla="*/ 0 h 934227"/>
                <a:gd name="connsiteX1" fmla="*/ 546455 w 1826176"/>
                <a:gd name="connsiteY1" fmla="*/ 230621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546455"/>
                <a:gd name="connsiteY0" fmla="*/ 0 h 934227"/>
                <a:gd name="connsiteX1" fmla="*/ 546455 w 546455"/>
                <a:gd name="connsiteY1" fmla="*/ 230621 h 934227"/>
                <a:gd name="connsiteX2" fmla="*/ 367813 w 546455"/>
                <a:gd name="connsiteY2" fmla="*/ 716599 h 934227"/>
                <a:gd name="connsiteX3" fmla="*/ 0 w 546455"/>
                <a:gd name="connsiteY3" fmla="*/ 934227 h 934227"/>
                <a:gd name="connsiteX4" fmla="*/ 0 w 546455"/>
                <a:gd name="connsiteY4" fmla="*/ 0 h 934227"/>
                <a:gd name="connsiteX0" fmla="*/ 0 w 585431"/>
                <a:gd name="connsiteY0" fmla="*/ 0 h 934227"/>
                <a:gd name="connsiteX1" fmla="*/ 546455 w 585431"/>
                <a:gd name="connsiteY1" fmla="*/ 230621 h 934227"/>
                <a:gd name="connsiteX2" fmla="*/ 585431 w 585431"/>
                <a:gd name="connsiteY2" fmla="*/ 856271 h 934227"/>
                <a:gd name="connsiteX3" fmla="*/ 0 w 585431"/>
                <a:gd name="connsiteY3" fmla="*/ 934227 h 934227"/>
                <a:gd name="connsiteX4" fmla="*/ 0 w 585431"/>
                <a:gd name="connsiteY4" fmla="*/ 0 h 934227"/>
                <a:gd name="connsiteX0" fmla="*/ 0 w 585431"/>
                <a:gd name="connsiteY0" fmla="*/ 0 h 934227"/>
                <a:gd name="connsiteX1" fmla="*/ 585431 w 585431"/>
                <a:gd name="connsiteY1" fmla="*/ 204636 h 934227"/>
                <a:gd name="connsiteX2" fmla="*/ 585431 w 585431"/>
                <a:gd name="connsiteY2" fmla="*/ 856271 h 934227"/>
                <a:gd name="connsiteX3" fmla="*/ 0 w 585431"/>
                <a:gd name="connsiteY3" fmla="*/ 934227 h 934227"/>
                <a:gd name="connsiteX4" fmla="*/ 0 w 585431"/>
                <a:gd name="connsiteY4" fmla="*/ 0 h 934227"/>
                <a:gd name="connsiteX0" fmla="*/ 0 w 588679"/>
                <a:gd name="connsiteY0" fmla="*/ 0 h 934227"/>
                <a:gd name="connsiteX1" fmla="*/ 588679 w 588679"/>
                <a:gd name="connsiteY1" fmla="*/ 194891 h 934227"/>
                <a:gd name="connsiteX2" fmla="*/ 585431 w 588679"/>
                <a:gd name="connsiteY2" fmla="*/ 856271 h 934227"/>
                <a:gd name="connsiteX3" fmla="*/ 0 w 588679"/>
                <a:gd name="connsiteY3" fmla="*/ 934227 h 934227"/>
                <a:gd name="connsiteX4" fmla="*/ 0 w 588679"/>
                <a:gd name="connsiteY4" fmla="*/ 0 h 93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679" h="934227">
                  <a:moveTo>
                    <a:pt x="0" y="0"/>
                  </a:moveTo>
                  <a:lnTo>
                    <a:pt x="588679" y="194891"/>
                  </a:lnTo>
                  <a:cubicBezTo>
                    <a:pt x="587596" y="415351"/>
                    <a:pt x="586514" y="635811"/>
                    <a:pt x="585431" y="856271"/>
                  </a:cubicBezTo>
                  <a:lnTo>
                    <a:pt x="0" y="934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B92F9BA-5CB7-43A6-ACE0-3F6693FFE655}"/>
                </a:ext>
              </a:extLst>
            </p:cNvPr>
            <p:cNvSpPr txBox="1"/>
            <p:nvPr/>
          </p:nvSpPr>
          <p:spPr>
            <a:xfrm>
              <a:off x="203363" y="2932015"/>
              <a:ext cx="950901" cy="913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5333" b="1" dirty="0">
                  <a:solidFill>
                    <a:srgbClr val="FFFFFF"/>
                  </a:solidFill>
                </a:rPr>
                <a:t>02</a:t>
              </a:r>
              <a:endParaRPr kumimoji="1" lang="zh-CN" altLang="en-US" sz="5333" b="1" dirty="0">
                <a:solidFill>
                  <a:srgbClr val="FFFFFF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546B307-1EB5-46F5-B41A-007F4567BDC4}"/>
                </a:ext>
              </a:extLst>
            </p:cNvPr>
            <p:cNvSpPr/>
            <p:nvPr/>
          </p:nvSpPr>
          <p:spPr>
            <a:xfrm>
              <a:off x="2719518" y="3132596"/>
              <a:ext cx="8937223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</a:rPr>
                <a:t>完成情况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30D700FE-418C-44DE-82E6-E0936B3D1788}"/>
              </a:ext>
            </a:extLst>
          </p:cNvPr>
          <p:cNvSpPr txBox="1"/>
          <p:nvPr/>
        </p:nvSpPr>
        <p:spPr>
          <a:xfrm>
            <a:off x="1147197" y="1977601"/>
            <a:ext cx="10349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第二部分：现有工作基础与优势</a:t>
            </a:r>
            <a:endParaRPr lang="en-US" altLang="zh-CN" b="1" dirty="0"/>
          </a:p>
          <a:p>
            <a:endParaRPr lang="zh-CN" altLang="zh-CN" dirty="0"/>
          </a:p>
          <a:p>
            <a:r>
              <a:rPr lang="zh-CN" altLang="en-US" b="1" dirty="0"/>
              <a:t>小组成员的自身的优缺点分析：</a:t>
            </a:r>
            <a:endParaRPr lang="en-US" altLang="zh-CN" b="1" dirty="0"/>
          </a:p>
          <a:p>
            <a:endParaRPr lang="en-US" altLang="zh-CN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4A88700E-F78F-4089-A56F-339126A6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8C6832-B8F6-4A35-97C6-611F9E907326}"/>
              </a:ext>
            </a:extLst>
          </p:cNvPr>
          <p:cNvSpPr txBox="1"/>
          <p:nvPr/>
        </p:nvSpPr>
        <p:spPr>
          <a:xfrm>
            <a:off x="1147197" y="2948566"/>
            <a:ext cx="106480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刘敏慧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b="1" dirty="0"/>
              <a:t>个人优势</a:t>
            </a:r>
            <a:r>
              <a:rPr lang="en-US" altLang="zh-CN" b="1" dirty="0"/>
              <a:t>:</a:t>
            </a:r>
          </a:p>
          <a:p>
            <a:r>
              <a:rPr lang="zh-CN" altLang="zh-CN" dirty="0"/>
              <a:t>擅长数据处理，熟悉</a:t>
            </a:r>
            <a:r>
              <a:rPr lang="en-US" altLang="zh-CN" dirty="0"/>
              <a:t>R</a:t>
            </a:r>
            <a:r>
              <a:rPr lang="zh-CN" altLang="zh-CN" dirty="0"/>
              <a:t>语言，重点可以放在项目中对前期数据预处理和数据分析模型上</a:t>
            </a:r>
            <a:br>
              <a:rPr lang="en-US" altLang="zh-CN" dirty="0"/>
            </a:br>
            <a:endParaRPr lang="zh-CN" altLang="zh-CN" dirty="0"/>
          </a:p>
          <a:p>
            <a:r>
              <a:rPr lang="zh-CN" altLang="en-US" b="1" dirty="0"/>
              <a:t>个人劣势：</a:t>
            </a:r>
            <a:endParaRPr lang="en-US" altLang="zh-CN" b="1" dirty="0"/>
          </a:p>
          <a:p>
            <a:r>
              <a:rPr lang="zh-CN" altLang="zh-CN" dirty="0"/>
              <a:t>对相关算法和模型的了解不够深入，初期不知道该选择怎样的分析模型才与分析的内容相契合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8724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F2410F3-AEB3-45AA-8B87-0DD3D9AFAF9E}"/>
              </a:ext>
            </a:extLst>
          </p:cNvPr>
          <p:cNvGrpSpPr/>
          <p:nvPr/>
        </p:nvGrpSpPr>
        <p:grpSpPr>
          <a:xfrm>
            <a:off x="0" y="24078"/>
            <a:ext cx="12192001" cy="1245636"/>
            <a:chOff x="0" y="2757455"/>
            <a:chExt cx="12192001" cy="124563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5CFAD8F-FB9B-45C3-B8AA-095BBD74747B}"/>
                </a:ext>
              </a:extLst>
            </p:cNvPr>
            <p:cNvSpPr/>
            <p:nvPr/>
          </p:nvSpPr>
          <p:spPr>
            <a:xfrm>
              <a:off x="0" y="2757455"/>
              <a:ext cx="1441349" cy="124563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4D962F5-5F76-49FD-92DD-F37E544C1F43}"/>
                </a:ext>
              </a:extLst>
            </p:cNvPr>
            <p:cNvSpPr/>
            <p:nvPr/>
          </p:nvSpPr>
          <p:spPr>
            <a:xfrm>
              <a:off x="2213304" y="3016639"/>
              <a:ext cx="9978697" cy="888223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" name="矩形 13">
              <a:extLst>
                <a:ext uri="{FF2B5EF4-FFF2-40B4-BE49-F238E27FC236}">
                  <a16:creationId xmlns:a16="http://schemas.microsoft.com/office/drawing/2014/main" id="{9EC35880-1E21-42EE-834A-29BBB7FBBD33}"/>
                </a:ext>
              </a:extLst>
            </p:cNvPr>
            <p:cNvSpPr/>
            <p:nvPr/>
          </p:nvSpPr>
          <p:spPr>
            <a:xfrm>
              <a:off x="1436361" y="2757455"/>
              <a:ext cx="784905" cy="1245636"/>
            </a:xfrm>
            <a:custGeom>
              <a:avLst/>
              <a:gdLst>
                <a:gd name="connsiteX0" fmla="*/ 0 w 1826176"/>
                <a:gd name="connsiteY0" fmla="*/ 0 h 934227"/>
                <a:gd name="connsiteX1" fmla="*/ 1826176 w 1826176"/>
                <a:gd name="connsiteY1" fmla="*/ 0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1826176"/>
                <a:gd name="connsiteY0" fmla="*/ 0 h 934227"/>
                <a:gd name="connsiteX1" fmla="*/ 546455 w 1826176"/>
                <a:gd name="connsiteY1" fmla="*/ 230621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546455"/>
                <a:gd name="connsiteY0" fmla="*/ 0 h 934227"/>
                <a:gd name="connsiteX1" fmla="*/ 546455 w 546455"/>
                <a:gd name="connsiteY1" fmla="*/ 230621 h 934227"/>
                <a:gd name="connsiteX2" fmla="*/ 367813 w 546455"/>
                <a:gd name="connsiteY2" fmla="*/ 716599 h 934227"/>
                <a:gd name="connsiteX3" fmla="*/ 0 w 546455"/>
                <a:gd name="connsiteY3" fmla="*/ 934227 h 934227"/>
                <a:gd name="connsiteX4" fmla="*/ 0 w 546455"/>
                <a:gd name="connsiteY4" fmla="*/ 0 h 934227"/>
                <a:gd name="connsiteX0" fmla="*/ 0 w 585431"/>
                <a:gd name="connsiteY0" fmla="*/ 0 h 934227"/>
                <a:gd name="connsiteX1" fmla="*/ 546455 w 585431"/>
                <a:gd name="connsiteY1" fmla="*/ 230621 h 934227"/>
                <a:gd name="connsiteX2" fmla="*/ 585431 w 585431"/>
                <a:gd name="connsiteY2" fmla="*/ 856271 h 934227"/>
                <a:gd name="connsiteX3" fmla="*/ 0 w 585431"/>
                <a:gd name="connsiteY3" fmla="*/ 934227 h 934227"/>
                <a:gd name="connsiteX4" fmla="*/ 0 w 585431"/>
                <a:gd name="connsiteY4" fmla="*/ 0 h 934227"/>
                <a:gd name="connsiteX0" fmla="*/ 0 w 585431"/>
                <a:gd name="connsiteY0" fmla="*/ 0 h 934227"/>
                <a:gd name="connsiteX1" fmla="*/ 585431 w 585431"/>
                <a:gd name="connsiteY1" fmla="*/ 204636 h 934227"/>
                <a:gd name="connsiteX2" fmla="*/ 585431 w 585431"/>
                <a:gd name="connsiteY2" fmla="*/ 856271 h 934227"/>
                <a:gd name="connsiteX3" fmla="*/ 0 w 585431"/>
                <a:gd name="connsiteY3" fmla="*/ 934227 h 934227"/>
                <a:gd name="connsiteX4" fmla="*/ 0 w 585431"/>
                <a:gd name="connsiteY4" fmla="*/ 0 h 934227"/>
                <a:gd name="connsiteX0" fmla="*/ 0 w 588679"/>
                <a:gd name="connsiteY0" fmla="*/ 0 h 934227"/>
                <a:gd name="connsiteX1" fmla="*/ 588679 w 588679"/>
                <a:gd name="connsiteY1" fmla="*/ 194891 h 934227"/>
                <a:gd name="connsiteX2" fmla="*/ 585431 w 588679"/>
                <a:gd name="connsiteY2" fmla="*/ 856271 h 934227"/>
                <a:gd name="connsiteX3" fmla="*/ 0 w 588679"/>
                <a:gd name="connsiteY3" fmla="*/ 934227 h 934227"/>
                <a:gd name="connsiteX4" fmla="*/ 0 w 588679"/>
                <a:gd name="connsiteY4" fmla="*/ 0 h 93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679" h="934227">
                  <a:moveTo>
                    <a:pt x="0" y="0"/>
                  </a:moveTo>
                  <a:lnTo>
                    <a:pt x="588679" y="194891"/>
                  </a:lnTo>
                  <a:cubicBezTo>
                    <a:pt x="587596" y="415351"/>
                    <a:pt x="586514" y="635811"/>
                    <a:pt x="585431" y="856271"/>
                  </a:cubicBezTo>
                  <a:lnTo>
                    <a:pt x="0" y="934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B92F9BA-5CB7-43A6-ACE0-3F6693FFE655}"/>
                </a:ext>
              </a:extLst>
            </p:cNvPr>
            <p:cNvSpPr txBox="1"/>
            <p:nvPr/>
          </p:nvSpPr>
          <p:spPr>
            <a:xfrm>
              <a:off x="203363" y="2932015"/>
              <a:ext cx="950901" cy="913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5333" b="1" dirty="0">
                  <a:solidFill>
                    <a:srgbClr val="FFFFFF"/>
                  </a:solidFill>
                </a:rPr>
                <a:t>02</a:t>
              </a:r>
              <a:endParaRPr kumimoji="1" lang="zh-CN" altLang="en-US" sz="5333" b="1" dirty="0">
                <a:solidFill>
                  <a:srgbClr val="FFFFFF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546B307-1EB5-46F5-B41A-007F4567BDC4}"/>
                </a:ext>
              </a:extLst>
            </p:cNvPr>
            <p:cNvSpPr/>
            <p:nvPr/>
          </p:nvSpPr>
          <p:spPr>
            <a:xfrm>
              <a:off x="2719518" y="3132596"/>
              <a:ext cx="8937223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</a:rPr>
                <a:t>完成情况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30D700FE-418C-44DE-82E6-E0936B3D1788}"/>
              </a:ext>
            </a:extLst>
          </p:cNvPr>
          <p:cNvSpPr txBox="1"/>
          <p:nvPr/>
        </p:nvSpPr>
        <p:spPr>
          <a:xfrm>
            <a:off x="1147197" y="1977601"/>
            <a:ext cx="10349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第二部分：现有工作基础与优势</a:t>
            </a:r>
            <a:endParaRPr lang="en-US" altLang="zh-CN" b="1" dirty="0"/>
          </a:p>
          <a:p>
            <a:endParaRPr lang="zh-CN" altLang="zh-CN" dirty="0"/>
          </a:p>
          <a:p>
            <a:r>
              <a:rPr lang="zh-CN" altLang="en-US" b="1" dirty="0"/>
              <a:t>小组成员的自身的优缺点分析：</a:t>
            </a:r>
            <a:endParaRPr lang="en-US" altLang="zh-CN" b="1" dirty="0"/>
          </a:p>
          <a:p>
            <a:endParaRPr lang="en-US" altLang="zh-CN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4A88700E-F78F-4089-A56F-339126A6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8C6832-B8F6-4A35-97C6-611F9E907326}"/>
              </a:ext>
            </a:extLst>
          </p:cNvPr>
          <p:cNvSpPr txBox="1"/>
          <p:nvPr/>
        </p:nvSpPr>
        <p:spPr>
          <a:xfrm>
            <a:off x="1147197" y="2948566"/>
            <a:ext cx="106480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zh-CN" dirty="0"/>
              <a:t>齐帅彬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b="1" dirty="0"/>
              <a:t>个人优势</a:t>
            </a:r>
            <a:r>
              <a:rPr lang="en-US" altLang="zh-CN" b="1" dirty="0"/>
              <a:t>:</a:t>
            </a:r>
          </a:p>
          <a:p>
            <a:r>
              <a:rPr lang="zh-CN" altLang="zh-CN" dirty="0"/>
              <a:t>擅长分析文档的撰写；可对项目中第二阶段成果分析文做最后的汇总。</a:t>
            </a:r>
          </a:p>
          <a:p>
            <a:r>
              <a:rPr lang="zh-CN" altLang="zh-CN" dirty="0"/>
              <a:t>通过秋季学期的学习，对</a:t>
            </a:r>
            <a:r>
              <a:rPr lang="en-US" altLang="zh-CN" dirty="0" err="1"/>
              <a:t>gephi</a:t>
            </a:r>
            <a:r>
              <a:rPr lang="zh-CN" altLang="zh-CN" dirty="0"/>
              <a:t>、数据透视图数据透视表等较为熟悉，可利用这些工具将分析结果做成图表格式展现。</a:t>
            </a:r>
          </a:p>
          <a:p>
            <a:endParaRPr lang="zh-CN" altLang="zh-CN" dirty="0"/>
          </a:p>
          <a:p>
            <a:r>
              <a:rPr lang="zh-CN" altLang="en-US" b="1" dirty="0"/>
              <a:t>个人劣势：</a:t>
            </a:r>
            <a:endParaRPr lang="en-US" altLang="zh-CN" b="1" dirty="0"/>
          </a:p>
          <a:p>
            <a:r>
              <a:rPr lang="zh-CN" altLang="zh-CN" dirty="0"/>
              <a:t>数学基础差，算法方面薄弱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8281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F2410F3-AEB3-45AA-8B87-0DD3D9AFAF9E}"/>
              </a:ext>
            </a:extLst>
          </p:cNvPr>
          <p:cNvGrpSpPr/>
          <p:nvPr/>
        </p:nvGrpSpPr>
        <p:grpSpPr>
          <a:xfrm>
            <a:off x="0" y="24078"/>
            <a:ext cx="12192001" cy="1245636"/>
            <a:chOff x="0" y="2757455"/>
            <a:chExt cx="12192001" cy="124563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5CFAD8F-FB9B-45C3-B8AA-095BBD74747B}"/>
                </a:ext>
              </a:extLst>
            </p:cNvPr>
            <p:cNvSpPr/>
            <p:nvPr/>
          </p:nvSpPr>
          <p:spPr>
            <a:xfrm>
              <a:off x="0" y="2757455"/>
              <a:ext cx="1441349" cy="124563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4D962F5-5F76-49FD-92DD-F37E544C1F43}"/>
                </a:ext>
              </a:extLst>
            </p:cNvPr>
            <p:cNvSpPr/>
            <p:nvPr/>
          </p:nvSpPr>
          <p:spPr>
            <a:xfrm>
              <a:off x="2213304" y="3016639"/>
              <a:ext cx="9978697" cy="888223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" name="矩形 13">
              <a:extLst>
                <a:ext uri="{FF2B5EF4-FFF2-40B4-BE49-F238E27FC236}">
                  <a16:creationId xmlns:a16="http://schemas.microsoft.com/office/drawing/2014/main" id="{9EC35880-1E21-42EE-834A-29BBB7FBBD33}"/>
                </a:ext>
              </a:extLst>
            </p:cNvPr>
            <p:cNvSpPr/>
            <p:nvPr/>
          </p:nvSpPr>
          <p:spPr>
            <a:xfrm>
              <a:off x="1436361" y="2757455"/>
              <a:ext cx="784905" cy="1245636"/>
            </a:xfrm>
            <a:custGeom>
              <a:avLst/>
              <a:gdLst>
                <a:gd name="connsiteX0" fmla="*/ 0 w 1826176"/>
                <a:gd name="connsiteY0" fmla="*/ 0 h 934227"/>
                <a:gd name="connsiteX1" fmla="*/ 1826176 w 1826176"/>
                <a:gd name="connsiteY1" fmla="*/ 0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1826176"/>
                <a:gd name="connsiteY0" fmla="*/ 0 h 934227"/>
                <a:gd name="connsiteX1" fmla="*/ 546455 w 1826176"/>
                <a:gd name="connsiteY1" fmla="*/ 230621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546455"/>
                <a:gd name="connsiteY0" fmla="*/ 0 h 934227"/>
                <a:gd name="connsiteX1" fmla="*/ 546455 w 546455"/>
                <a:gd name="connsiteY1" fmla="*/ 230621 h 934227"/>
                <a:gd name="connsiteX2" fmla="*/ 367813 w 546455"/>
                <a:gd name="connsiteY2" fmla="*/ 716599 h 934227"/>
                <a:gd name="connsiteX3" fmla="*/ 0 w 546455"/>
                <a:gd name="connsiteY3" fmla="*/ 934227 h 934227"/>
                <a:gd name="connsiteX4" fmla="*/ 0 w 546455"/>
                <a:gd name="connsiteY4" fmla="*/ 0 h 934227"/>
                <a:gd name="connsiteX0" fmla="*/ 0 w 585431"/>
                <a:gd name="connsiteY0" fmla="*/ 0 h 934227"/>
                <a:gd name="connsiteX1" fmla="*/ 546455 w 585431"/>
                <a:gd name="connsiteY1" fmla="*/ 230621 h 934227"/>
                <a:gd name="connsiteX2" fmla="*/ 585431 w 585431"/>
                <a:gd name="connsiteY2" fmla="*/ 856271 h 934227"/>
                <a:gd name="connsiteX3" fmla="*/ 0 w 585431"/>
                <a:gd name="connsiteY3" fmla="*/ 934227 h 934227"/>
                <a:gd name="connsiteX4" fmla="*/ 0 w 585431"/>
                <a:gd name="connsiteY4" fmla="*/ 0 h 934227"/>
                <a:gd name="connsiteX0" fmla="*/ 0 w 585431"/>
                <a:gd name="connsiteY0" fmla="*/ 0 h 934227"/>
                <a:gd name="connsiteX1" fmla="*/ 585431 w 585431"/>
                <a:gd name="connsiteY1" fmla="*/ 204636 h 934227"/>
                <a:gd name="connsiteX2" fmla="*/ 585431 w 585431"/>
                <a:gd name="connsiteY2" fmla="*/ 856271 h 934227"/>
                <a:gd name="connsiteX3" fmla="*/ 0 w 585431"/>
                <a:gd name="connsiteY3" fmla="*/ 934227 h 934227"/>
                <a:gd name="connsiteX4" fmla="*/ 0 w 585431"/>
                <a:gd name="connsiteY4" fmla="*/ 0 h 934227"/>
                <a:gd name="connsiteX0" fmla="*/ 0 w 588679"/>
                <a:gd name="connsiteY0" fmla="*/ 0 h 934227"/>
                <a:gd name="connsiteX1" fmla="*/ 588679 w 588679"/>
                <a:gd name="connsiteY1" fmla="*/ 194891 h 934227"/>
                <a:gd name="connsiteX2" fmla="*/ 585431 w 588679"/>
                <a:gd name="connsiteY2" fmla="*/ 856271 h 934227"/>
                <a:gd name="connsiteX3" fmla="*/ 0 w 588679"/>
                <a:gd name="connsiteY3" fmla="*/ 934227 h 934227"/>
                <a:gd name="connsiteX4" fmla="*/ 0 w 588679"/>
                <a:gd name="connsiteY4" fmla="*/ 0 h 93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679" h="934227">
                  <a:moveTo>
                    <a:pt x="0" y="0"/>
                  </a:moveTo>
                  <a:lnTo>
                    <a:pt x="588679" y="194891"/>
                  </a:lnTo>
                  <a:cubicBezTo>
                    <a:pt x="587596" y="415351"/>
                    <a:pt x="586514" y="635811"/>
                    <a:pt x="585431" y="856271"/>
                  </a:cubicBezTo>
                  <a:lnTo>
                    <a:pt x="0" y="934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B92F9BA-5CB7-43A6-ACE0-3F6693FFE655}"/>
                </a:ext>
              </a:extLst>
            </p:cNvPr>
            <p:cNvSpPr txBox="1"/>
            <p:nvPr/>
          </p:nvSpPr>
          <p:spPr>
            <a:xfrm>
              <a:off x="203363" y="2932015"/>
              <a:ext cx="950901" cy="913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5333" b="1" dirty="0">
                  <a:solidFill>
                    <a:srgbClr val="FFFFFF"/>
                  </a:solidFill>
                </a:rPr>
                <a:t>02</a:t>
              </a:r>
              <a:endParaRPr kumimoji="1" lang="zh-CN" altLang="en-US" sz="5333" b="1" dirty="0">
                <a:solidFill>
                  <a:srgbClr val="FFFFFF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546B307-1EB5-46F5-B41A-007F4567BDC4}"/>
                </a:ext>
              </a:extLst>
            </p:cNvPr>
            <p:cNvSpPr/>
            <p:nvPr/>
          </p:nvSpPr>
          <p:spPr>
            <a:xfrm>
              <a:off x="2719518" y="3132596"/>
              <a:ext cx="8937223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</a:rPr>
                <a:t>完成情况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30D700FE-418C-44DE-82E6-E0936B3D1788}"/>
              </a:ext>
            </a:extLst>
          </p:cNvPr>
          <p:cNvSpPr txBox="1"/>
          <p:nvPr/>
        </p:nvSpPr>
        <p:spPr>
          <a:xfrm>
            <a:off x="1147197" y="1977601"/>
            <a:ext cx="10349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第二部分：现有工作基础与优势</a:t>
            </a:r>
            <a:endParaRPr lang="en-US" altLang="zh-CN" b="1" dirty="0"/>
          </a:p>
          <a:p>
            <a:endParaRPr lang="zh-CN" altLang="zh-CN" dirty="0"/>
          </a:p>
          <a:p>
            <a:r>
              <a:rPr lang="zh-CN" altLang="en-US" b="1" dirty="0"/>
              <a:t>小组成员的自身的优缺点分析：</a:t>
            </a:r>
            <a:endParaRPr lang="en-US" altLang="zh-CN" b="1" dirty="0"/>
          </a:p>
          <a:p>
            <a:endParaRPr lang="en-US" altLang="zh-CN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4A88700E-F78F-4089-A56F-339126A6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8C6832-B8F6-4A35-97C6-611F9E907326}"/>
              </a:ext>
            </a:extLst>
          </p:cNvPr>
          <p:cNvSpPr txBox="1"/>
          <p:nvPr/>
        </p:nvSpPr>
        <p:spPr>
          <a:xfrm>
            <a:off x="1147197" y="2948566"/>
            <a:ext cx="106480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zh-CN" dirty="0"/>
              <a:t>陈潇阳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b="1" dirty="0"/>
              <a:t>个人优势</a:t>
            </a:r>
            <a:r>
              <a:rPr lang="en-US" altLang="zh-CN" b="1" dirty="0"/>
              <a:t>:</a:t>
            </a:r>
          </a:p>
          <a:p>
            <a:r>
              <a:rPr lang="zh-CN" altLang="zh-CN" dirty="0"/>
              <a:t>和小组成员相比，对</a:t>
            </a:r>
            <a:r>
              <a:rPr lang="en-US" altLang="zh-CN" dirty="0"/>
              <a:t>java</a:t>
            </a:r>
            <a:r>
              <a:rPr lang="zh-CN" altLang="zh-CN" dirty="0"/>
              <a:t>比较熟悉，对</a:t>
            </a:r>
            <a:r>
              <a:rPr lang="en-US" altLang="zh-CN" dirty="0"/>
              <a:t>j2ee</a:t>
            </a:r>
            <a:r>
              <a:rPr lang="zh-CN" altLang="zh-CN" dirty="0"/>
              <a:t>比较熟悉，对</a:t>
            </a:r>
            <a:r>
              <a:rPr lang="en-US" altLang="zh-CN" dirty="0"/>
              <a:t>MVC</a:t>
            </a:r>
            <a:r>
              <a:rPr lang="zh-CN" altLang="zh-CN" dirty="0"/>
              <a:t>开发模式有所了解，在后期做数据可视化展示的时候可以发挥这个优势，帮助完成网站环境建设。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en-US" b="1" dirty="0"/>
              <a:t>个人劣势：</a:t>
            </a:r>
            <a:endParaRPr lang="en-US" altLang="zh-CN" b="1" dirty="0"/>
          </a:p>
          <a:p>
            <a:r>
              <a:rPr lang="zh-CN" altLang="zh-CN" dirty="0"/>
              <a:t>概率论、数理统计基础比较弱，需要做一点复习的工作。</a:t>
            </a:r>
            <a:endParaRPr lang="en-US" altLang="zh-CN" dirty="0"/>
          </a:p>
          <a:p>
            <a:r>
              <a:rPr lang="zh-CN" altLang="zh-CN" dirty="0"/>
              <a:t>对数据挖掘过程中可能涉及到的各种算法了解不多，这方面不足需要一定的时间去解决。</a:t>
            </a:r>
          </a:p>
        </p:txBody>
      </p:sp>
    </p:spTree>
    <p:extLst>
      <p:ext uri="{BB962C8B-B14F-4D97-AF65-F5344CB8AC3E}">
        <p14:creationId xmlns:p14="http://schemas.microsoft.com/office/powerpoint/2010/main" val="224285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F2410F3-AEB3-45AA-8B87-0DD3D9AFAF9E}"/>
              </a:ext>
            </a:extLst>
          </p:cNvPr>
          <p:cNvGrpSpPr/>
          <p:nvPr/>
        </p:nvGrpSpPr>
        <p:grpSpPr>
          <a:xfrm>
            <a:off x="0" y="24078"/>
            <a:ext cx="12192001" cy="1245636"/>
            <a:chOff x="0" y="2757455"/>
            <a:chExt cx="12192001" cy="124563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5CFAD8F-FB9B-45C3-B8AA-095BBD74747B}"/>
                </a:ext>
              </a:extLst>
            </p:cNvPr>
            <p:cNvSpPr/>
            <p:nvPr/>
          </p:nvSpPr>
          <p:spPr>
            <a:xfrm>
              <a:off x="0" y="2757455"/>
              <a:ext cx="1441349" cy="124563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4D962F5-5F76-49FD-92DD-F37E544C1F43}"/>
                </a:ext>
              </a:extLst>
            </p:cNvPr>
            <p:cNvSpPr/>
            <p:nvPr/>
          </p:nvSpPr>
          <p:spPr>
            <a:xfrm>
              <a:off x="2213304" y="3016639"/>
              <a:ext cx="9978697" cy="888223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" name="矩形 13">
              <a:extLst>
                <a:ext uri="{FF2B5EF4-FFF2-40B4-BE49-F238E27FC236}">
                  <a16:creationId xmlns:a16="http://schemas.microsoft.com/office/drawing/2014/main" id="{9EC35880-1E21-42EE-834A-29BBB7FBBD33}"/>
                </a:ext>
              </a:extLst>
            </p:cNvPr>
            <p:cNvSpPr/>
            <p:nvPr/>
          </p:nvSpPr>
          <p:spPr>
            <a:xfrm>
              <a:off x="1436361" y="2757455"/>
              <a:ext cx="784905" cy="1245636"/>
            </a:xfrm>
            <a:custGeom>
              <a:avLst/>
              <a:gdLst>
                <a:gd name="connsiteX0" fmla="*/ 0 w 1826176"/>
                <a:gd name="connsiteY0" fmla="*/ 0 h 934227"/>
                <a:gd name="connsiteX1" fmla="*/ 1826176 w 1826176"/>
                <a:gd name="connsiteY1" fmla="*/ 0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1826176"/>
                <a:gd name="connsiteY0" fmla="*/ 0 h 934227"/>
                <a:gd name="connsiteX1" fmla="*/ 546455 w 1826176"/>
                <a:gd name="connsiteY1" fmla="*/ 230621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546455"/>
                <a:gd name="connsiteY0" fmla="*/ 0 h 934227"/>
                <a:gd name="connsiteX1" fmla="*/ 546455 w 546455"/>
                <a:gd name="connsiteY1" fmla="*/ 230621 h 934227"/>
                <a:gd name="connsiteX2" fmla="*/ 367813 w 546455"/>
                <a:gd name="connsiteY2" fmla="*/ 716599 h 934227"/>
                <a:gd name="connsiteX3" fmla="*/ 0 w 546455"/>
                <a:gd name="connsiteY3" fmla="*/ 934227 h 934227"/>
                <a:gd name="connsiteX4" fmla="*/ 0 w 546455"/>
                <a:gd name="connsiteY4" fmla="*/ 0 h 934227"/>
                <a:gd name="connsiteX0" fmla="*/ 0 w 585431"/>
                <a:gd name="connsiteY0" fmla="*/ 0 h 934227"/>
                <a:gd name="connsiteX1" fmla="*/ 546455 w 585431"/>
                <a:gd name="connsiteY1" fmla="*/ 230621 h 934227"/>
                <a:gd name="connsiteX2" fmla="*/ 585431 w 585431"/>
                <a:gd name="connsiteY2" fmla="*/ 856271 h 934227"/>
                <a:gd name="connsiteX3" fmla="*/ 0 w 585431"/>
                <a:gd name="connsiteY3" fmla="*/ 934227 h 934227"/>
                <a:gd name="connsiteX4" fmla="*/ 0 w 585431"/>
                <a:gd name="connsiteY4" fmla="*/ 0 h 934227"/>
                <a:gd name="connsiteX0" fmla="*/ 0 w 585431"/>
                <a:gd name="connsiteY0" fmla="*/ 0 h 934227"/>
                <a:gd name="connsiteX1" fmla="*/ 585431 w 585431"/>
                <a:gd name="connsiteY1" fmla="*/ 204636 h 934227"/>
                <a:gd name="connsiteX2" fmla="*/ 585431 w 585431"/>
                <a:gd name="connsiteY2" fmla="*/ 856271 h 934227"/>
                <a:gd name="connsiteX3" fmla="*/ 0 w 585431"/>
                <a:gd name="connsiteY3" fmla="*/ 934227 h 934227"/>
                <a:gd name="connsiteX4" fmla="*/ 0 w 585431"/>
                <a:gd name="connsiteY4" fmla="*/ 0 h 934227"/>
                <a:gd name="connsiteX0" fmla="*/ 0 w 588679"/>
                <a:gd name="connsiteY0" fmla="*/ 0 h 934227"/>
                <a:gd name="connsiteX1" fmla="*/ 588679 w 588679"/>
                <a:gd name="connsiteY1" fmla="*/ 194891 h 934227"/>
                <a:gd name="connsiteX2" fmla="*/ 585431 w 588679"/>
                <a:gd name="connsiteY2" fmla="*/ 856271 h 934227"/>
                <a:gd name="connsiteX3" fmla="*/ 0 w 588679"/>
                <a:gd name="connsiteY3" fmla="*/ 934227 h 934227"/>
                <a:gd name="connsiteX4" fmla="*/ 0 w 588679"/>
                <a:gd name="connsiteY4" fmla="*/ 0 h 93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679" h="934227">
                  <a:moveTo>
                    <a:pt x="0" y="0"/>
                  </a:moveTo>
                  <a:lnTo>
                    <a:pt x="588679" y="194891"/>
                  </a:lnTo>
                  <a:cubicBezTo>
                    <a:pt x="587596" y="415351"/>
                    <a:pt x="586514" y="635811"/>
                    <a:pt x="585431" y="856271"/>
                  </a:cubicBezTo>
                  <a:lnTo>
                    <a:pt x="0" y="934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B92F9BA-5CB7-43A6-ACE0-3F6693FFE655}"/>
                </a:ext>
              </a:extLst>
            </p:cNvPr>
            <p:cNvSpPr txBox="1"/>
            <p:nvPr/>
          </p:nvSpPr>
          <p:spPr>
            <a:xfrm>
              <a:off x="203363" y="2932015"/>
              <a:ext cx="950901" cy="913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5333" b="1" dirty="0">
                  <a:solidFill>
                    <a:srgbClr val="FFFFFF"/>
                  </a:solidFill>
                </a:rPr>
                <a:t>02</a:t>
              </a:r>
              <a:endParaRPr kumimoji="1" lang="zh-CN" altLang="en-US" sz="5333" b="1" dirty="0">
                <a:solidFill>
                  <a:srgbClr val="FFFFFF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546B307-1EB5-46F5-B41A-007F4567BDC4}"/>
                </a:ext>
              </a:extLst>
            </p:cNvPr>
            <p:cNvSpPr/>
            <p:nvPr/>
          </p:nvSpPr>
          <p:spPr>
            <a:xfrm>
              <a:off x="2719518" y="3132596"/>
              <a:ext cx="8937223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</a:rPr>
                <a:t>完成情况</a:t>
              </a:r>
            </a:p>
          </p:txBody>
        </p:sp>
      </p:grp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4A88700E-F78F-4089-A56F-339126A6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61FCAC8-C3DA-43B6-905F-302ACA50F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2" y="1856454"/>
            <a:ext cx="7575246" cy="306014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35874DD-173A-46D6-A280-64665F554D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789" r="33861" b="3629"/>
          <a:stretch/>
        </p:blipFill>
        <p:spPr>
          <a:xfrm>
            <a:off x="7558538" y="1886311"/>
            <a:ext cx="4529650" cy="298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8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F2410F3-AEB3-45AA-8B87-0DD3D9AFAF9E}"/>
              </a:ext>
            </a:extLst>
          </p:cNvPr>
          <p:cNvGrpSpPr/>
          <p:nvPr/>
        </p:nvGrpSpPr>
        <p:grpSpPr>
          <a:xfrm>
            <a:off x="0" y="24078"/>
            <a:ext cx="12192001" cy="1906805"/>
            <a:chOff x="0" y="2757455"/>
            <a:chExt cx="12192001" cy="190680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5CFAD8F-FB9B-45C3-B8AA-095BBD74747B}"/>
                </a:ext>
              </a:extLst>
            </p:cNvPr>
            <p:cNvSpPr/>
            <p:nvPr/>
          </p:nvSpPr>
          <p:spPr>
            <a:xfrm>
              <a:off x="0" y="2757455"/>
              <a:ext cx="1441349" cy="124563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4D962F5-5F76-49FD-92DD-F37E544C1F43}"/>
                </a:ext>
              </a:extLst>
            </p:cNvPr>
            <p:cNvSpPr/>
            <p:nvPr/>
          </p:nvSpPr>
          <p:spPr>
            <a:xfrm>
              <a:off x="2213304" y="3016639"/>
              <a:ext cx="9978697" cy="888223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" name="矩形 13">
              <a:extLst>
                <a:ext uri="{FF2B5EF4-FFF2-40B4-BE49-F238E27FC236}">
                  <a16:creationId xmlns:a16="http://schemas.microsoft.com/office/drawing/2014/main" id="{9EC35880-1E21-42EE-834A-29BBB7FBBD33}"/>
                </a:ext>
              </a:extLst>
            </p:cNvPr>
            <p:cNvSpPr/>
            <p:nvPr/>
          </p:nvSpPr>
          <p:spPr>
            <a:xfrm>
              <a:off x="1436361" y="2757455"/>
              <a:ext cx="784905" cy="1245636"/>
            </a:xfrm>
            <a:custGeom>
              <a:avLst/>
              <a:gdLst>
                <a:gd name="connsiteX0" fmla="*/ 0 w 1826176"/>
                <a:gd name="connsiteY0" fmla="*/ 0 h 934227"/>
                <a:gd name="connsiteX1" fmla="*/ 1826176 w 1826176"/>
                <a:gd name="connsiteY1" fmla="*/ 0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1826176"/>
                <a:gd name="connsiteY0" fmla="*/ 0 h 934227"/>
                <a:gd name="connsiteX1" fmla="*/ 546455 w 1826176"/>
                <a:gd name="connsiteY1" fmla="*/ 230621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546455"/>
                <a:gd name="connsiteY0" fmla="*/ 0 h 934227"/>
                <a:gd name="connsiteX1" fmla="*/ 546455 w 546455"/>
                <a:gd name="connsiteY1" fmla="*/ 230621 h 934227"/>
                <a:gd name="connsiteX2" fmla="*/ 367813 w 546455"/>
                <a:gd name="connsiteY2" fmla="*/ 716599 h 934227"/>
                <a:gd name="connsiteX3" fmla="*/ 0 w 546455"/>
                <a:gd name="connsiteY3" fmla="*/ 934227 h 934227"/>
                <a:gd name="connsiteX4" fmla="*/ 0 w 546455"/>
                <a:gd name="connsiteY4" fmla="*/ 0 h 934227"/>
                <a:gd name="connsiteX0" fmla="*/ 0 w 585431"/>
                <a:gd name="connsiteY0" fmla="*/ 0 h 934227"/>
                <a:gd name="connsiteX1" fmla="*/ 546455 w 585431"/>
                <a:gd name="connsiteY1" fmla="*/ 230621 h 934227"/>
                <a:gd name="connsiteX2" fmla="*/ 585431 w 585431"/>
                <a:gd name="connsiteY2" fmla="*/ 856271 h 934227"/>
                <a:gd name="connsiteX3" fmla="*/ 0 w 585431"/>
                <a:gd name="connsiteY3" fmla="*/ 934227 h 934227"/>
                <a:gd name="connsiteX4" fmla="*/ 0 w 585431"/>
                <a:gd name="connsiteY4" fmla="*/ 0 h 934227"/>
                <a:gd name="connsiteX0" fmla="*/ 0 w 585431"/>
                <a:gd name="connsiteY0" fmla="*/ 0 h 934227"/>
                <a:gd name="connsiteX1" fmla="*/ 585431 w 585431"/>
                <a:gd name="connsiteY1" fmla="*/ 204636 h 934227"/>
                <a:gd name="connsiteX2" fmla="*/ 585431 w 585431"/>
                <a:gd name="connsiteY2" fmla="*/ 856271 h 934227"/>
                <a:gd name="connsiteX3" fmla="*/ 0 w 585431"/>
                <a:gd name="connsiteY3" fmla="*/ 934227 h 934227"/>
                <a:gd name="connsiteX4" fmla="*/ 0 w 585431"/>
                <a:gd name="connsiteY4" fmla="*/ 0 h 934227"/>
                <a:gd name="connsiteX0" fmla="*/ 0 w 588679"/>
                <a:gd name="connsiteY0" fmla="*/ 0 h 934227"/>
                <a:gd name="connsiteX1" fmla="*/ 588679 w 588679"/>
                <a:gd name="connsiteY1" fmla="*/ 194891 h 934227"/>
                <a:gd name="connsiteX2" fmla="*/ 585431 w 588679"/>
                <a:gd name="connsiteY2" fmla="*/ 856271 h 934227"/>
                <a:gd name="connsiteX3" fmla="*/ 0 w 588679"/>
                <a:gd name="connsiteY3" fmla="*/ 934227 h 934227"/>
                <a:gd name="connsiteX4" fmla="*/ 0 w 588679"/>
                <a:gd name="connsiteY4" fmla="*/ 0 h 93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679" h="934227">
                  <a:moveTo>
                    <a:pt x="0" y="0"/>
                  </a:moveTo>
                  <a:lnTo>
                    <a:pt x="588679" y="194891"/>
                  </a:lnTo>
                  <a:cubicBezTo>
                    <a:pt x="587596" y="415351"/>
                    <a:pt x="586514" y="635811"/>
                    <a:pt x="585431" y="856271"/>
                  </a:cubicBezTo>
                  <a:lnTo>
                    <a:pt x="0" y="934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B92F9BA-5CB7-43A6-ACE0-3F6693FFE655}"/>
                </a:ext>
              </a:extLst>
            </p:cNvPr>
            <p:cNvSpPr txBox="1"/>
            <p:nvPr/>
          </p:nvSpPr>
          <p:spPr>
            <a:xfrm>
              <a:off x="203363" y="2932015"/>
              <a:ext cx="950901" cy="913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5333" b="1" dirty="0">
                  <a:solidFill>
                    <a:srgbClr val="FFFFFF"/>
                  </a:solidFill>
                </a:rPr>
                <a:t>02</a:t>
              </a:r>
              <a:endParaRPr kumimoji="1" lang="zh-CN" altLang="en-US" sz="5333" b="1" dirty="0">
                <a:solidFill>
                  <a:srgbClr val="FFFFFF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546B307-1EB5-46F5-B41A-007F4567BDC4}"/>
                </a:ext>
              </a:extLst>
            </p:cNvPr>
            <p:cNvSpPr/>
            <p:nvPr/>
          </p:nvSpPr>
          <p:spPr>
            <a:xfrm>
              <a:off x="2719518" y="3132596"/>
              <a:ext cx="8937223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</a:rPr>
                <a:t>完成情况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500A3A2-4DF2-4377-8A21-75633AC98672}"/>
                </a:ext>
              </a:extLst>
            </p:cNvPr>
            <p:cNvSpPr/>
            <p:nvPr/>
          </p:nvSpPr>
          <p:spPr>
            <a:xfrm>
              <a:off x="2719518" y="4138603"/>
              <a:ext cx="8937223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</a:rPr>
                <a:t>奖惩制度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30D700FE-418C-44DE-82E6-E0936B3D1788}"/>
              </a:ext>
            </a:extLst>
          </p:cNvPr>
          <p:cNvSpPr txBox="1"/>
          <p:nvPr/>
        </p:nvSpPr>
        <p:spPr>
          <a:xfrm>
            <a:off x="1154264" y="1503455"/>
            <a:ext cx="10349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r>
              <a:rPr lang="zh-CN" altLang="zh-CN" b="1" dirty="0"/>
              <a:t>、第三部分：任务分解与考核指标</a:t>
            </a:r>
            <a:r>
              <a:rPr lang="en-US" altLang="zh-CN" dirty="0"/>
              <a:t>	</a:t>
            </a:r>
          </a:p>
          <a:p>
            <a:endParaRPr lang="en-US" altLang="zh-CN" dirty="0"/>
          </a:p>
          <a:p>
            <a:r>
              <a:rPr lang="zh-CN" altLang="en-US" dirty="0"/>
              <a:t>技术路线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4A88700E-F78F-4089-A56F-339126A6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B023454-232C-49F1-9F5D-4E179E44A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897" y="2029112"/>
            <a:ext cx="7534211" cy="40764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2432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F2410F3-AEB3-45AA-8B87-0DD3D9AFAF9E}"/>
              </a:ext>
            </a:extLst>
          </p:cNvPr>
          <p:cNvGrpSpPr/>
          <p:nvPr/>
        </p:nvGrpSpPr>
        <p:grpSpPr>
          <a:xfrm>
            <a:off x="0" y="24078"/>
            <a:ext cx="12192001" cy="1906805"/>
            <a:chOff x="0" y="2757455"/>
            <a:chExt cx="12192001" cy="190680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5CFAD8F-FB9B-45C3-B8AA-095BBD74747B}"/>
                </a:ext>
              </a:extLst>
            </p:cNvPr>
            <p:cNvSpPr/>
            <p:nvPr/>
          </p:nvSpPr>
          <p:spPr>
            <a:xfrm>
              <a:off x="0" y="2757455"/>
              <a:ext cx="1441349" cy="124563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4D962F5-5F76-49FD-92DD-F37E544C1F43}"/>
                </a:ext>
              </a:extLst>
            </p:cNvPr>
            <p:cNvSpPr/>
            <p:nvPr/>
          </p:nvSpPr>
          <p:spPr>
            <a:xfrm>
              <a:off x="2213304" y="3016639"/>
              <a:ext cx="9978697" cy="888223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" name="矩形 13">
              <a:extLst>
                <a:ext uri="{FF2B5EF4-FFF2-40B4-BE49-F238E27FC236}">
                  <a16:creationId xmlns:a16="http://schemas.microsoft.com/office/drawing/2014/main" id="{9EC35880-1E21-42EE-834A-29BBB7FBBD33}"/>
                </a:ext>
              </a:extLst>
            </p:cNvPr>
            <p:cNvSpPr/>
            <p:nvPr/>
          </p:nvSpPr>
          <p:spPr>
            <a:xfrm>
              <a:off x="1436361" y="2757455"/>
              <a:ext cx="784905" cy="1245636"/>
            </a:xfrm>
            <a:custGeom>
              <a:avLst/>
              <a:gdLst>
                <a:gd name="connsiteX0" fmla="*/ 0 w 1826176"/>
                <a:gd name="connsiteY0" fmla="*/ 0 h 934227"/>
                <a:gd name="connsiteX1" fmla="*/ 1826176 w 1826176"/>
                <a:gd name="connsiteY1" fmla="*/ 0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1826176"/>
                <a:gd name="connsiteY0" fmla="*/ 0 h 934227"/>
                <a:gd name="connsiteX1" fmla="*/ 546455 w 1826176"/>
                <a:gd name="connsiteY1" fmla="*/ 230621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546455"/>
                <a:gd name="connsiteY0" fmla="*/ 0 h 934227"/>
                <a:gd name="connsiteX1" fmla="*/ 546455 w 546455"/>
                <a:gd name="connsiteY1" fmla="*/ 230621 h 934227"/>
                <a:gd name="connsiteX2" fmla="*/ 367813 w 546455"/>
                <a:gd name="connsiteY2" fmla="*/ 716599 h 934227"/>
                <a:gd name="connsiteX3" fmla="*/ 0 w 546455"/>
                <a:gd name="connsiteY3" fmla="*/ 934227 h 934227"/>
                <a:gd name="connsiteX4" fmla="*/ 0 w 546455"/>
                <a:gd name="connsiteY4" fmla="*/ 0 h 934227"/>
                <a:gd name="connsiteX0" fmla="*/ 0 w 585431"/>
                <a:gd name="connsiteY0" fmla="*/ 0 h 934227"/>
                <a:gd name="connsiteX1" fmla="*/ 546455 w 585431"/>
                <a:gd name="connsiteY1" fmla="*/ 230621 h 934227"/>
                <a:gd name="connsiteX2" fmla="*/ 585431 w 585431"/>
                <a:gd name="connsiteY2" fmla="*/ 856271 h 934227"/>
                <a:gd name="connsiteX3" fmla="*/ 0 w 585431"/>
                <a:gd name="connsiteY3" fmla="*/ 934227 h 934227"/>
                <a:gd name="connsiteX4" fmla="*/ 0 w 585431"/>
                <a:gd name="connsiteY4" fmla="*/ 0 h 934227"/>
                <a:gd name="connsiteX0" fmla="*/ 0 w 585431"/>
                <a:gd name="connsiteY0" fmla="*/ 0 h 934227"/>
                <a:gd name="connsiteX1" fmla="*/ 585431 w 585431"/>
                <a:gd name="connsiteY1" fmla="*/ 204636 h 934227"/>
                <a:gd name="connsiteX2" fmla="*/ 585431 w 585431"/>
                <a:gd name="connsiteY2" fmla="*/ 856271 h 934227"/>
                <a:gd name="connsiteX3" fmla="*/ 0 w 585431"/>
                <a:gd name="connsiteY3" fmla="*/ 934227 h 934227"/>
                <a:gd name="connsiteX4" fmla="*/ 0 w 585431"/>
                <a:gd name="connsiteY4" fmla="*/ 0 h 934227"/>
                <a:gd name="connsiteX0" fmla="*/ 0 w 588679"/>
                <a:gd name="connsiteY0" fmla="*/ 0 h 934227"/>
                <a:gd name="connsiteX1" fmla="*/ 588679 w 588679"/>
                <a:gd name="connsiteY1" fmla="*/ 194891 h 934227"/>
                <a:gd name="connsiteX2" fmla="*/ 585431 w 588679"/>
                <a:gd name="connsiteY2" fmla="*/ 856271 h 934227"/>
                <a:gd name="connsiteX3" fmla="*/ 0 w 588679"/>
                <a:gd name="connsiteY3" fmla="*/ 934227 h 934227"/>
                <a:gd name="connsiteX4" fmla="*/ 0 w 588679"/>
                <a:gd name="connsiteY4" fmla="*/ 0 h 93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679" h="934227">
                  <a:moveTo>
                    <a:pt x="0" y="0"/>
                  </a:moveTo>
                  <a:lnTo>
                    <a:pt x="588679" y="194891"/>
                  </a:lnTo>
                  <a:cubicBezTo>
                    <a:pt x="587596" y="415351"/>
                    <a:pt x="586514" y="635811"/>
                    <a:pt x="585431" y="856271"/>
                  </a:cubicBezTo>
                  <a:lnTo>
                    <a:pt x="0" y="934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B92F9BA-5CB7-43A6-ACE0-3F6693FFE655}"/>
                </a:ext>
              </a:extLst>
            </p:cNvPr>
            <p:cNvSpPr txBox="1"/>
            <p:nvPr/>
          </p:nvSpPr>
          <p:spPr>
            <a:xfrm>
              <a:off x="203363" y="2932015"/>
              <a:ext cx="950901" cy="913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5333" b="1" dirty="0">
                  <a:solidFill>
                    <a:srgbClr val="FFFFFF"/>
                  </a:solidFill>
                </a:rPr>
                <a:t>02</a:t>
              </a:r>
              <a:endParaRPr kumimoji="1" lang="zh-CN" altLang="en-US" sz="5333" b="1" dirty="0">
                <a:solidFill>
                  <a:srgbClr val="FFFFFF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546B307-1EB5-46F5-B41A-007F4567BDC4}"/>
                </a:ext>
              </a:extLst>
            </p:cNvPr>
            <p:cNvSpPr/>
            <p:nvPr/>
          </p:nvSpPr>
          <p:spPr>
            <a:xfrm>
              <a:off x="2719518" y="3132596"/>
              <a:ext cx="8937223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</a:rPr>
                <a:t>完成情况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500A3A2-4DF2-4377-8A21-75633AC98672}"/>
                </a:ext>
              </a:extLst>
            </p:cNvPr>
            <p:cNvSpPr/>
            <p:nvPr/>
          </p:nvSpPr>
          <p:spPr>
            <a:xfrm>
              <a:off x="2719518" y="4138603"/>
              <a:ext cx="8937223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</a:rPr>
                <a:t>奖惩制度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30D700FE-418C-44DE-82E6-E0936B3D1788}"/>
              </a:ext>
            </a:extLst>
          </p:cNvPr>
          <p:cNvSpPr txBox="1"/>
          <p:nvPr/>
        </p:nvSpPr>
        <p:spPr>
          <a:xfrm>
            <a:off x="1154264" y="1503455"/>
            <a:ext cx="103494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r>
              <a:rPr lang="zh-CN" altLang="zh-CN" b="1" dirty="0"/>
              <a:t>、第三部分：任务分解与考核指标</a:t>
            </a:r>
            <a:r>
              <a:rPr lang="en-US" altLang="zh-CN" dirty="0"/>
              <a:t>	</a:t>
            </a:r>
          </a:p>
          <a:p>
            <a:endParaRPr lang="en-US" altLang="zh-CN" dirty="0"/>
          </a:p>
          <a:p>
            <a:r>
              <a:rPr lang="zh-CN" altLang="en-US" dirty="0"/>
              <a:t>考核指标</a:t>
            </a:r>
            <a:endParaRPr lang="en-US" altLang="zh-CN" dirty="0"/>
          </a:p>
          <a:p>
            <a:endParaRPr lang="en-US" altLang="zh-CN" dirty="0"/>
          </a:p>
          <a:p>
            <a:pPr lvl="0"/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zh-CN" dirty="0"/>
              <a:t>数据预处理阶段：有无可直接提供分析的数据文件。</a:t>
            </a:r>
            <a:endParaRPr lang="en-US" altLang="zh-CN" dirty="0"/>
          </a:p>
          <a:p>
            <a:pPr lvl="0"/>
            <a:endParaRPr lang="zh-CN" altLang="zh-CN" dirty="0"/>
          </a:p>
          <a:p>
            <a:pPr lvl="0"/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zh-CN" dirty="0"/>
              <a:t>数据分析阶段：有无可直接观察到分析结果的图表或网页。</a:t>
            </a:r>
            <a:endParaRPr lang="en-US" altLang="zh-CN" dirty="0"/>
          </a:p>
          <a:p>
            <a:pPr lvl="0"/>
            <a:endParaRPr lang="zh-CN" altLang="zh-CN" dirty="0">
              <a:solidFill>
                <a:srgbClr val="FF0000"/>
              </a:solidFill>
            </a:endParaRPr>
          </a:p>
          <a:p>
            <a:pPr lvl="0"/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zh-CN" dirty="0"/>
              <a:t>分析结果应用阶段：有无针对某一分析结果而制作的营销方案。</a:t>
            </a:r>
          </a:p>
          <a:p>
            <a:endParaRPr lang="en-US" altLang="zh-CN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4A88700E-F78F-4089-A56F-339126A6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806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F2410F3-AEB3-45AA-8B87-0DD3D9AFAF9E}"/>
              </a:ext>
            </a:extLst>
          </p:cNvPr>
          <p:cNvGrpSpPr/>
          <p:nvPr/>
        </p:nvGrpSpPr>
        <p:grpSpPr>
          <a:xfrm>
            <a:off x="0" y="24078"/>
            <a:ext cx="12192001" cy="1906805"/>
            <a:chOff x="0" y="2757455"/>
            <a:chExt cx="12192001" cy="190680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5CFAD8F-FB9B-45C3-B8AA-095BBD74747B}"/>
                </a:ext>
              </a:extLst>
            </p:cNvPr>
            <p:cNvSpPr/>
            <p:nvPr/>
          </p:nvSpPr>
          <p:spPr>
            <a:xfrm>
              <a:off x="0" y="2757455"/>
              <a:ext cx="1441349" cy="124563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4D962F5-5F76-49FD-92DD-F37E544C1F43}"/>
                </a:ext>
              </a:extLst>
            </p:cNvPr>
            <p:cNvSpPr/>
            <p:nvPr/>
          </p:nvSpPr>
          <p:spPr>
            <a:xfrm>
              <a:off x="2213304" y="3016639"/>
              <a:ext cx="9978697" cy="888223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" name="矩形 13">
              <a:extLst>
                <a:ext uri="{FF2B5EF4-FFF2-40B4-BE49-F238E27FC236}">
                  <a16:creationId xmlns:a16="http://schemas.microsoft.com/office/drawing/2014/main" id="{9EC35880-1E21-42EE-834A-29BBB7FBBD33}"/>
                </a:ext>
              </a:extLst>
            </p:cNvPr>
            <p:cNvSpPr/>
            <p:nvPr/>
          </p:nvSpPr>
          <p:spPr>
            <a:xfrm>
              <a:off x="1436361" y="2757455"/>
              <a:ext cx="784905" cy="1245636"/>
            </a:xfrm>
            <a:custGeom>
              <a:avLst/>
              <a:gdLst>
                <a:gd name="connsiteX0" fmla="*/ 0 w 1826176"/>
                <a:gd name="connsiteY0" fmla="*/ 0 h 934227"/>
                <a:gd name="connsiteX1" fmla="*/ 1826176 w 1826176"/>
                <a:gd name="connsiteY1" fmla="*/ 0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1826176"/>
                <a:gd name="connsiteY0" fmla="*/ 0 h 934227"/>
                <a:gd name="connsiteX1" fmla="*/ 546455 w 1826176"/>
                <a:gd name="connsiteY1" fmla="*/ 230621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546455"/>
                <a:gd name="connsiteY0" fmla="*/ 0 h 934227"/>
                <a:gd name="connsiteX1" fmla="*/ 546455 w 546455"/>
                <a:gd name="connsiteY1" fmla="*/ 230621 h 934227"/>
                <a:gd name="connsiteX2" fmla="*/ 367813 w 546455"/>
                <a:gd name="connsiteY2" fmla="*/ 716599 h 934227"/>
                <a:gd name="connsiteX3" fmla="*/ 0 w 546455"/>
                <a:gd name="connsiteY3" fmla="*/ 934227 h 934227"/>
                <a:gd name="connsiteX4" fmla="*/ 0 w 546455"/>
                <a:gd name="connsiteY4" fmla="*/ 0 h 934227"/>
                <a:gd name="connsiteX0" fmla="*/ 0 w 585431"/>
                <a:gd name="connsiteY0" fmla="*/ 0 h 934227"/>
                <a:gd name="connsiteX1" fmla="*/ 546455 w 585431"/>
                <a:gd name="connsiteY1" fmla="*/ 230621 h 934227"/>
                <a:gd name="connsiteX2" fmla="*/ 585431 w 585431"/>
                <a:gd name="connsiteY2" fmla="*/ 856271 h 934227"/>
                <a:gd name="connsiteX3" fmla="*/ 0 w 585431"/>
                <a:gd name="connsiteY3" fmla="*/ 934227 h 934227"/>
                <a:gd name="connsiteX4" fmla="*/ 0 w 585431"/>
                <a:gd name="connsiteY4" fmla="*/ 0 h 934227"/>
                <a:gd name="connsiteX0" fmla="*/ 0 w 585431"/>
                <a:gd name="connsiteY0" fmla="*/ 0 h 934227"/>
                <a:gd name="connsiteX1" fmla="*/ 585431 w 585431"/>
                <a:gd name="connsiteY1" fmla="*/ 204636 h 934227"/>
                <a:gd name="connsiteX2" fmla="*/ 585431 w 585431"/>
                <a:gd name="connsiteY2" fmla="*/ 856271 h 934227"/>
                <a:gd name="connsiteX3" fmla="*/ 0 w 585431"/>
                <a:gd name="connsiteY3" fmla="*/ 934227 h 934227"/>
                <a:gd name="connsiteX4" fmla="*/ 0 w 585431"/>
                <a:gd name="connsiteY4" fmla="*/ 0 h 934227"/>
                <a:gd name="connsiteX0" fmla="*/ 0 w 588679"/>
                <a:gd name="connsiteY0" fmla="*/ 0 h 934227"/>
                <a:gd name="connsiteX1" fmla="*/ 588679 w 588679"/>
                <a:gd name="connsiteY1" fmla="*/ 194891 h 934227"/>
                <a:gd name="connsiteX2" fmla="*/ 585431 w 588679"/>
                <a:gd name="connsiteY2" fmla="*/ 856271 h 934227"/>
                <a:gd name="connsiteX3" fmla="*/ 0 w 588679"/>
                <a:gd name="connsiteY3" fmla="*/ 934227 h 934227"/>
                <a:gd name="connsiteX4" fmla="*/ 0 w 588679"/>
                <a:gd name="connsiteY4" fmla="*/ 0 h 93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679" h="934227">
                  <a:moveTo>
                    <a:pt x="0" y="0"/>
                  </a:moveTo>
                  <a:lnTo>
                    <a:pt x="588679" y="194891"/>
                  </a:lnTo>
                  <a:cubicBezTo>
                    <a:pt x="587596" y="415351"/>
                    <a:pt x="586514" y="635811"/>
                    <a:pt x="585431" y="856271"/>
                  </a:cubicBezTo>
                  <a:lnTo>
                    <a:pt x="0" y="934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B92F9BA-5CB7-43A6-ACE0-3F6693FFE655}"/>
                </a:ext>
              </a:extLst>
            </p:cNvPr>
            <p:cNvSpPr txBox="1"/>
            <p:nvPr/>
          </p:nvSpPr>
          <p:spPr>
            <a:xfrm>
              <a:off x="203363" y="2932015"/>
              <a:ext cx="950901" cy="913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5333" b="1" dirty="0">
                  <a:solidFill>
                    <a:srgbClr val="FFFFFF"/>
                  </a:solidFill>
                </a:rPr>
                <a:t>02</a:t>
              </a:r>
              <a:endParaRPr kumimoji="1" lang="zh-CN" altLang="en-US" sz="5333" b="1" dirty="0">
                <a:solidFill>
                  <a:srgbClr val="FFFFFF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546B307-1EB5-46F5-B41A-007F4567BDC4}"/>
                </a:ext>
              </a:extLst>
            </p:cNvPr>
            <p:cNvSpPr/>
            <p:nvPr/>
          </p:nvSpPr>
          <p:spPr>
            <a:xfrm>
              <a:off x="2719518" y="3132596"/>
              <a:ext cx="8937223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</a:rPr>
                <a:t>完成情况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500A3A2-4DF2-4377-8A21-75633AC98672}"/>
                </a:ext>
              </a:extLst>
            </p:cNvPr>
            <p:cNvSpPr/>
            <p:nvPr/>
          </p:nvSpPr>
          <p:spPr>
            <a:xfrm>
              <a:off x="2719518" y="4138603"/>
              <a:ext cx="8937223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</a:rPr>
                <a:t>奖惩制度</a:t>
              </a:r>
            </a:p>
          </p:txBody>
        </p:sp>
      </p:grp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4A88700E-F78F-4089-A56F-339126A6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A2E2024-BA7F-46BD-8751-5577A8665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865" y="1392277"/>
            <a:ext cx="3756851" cy="532910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8BD5EA2-893E-4178-8BEE-4F0F63CB1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278" y="1405226"/>
            <a:ext cx="3756851" cy="529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F2410F3-AEB3-45AA-8B87-0DD3D9AFAF9E}"/>
              </a:ext>
            </a:extLst>
          </p:cNvPr>
          <p:cNvGrpSpPr/>
          <p:nvPr/>
        </p:nvGrpSpPr>
        <p:grpSpPr>
          <a:xfrm>
            <a:off x="0" y="24078"/>
            <a:ext cx="12192001" cy="1906805"/>
            <a:chOff x="0" y="2757455"/>
            <a:chExt cx="12192001" cy="190680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5CFAD8F-FB9B-45C3-B8AA-095BBD74747B}"/>
                </a:ext>
              </a:extLst>
            </p:cNvPr>
            <p:cNvSpPr/>
            <p:nvPr/>
          </p:nvSpPr>
          <p:spPr>
            <a:xfrm>
              <a:off x="0" y="2757455"/>
              <a:ext cx="1441349" cy="124563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4D962F5-5F76-49FD-92DD-F37E544C1F43}"/>
                </a:ext>
              </a:extLst>
            </p:cNvPr>
            <p:cNvSpPr/>
            <p:nvPr/>
          </p:nvSpPr>
          <p:spPr>
            <a:xfrm>
              <a:off x="2213304" y="3016639"/>
              <a:ext cx="9978697" cy="888223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" name="矩形 13">
              <a:extLst>
                <a:ext uri="{FF2B5EF4-FFF2-40B4-BE49-F238E27FC236}">
                  <a16:creationId xmlns:a16="http://schemas.microsoft.com/office/drawing/2014/main" id="{9EC35880-1E21-42EE-834A-29BBB7FBBD33}"/>
                </a:ext>
              </a:extLst>
            </p:cNvPr>
            <p:cNvSpPr/>
            <p:nvPr/>
          </p:nvSpPr>
          <p:spPr>
            <a:xfrm>
              <a:off x="1436361" y="2757455"/>
              <a:ext cx="784905" cy="1245636"/>
            </a:xfrm>
            <a:custGeom>
              <a:avLst/>
              <a:gdLst>
                <a:gd name="connsiteX0" fmla="*/ 0 w 1826176"/>
                <a:gd name="connsiteY0" fmla="*/ 0 h 934227"/>
                <a:gd name="connsiteX1" fmla="*/ 1826176 w 1826176"/>
                <a:gd name="connsiteY1" fmla="*/ 0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1826176"/>
                <a:gd name="connsiteY0" fmla="*/ 0 h 934227"/>
                <a:gd name="connsiteX1" fmla="*/ 546455 w 1826176"/>
                <a:gd name="connsiteY1" fmla="*/ 230621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546455"/>
                <a:gd name="connsiteY0" fmla="*/ 0 h 934227"/>
                <a:gd name="connsiteX1" fmla="*/ 546455 w 546455"/>
                <a:gd name="connsiteY1" fmla="*/ 230621 h 934227"/>
                <a:gd name="connsiteX2" fmla="*/ 367813 w 546455"/>
                <a:gd name="connsiteY2" fmla="*/ 716599 h 934227"/>
                <a:gd name="connsiteX3" fmla="*/ 0 w 546455"/>
                <a:gd name="connsiteY3" fmla="*/ 934227 h 934227"/>
                <a:gd name="connsiteX4" fmla="*/ 0 w 546455"/>
                <a:gd name="connsiteY4" fmla="*/ 0 h 934227"/>
                <a:gd name="connsiteX0" fmla="*/ 0 w 585431"/>
                <a:gd name="connsiteY0" fmla="*/ 0 h 934227"/>
                <a:gd name="connsiteX1" fmla="*/ 546455 w 585431"/>
                <a:gd name="connsiteY1" fmla="*/ 230621 h 934227"/>
                <a:gd name="connsiteX2" fmla="*/ 585431 w 585431"/>
                <a:gd name="connsiteY2" fmla="*/ 856271 h 934227"/>
                <a:gd name="connsiteX3" fmla="*/ 0 w 585431"/>
                <a:gd name="connsiteY3" fmla="*/ 934227 h 934227"/>
                <a:gd name="connsiteX4" fmla="*/ 0 w 585431"/>
                <a:gd name="connsiteY4" fmla="*/ 0 h 934227"/>
                <a:gd name="connsiteX0" fmla="*/ 0 w 585431"/>
                <a:gd name="connsiteY0" fmla="*/ 0 h 934227"/>
                <a:gd name="connsiteX1" fmla="*/ 585431 w 585431"/>
                <a:gd name="connsiteY1" fmla="*/ 204636 h 934227"/>
                <a:gd name="connsiteX2" fmla="*/ 585431 w 585431"/>
                <a:gd name="connsiteY2" fmla="*/ 856271 h 934227"/>
                <a:gd name="connsiteX3" fmla="*/ 0 w 585431"/>
                <a:gd name="connsiteY3" fmla="*/ 934227 h 934227"/>
                <a:gd name="connsiteX4" fmla="*/ 0 w 585431"/>
                <a:gd name="connsiteY4" fmla="*/ 0 h 934227"/>
                <a:gd name="connsiteX0" fmla="*/ 0 w 588679"/>
                <a:gd name="connsiteY0" fmla="*/ 0 h 934227"/>
                <a:gd name="connsiteX1" fmla="*/ 588679 w 588679"/>
                <a:gd name="connsiteY1" fmla="*/ 194891 h 934227"/>
                <a:gd name="connsiteX2" fmla="*/ 585431 w 588679"/>
                <a:gd name="connsiteY2" fmla="*/ 856271 h 934227"/>
                <a:gd name="connsiteX3" fmla="*/ 0 w 588679"/>
                <a:gd name="connsiteY3" fmla="*/ 934227 h 934227"/>
                <a:gd name="connsiteX4" fmla="*/ 0 w 588679"/>
                <a:gd name="connsiteY4" fmla="*/ 0 h 93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679" h="934227">
                  <a:moveTo>
                    <a:pt x="0" y="0"/>
                  </a:moveTo>
                  <a:lnTo>
                    <a:pt x="588679" y="194891"/>
                  </a:lnTo>
                  <a:cubicBezTo>
                    <a:pt x="587596" y="415351"/>
                    <a:pt x="586514" y="635811"/>
                    <a:pt x="585431" y="856271"/>
                  </a:cubicBezTo>
                  <a:lnTo>
                    <a:pt x="0" y="934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B92F9BA-5CB7-43A6-ACE0-3F6693FFE655}"/>
                </a:ext>
              </a:extLst>
            </p:cNvPr>
            <p:cNvSpPr txBox="1"/>
            <p:nvPr/>
          </p:nvSpPr>
          <p:spPr>
            <a:xfrm>
              <a:off x="203363" y="2932015"/>
              <a:ext cx="950901" cy="913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5333" b="1" dirty="0">
                  <a:solidFill>
                    <a:srgbClr val="FFFFFF"/>
                  </a:solidFill>
                </a:rPr>
                <a:t>02</a:t>
              </a:r>
              <a:endParaRPr kumimoji="1" lang="zh-CN" altLang="en-US" sz="5333" b="1" dirty="0">
                <a:solidFill>
                  <a:srgbClr val="FFFFFF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546B307-1EB5-46F5-B41A-007F4567BDC4}"/>
                </a:ext>
              </a:extLst>
            </p:cNvPr>
            <p:cNvSpPr/>
            <p:nvPr/>
          </p:nvSpPr>
          <p:spPr>
            <a:xfrm>
              <a:off x="2719518" y="3132596"/>
              <a:ext cx="8937223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</a:rPr>
                <a:t>完成情况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500A3A2-4DF2-4377-8A21-75633AC98672}"/>
                </a:ext>
              </a:extLst>
            </p:cNvPr>
            <p:cNvSpPr/>
            <p:nvPr/>
          </p:nvSpPr>
          <p:spPr>
            <a:xfrm>
              <a:off x="2719518" y="4138603"/>
              <a:ext cx="8937223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</a:rPr>
                <a:t>奖惩制度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30D700FE-418C-44DE-82E6-E0936B3D1788}"/>
              </a:ext>
            </a:extLst>
          </p:cNvPr>
          <p:cNvSpPr txBox="1"/>
          <p:nvPr/>
        </p:nvSpPr>
        <p:spPr>
          <a:xfrm>
            <a:off x="1154264" y="1503455"/>
            <a:ext cx="103494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第四部分：计划与目标、组织与管理</a:t>
            </a:r>
            <a:endParaRPr lang="en-US" altLang="zh-CN" b="1" dirty="0"/>
          </a:p>
          <a:p>
            <a:r>
              <a:rPr lang="en-US" altLang="zh-CN" dirty="0"/>
              <a:t>	</a:t>
            </a:r>
          </a:p>
          <a:p>
            <a:r>
              <a:rPr lang="en-US" altLang="zh-CN" b="1" dirty="0"/>
              <a:t>    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   近期阅读文献：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zh-CN" dirty="0"/>
              <a:t>《数据库可视化在</a:t>
            </a:r>
            <a:r>
              <a:rPr lang="en-US" altLang="zh-CN" dirty="0"/>
              <a:t>Web</a:t>
            </a:r>
            <a:r>
              <a:rPr lang="zh-CN" altLang="zh-CN" dirty="0"/>
              <a:t>中的研究与应用》  </a:t>
            </a:r>
            <a:r>
              <a:rPr lang="en-US" altLang="zh-CN" dirty="0"/>
              <a:t>12</a:t>
            </a:r>
            <a:r>
              <a:rPr lang="zh-CN" altLang="zh-CN" dirty="0"/>
              <a:t>月 </a:t>
            </a:r>
            <a:r>
              <a:rPr lang="en-US" altLang="zh-CN" dirty="0"/>
              <a:t>2</a:t>
            </a:r>
            <a:r>
              <a:rPr lang="zh-CN" altLang="zh-CN" dirty="0"/>
              <a:t>天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《深入浅出数据分析》                  </a:t>
            </a:r>
            <a:r>
              <a:rPr lang="en-US" altLang="zh-CN" dirty="0"/>
              <a:t>12</a:t>
            </a:r>
            <a:r>
              <a:rPr lang="zh-CN" altLang="zh-CN" dirty="0"/>
              <a:t>月 </a:t>
            </a:r>
            <a:r>
              <a:rPr lang="en-US" altLang="zh-CN" dirty="0"/>
              <a:t>3</a:t>
            </a:r>
            <a:r>
              <a:rPr lang="zh-CN" altLang="zh-CN" dirty="0"/>
              <a:t>周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《个性化推荐算法综述》                </a:t>
            </a:r>
            <a:r>
              <a:rPr lang="en-US" altLang="zh-CN" dirty="0"/>
              <a:t>12</a:t>
            </a:r>
            <a:r>
              <a:rPr lang="zh-CN" altLang="zh-CN" dirty="0"/>
              <a:t>月 </a:t>
            </a:r>
            <a:r>
              <a:rPr lang="en-US" altLang="zh-CN" dirty="0"/>
              <a:t>4</a:t>
            </a:r>
            <a:r>
              <a:rPr lang="zh-CN" altLang="zh-CN" dirty="0"/>
              <a:t>天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4A88700E-F78F-4089-A56F-339126A6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61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F2410F3-AEB3-45AA-8B87-0DD3D9AFAF9E}"/>
              </a:ext>
            </a:extLst>
          </p:cNvPr>
          <p:cNvGrpSpPr/>
          <p:nvPr/>
        </p:nvGrpSpPr>
        <p:grpSpPr>
          <a:xfrm>
            <a:off x="0" y="24078"/>
            <a:ext cx="12192001" cy="1906805"/>
            <a:chOff x="0" y="2757455"/>
            <a:chExt cx="12192001" cy="190680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5CFAD8F-FB9B-45C3-B8AA-095BBD74747B}"/>
                </a:ext>
              </a:extLst>
            </p:cNvPr>
            <p:cNvSpPr/>
            <p:nvPr/>
          </p:nvSpPr>
          <p:spPr>
            <a:xfrm>
              <a:off x="0" y="2757455"/>
              <a:ext cx="1441349" cy="124563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4D962F5-5F76-49FD-92DD-F37E544C1F43}"/>
                </a:ext>
              </a:extLst>
            </p:cNvPr>
            <p:cNvSpPr/>
            <p:nvPr/>
          </p:nvSpPr>
          <p:spPr>
            <a:xfrm>
              <a:off x="2213304" y="3016639"/>
              <a:ext cx="9978697" cy="888223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" name="矩形 13">
              <a:extLst>
                <a:ext uri="{FF2B5EF4-FFF2-40B4-BE49-F238E27FC236}">
                  <a16:creationId xmlns:a16="http://schemas.microsoft.com/office/drawing/2014/main" id="{9EC35880-1E21-42EE-834A-29BBB7FBBD33}"/>
                </a:ext>
              </a:extLst>
            </p:cNvPr>
            <p:cNvSpPr/>
            <p:nvPr/>
          </p:nvSpPr>
          <p:spPr>
            <a:xfrm>
              <a:off x="1436361" y="2757455"/>
              <a:ext cx="784905" cy="1245636"/>
            </a:xfrm>
            <a:custGeom>
              <a:avLst/>
              <a:gdLst>
                <a:gd name="connsiteX0" fmla="*/ 0 w 1826176"/>
                <a:gd name="connsiteY0" fmla="*/ 0 h 934227"/>
                <a:gd name="connsiteX1" fmla="*/ 1826176 w 1826176"/>
                <a:gd name="connsiteY1" fmla="*/ 0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1826176"/>
                <a:gd name="connsiteY0" fmla="*/ 0 h 934227"/>
                <a:gd name="connsiteX1" fmla="*/ 546455 w 1826176"/>
                <a:gd name="connsiteY1" fmla="*/ 230621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546455"/>
                <a:gd name="connsiteY0" fmla="*/ 0 h 934227"/>
                <a:gd name="connsiteX1" fmla="*/ 546455 w 546455"/>
                <a:gd name="connsiteY1" fmla="*/ 230621 h 934227"/>
                <a:gd name="connsiteX2" fmla="*/ 367813 w 546455"/>
                <a:gd name="connsiteY2" fmla="*/ 716599 h 934227"/>
                <a:gd name="connsiteX3" fmla="*/ 0 w 546455"/>
                <a:gd name="connsiteY3" fmla="*/ 934227 h 934227"/>
                <a:gd name="connsiteX4" fmla="*/ 0 w 546455"/>
                <a:gd name="connsiteY4" fmla="*/ 0 h 934227"/>
                <a:gd name="connsiteX0" fmla="*/ 0 w 585431"/>
                <a:gd name="connsiteY0" fmla="*/ 0 h 934227"/>
                <a:gd name="connsiteX1" fmla="*/ 546455 w 585431"/>
                <a:gd name="connsiteY1" fmla="*/ 230621 h 934227"/>
                <a:gd name="connsiteX2" fmla="*/ 585431 w 585431"/>
                <a:gd name="connsiteY2" fmla="*/ 856271 h 934227"/>
                <a:gd name="connsiteX3" fmla="*/ 0 w 585431"/>
                <a:gd name="connsiteY3" fmla="*/ 934227 h 934227"/>
                <a:gd name="connsiteX4" fmla="*/ 0 w 585431"/>
                <a:gd name="connsiteY4" fmla="*/ 0 h 934227"/>
                <a:gd name="connsiteX0" fmla="*/ 0 w 585431"/>
                <a:gd name="connsiteY0" fmla="*/ 0 h 934227"/>
                <a:gd name="connsiteX1" fmla="*/ 585431 w 585431"/>
                <a:gd name="connsiteY1" fmla="*/ 204636 h 934227"/>
                <a:gd name="connsiteX2" fmla="*/ 585431 w 585431"/>
                <a:gd name="connsiteY2" fmla="*/ 856271 h 934227"/>
                <a:gd name="connsiteX3" fmla="*/ 0 w 585431"/>
                <a:gd name="connsiteY3" fmla="*/ 934227 h 934227"/>
                <a:gd name="connsiteX4" fmla="*/ 0 w 585431"/>
                <a:gd name="connsiteY4" fmla="*/ 0 h 934227"/>
                <a:gd name="connsiteX0" fmla="*/ 0 w 588679"/>
                <a:gd name="connsiteY0" fmla="*/ 0 h 934227"/>
                <a:gd name="connsiteX1" fmla="*/ 588679 w 588679"/>
                <a:gd name="connsiteY1" fmla="*/ 194891 h 934227"/>
                <a:gd name="connsiteX2" fmla="*/ 585431 w 588679"/>
                <a:gd name="connsiteY2" fmla="*/ 856271 h 934227"/>
                <a:gd name="connsiteX3" fmla="*/ 0 w 588679"/>
                <a:gd name="connsiteY3" fmla="*/ 934227 h 934227"/>
                <a:gd name="connsiteX4" fmla="*/ 0 w 588679"/>
                <a:gd name="connsiteY4" fmla="*/ 0 h 93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679" h="934227">
                  <a:moveTo>
                    <a:pt x="0" y="0"/>
                  </a:moveTo>
                  <a:lnTo>
                    <a:pt x="588679" y="194891"/>
                  </a:lnTo>
                  <a:cubicBezTo>
                    <a:pt x="587596" y="415351"/>
                    <a:pt x="586514" y="635811"/>
                    <a:pt x="585431" y="856271"/>
                  </a:cubicBezTo>
                  <a:lnTo>
                    <a:pt x="0" y="934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B92F9BA-5CB7-43A6-ACE0-3F6693FFE655}"/>
                </a:ext>
              </a:extLst>
            </p:cNvPr>
            <p:cNvSpPr txBox="1"/>
            <p:nvPr/>
          </p:nvSpPr>
          <p:spPr>
            <a:xfrm>
              <a:off x="203363" y="2932015"/>
              <a:ext cx="950901" cy="913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5333" b="1" dirty="0">
                  <a:solidFill>
                    <a:srgbClr val="FFFFFF"/>
                  </a:solidFill>
                </a:rPr>
                <a:t>02</a:t>
              </a:r>
              <a:endParaRPr kumimoji="1" lang="zh-CN" altLang="en-US" sz="5333" b="1" dirty="0">
                <a:solidFill>
                  <a:srgbClr val="FFFFFF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546B307-1EB5-46F5-B41A-007F4567BDC4}"/>
                </a:ext>
              </a:extLst>
            </p:cNvPr>
            <p:cNvSpPr/>
            <p:nvPr/>
          </p:nvSpPr>
          <p:spPr>
            <a:xfrm>
              <a:off x="2719518" y="3132596"/>
              <a:ext cx="8937223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</a:rPr>
                <a:t>完成情况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500A3A2-4DF2-4377-8A21-75633AC98672}"/>
                </a:ext>
              </a:extLst>
            </p:cNvPr>
            <p:cNvSpPr/>
            <p:nvPr/>
          </p:nvSpPr>
          <p:spPr>
            <a:xfrm>
              <a:off x="2719518" y="4138603"/>
              <a:ext cx="8937223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</a:rPr>
                <a:t>奖惩制度</a:t>
              </a:r>
            </a:p>
          </p:txBody>
        </p:sp>
      </p:grp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4A88700E-F78F-4089-A56F-339126A6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0C8A389-AD07-4887-A1B2-C35F513B9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271" y="1269714"/>
            <a:ext cx="9244891" cy="529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9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F2410F3-AEB3-45AA-8B87-0DD3D9AFAF9E}"/>
              </a:ext>
            </a:extLst>
          </p:cNvPr>
          <p:cNvGrpSpPr/>
          <p:nvPr/>
        </p:nvGrpSpPr>
        <p:grpSpPr>
          <a:xfrm>
            <a:off x="0" y="24078"/>
            <a:ext cx="12192001" cy="1906805"/>
            <a:chOff x="0" y="2757455"/>
            <a:chExt cx="12192001" cy="190680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5CFAD8F-FB9B-45C3-B8AA-095BBD74747B}"/>
                </a:ext>
              </a:extLst>
            </p:cNvPr>
            <p:cNvSpPr/>
            <p:nvPr/>
          </p:nvSpPr>
          <p:spPr>
            <a:xfrm>
              <a:off x="0" y="2757455"/>
              <a:ext cx="1441349" cy="124563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4D962F5-5F76-49FD-92DD-F37E544C1F43}"/>
                </a:ext>
              </a:extLst>
            </p:cNvPr>
            <p:cNvSpPr/>
            <p:nvPr/>
          </p:nvSpPr>
          <p:spPr>
            <a:xfrm>
              <a:off x="2213304" y="3016639"/>
              <a:ext cx="9978697" cy="888223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" name="矩形 13">
              <a:extLst>
                <a:ext uri="{FF2B5EF4-FFF2-40B4-BE49-F238E27FC236}">
                  <a16:creationId xmlns:a16="http://schemas.microsoft.com/office/drawing/2014/main" id="{9EC35880-1E21-42EE-834A-29BBB7FBBD33}"/>
                </a:ext>
              </a:extLst>
            </p:cNvPr>
            <p:cNvSpPr/>
            <p:nvPr/>
          </p:nvSpPr>
          <p:spPr>
            <a:xfrm>
              <a:off x="1436361" y="2757455"/>
              <a:ext cx="784905" cy="1245636"/>
            </a:xfrm>
            <a:custGeom>
              <a:avLst/>
              <a:gdLst>
                <a:gd name="connsiteX0" fmla="*/ 0 w 1826176"/>
                <a:gd name="connsiteY0" fmla="*/ 0 h 934227"/>
                <a:gd name="connsiteX1" fmla="*/ 1826176 w 1826176"/>
                <a:gd name="connsiteY1" fmla="*/ 0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1826176"/>
                <a:gd name="connsiteY0" fmla="*/ 0 h 934227"/>
                <a:gd name="connsiteX1" fmla="*/ 546455 w 1826176"/>
                <a:gd name="connsiteY1" fmla="*/ 230621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546455"/>
                <a:gd name="connsiteY0" fmla="*/ 0 h 934227"/>
                <a:gd name="connsiteX1" fmla="*/ 546455 w 546455"/>
                <a:gd name="connsiteY1" fmla="*/ 230621 h 934227"/>
                <a:gd name="connsiteX2" fmla="*/ 367813 w 546455"/>
                <a:gd name="connsiteY2" fmla="*/ 716599 h 934227"/>
                <a:gd name="connsiteX3" fmla="*/ 0 w 546455"/>
                <a:gd name="connsiteY3" fmla="*/ 934227 h 934227"/>
                <a:gd name="connsiteX4" fmla="*/ 0 w 546455"/>
                <a:gd name="connsiteY4" fmla="*/ 0 h 934227"/>
                <a:gd name="connsiteX0" fmla="*/ 0 w 585431"/>
                <a:gd name="connsiteY0" fmla="*/ 0 h 934227"/>
                <a:gd name="connsiteX1" fmla="*/ 546455 w 585431"/>
                <a:gd name="connsiteY1" fmla="*/ 230621 h 934227"/>
                <a:gd name="connsiteX2" fmla="*/ 585431 w 585431"/>
                <a:gd name="connsiteY2" fmla="*/ 856271 h 934227"/>
                <a:gd name="connsiteX3" fmla="*/ 0 w 585431"/>
                <a:gd name="connsiteY3" fmla="*/ 934227 h 934227"/>
                <a:gd name="connsiteX4" fmla="*/ 0 w 585431"/>
                <a:gd name="connsiteY4" fmla="*/ 0 h 934227"/>
                <a:gd name="connsiteX0" fmla="*/ 0 w 585431"/>
                <a:gd name="connsiteY0" fmla="*/ 0 h 934227"/>
                <a:gd name="connsiteX1" fmla="*/ 585431 w 585431"/>
                <a:gd name="connsiteY1" fmla="*/ 204636 h 934227"/>
                <a:gd name="connsiteX2" fmla="*/ 585431 w 585431"/>
                <a:gd name="connsiteY2" fmla="*/ 856271 h 934227"/>
                <a:gd name="connsiteX3" fmla="*/ 0 w 585431"/>
                <a:gd name="connsiteY3" fmla="*/ 934227 h 934227"/>
                <a:gd name="connsiteX4" fmla="*/ 0 w 585431"/>
                <a:gd name="connsiteY4" fmla="*/ 0 h 934227"/>
                <a:gd name="connsiteX0" fmla="*/ 0 w 588679"/>
                <a:gd name="connsiteY0" fmla="*/ 0 h 934227"/>
                <a:gd name="connsiteX1" fmla="*/ 588679 w 588679"/>
                <a:gd name="connsiteY1" fmla="*/ 194891 h 934227"/>
                <a:gd name="connsiteX2" fmla="*/ 585431 w 588679"/>
                <a:gd name="connsiteY2" fmla="*/ 856271 h 934227"/>
                <a:gd name="connsiteX3" fmla="*/ 0 w 588679"/>
                <a:gd name="connsiteY3" fmla="*/ 934227 h 934227"/>
                <a:gd name="connsiteX4" fmla="*/ 0 w 588679"/>
                <a:gd name="connsiteY4" fmla="*/ 0 h 93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679" h="934227">
                  <a:moveTo>
                    <a:pt x="0" y="0"/>
                  </a:moveTo>
                  <a:lnTo>
                    <a:pt x="588679" y="194891"/>
                  </a:lnTo>
                  <a:cubicBezTo>
                    <a:pt x="587596" y="415351"/>
                    <a:pt x="586514" y="635811"/>
                    <a:pt x="585431" y="856271"/>
                  </a:cubicBezTo>
                  <a:lnTo>
                    <a:pt x="0" y="934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B92F9BA-5CB7-43A6-ACE0-3F6693FFE655}"/>
                </a:ext>
              </a:extLst>
            </p:cNvPr>
            <p:cNvSpPr txBox="1"/>
            <p:nvPr/>
          </p:nvSpPr>
          <p:spPr>
            <a:xfrm>
              <a:off x="203363" y="2932015"/>
              <a:ext cx="950901" cy="913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5333" b="1" dirty="0">
                  <a:solidFill>
                    <a:srgbClr val="FFFFFF"/>
                  </a:solidFill>
                </a:rPr>
                <a:t>02</a:t>
              </a:r>
              <a:endParaRPr kumimoji="1" lang="zh-CN" altLang="en-US" sz="5333" b="1" dirty="0">
                <a:solidFill>
                  <a:srgbClr val="FFFFFF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546B307-1EB5-46F5-B41A-007F4567BDC4}"/>
                </a:ext>
              </a:extLst>
            </p:cNvPr>
            <p:cNvSpPr/>
            <p:nvPr/>
          </p:nvSpPr>
          <p:spPr>
            <a:xfrm>
              <a:off x="2719518" y="3132596"/>
              <a:ext cx="8937223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</a:rPr>
                <a:t>完成情况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500A3A2-4DF2-4377-8A21-75633AC98672}"/>
                </a:ext>
              </a:extLst>
            </p:cNvPr>
            <p:cNvSpPr/>
            <p:nvPr/>
          </p:nvSpPr>
          <p:spPr>
            <a:xfrm>
              <a:off x="2719518" y="4138603"/>
              <a:ext cx="8937223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</a:rPr>
                <a:t>奖惩制度</a:t>
              </a:r>
            </a:p>
          </p:txBody>
        </p:sp>
      </p:grp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4A88700E-F78F-4089-A56F-339126A6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00F86BD-4164-4EFF-9B36-D21C8C8FD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63" y="1528898"/>
            <a:ext cx="11264164" cy="38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1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88ED72-0995-40D6-9FAB-BD88FECDA9BC}"/>
              </a:ext>
            </a:extLst>
          </p:cNvPr>
          <p:cNvSpPr/>
          <p:nvPr/>
        </p:nvSpPr>
        <p:spPr>
          <a:xfrm>
            <a:off x="0" y="0"/>
            <a:ext cx="12192000" cy="13808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98E97B7-9AF9-4D6C-8191-386EA055FA10}"/>
              </a:ext>
            </a:extLst>
          </p:cNvPr>
          <p:cNvSpPr/>
          <p:nvPr/>
        </p:nvSpPr>
        <p:spPr>
          <a:xfrm>
            <a:off x="3191480" y="-114033"/>
            <a:ext cx="559717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9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CONTENTS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E191361-F724-4FA8-BD91-9A2E8F949B9E}"/>
              </a:ext>
            </a:extLst>
          </p:cNvPr>
          <p:cNvGrpSpPr/>
          <p:nvPr/>
        </p:nvGrpSpPr>
        <p:grpSpPr>
          <a:xfrm>
            <a:off x="4230615" y="847725"/>
            <a:ext cx="3730770" cy="781050"/>
            <a:chOff x="3725790" y="847725"/>
            <a:chExt cx="3730770" cy="78105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086DF6E-872A-41D8-B9B3-1B5AE34633EB}"/>
                </a:ext>
              </a:extLst>
            </p:cNvPr>
            <p:cNvGrpSpPr/>
            <p:nvPr/>
          </p:nvGrpSpPr>
          <p:grpSpPr>
            <a:xfrm>
              <a:off x="3725790" y="1019175"/>
              <a:ext cx="627135" cy="609600"/>
              <a:chOff x="3725790" y="1019175"/>
              <a:chExt cx="627135" cy="609600"/>
            </a:xfrm>
          </p:grpSpPr>
          <p:sp>
            <p:nvSpPr>
              <p:cNvPr id="10" name="任意多边形 7">
                <a:extLst>
                  <a:ext uri="{FF2B5EF4-FFF2-40B4-BE49-F238E27FC236}">
                    <a16:creationId xmlns:a16="http://schemas.microsoft.com/office/drawing/2014/main" id="{784155E3-CC8E-4B09-93C3-F61AF782D499}"/>
                  </a:ext>
                </a:extLst>
              </p:cNvPr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直角三角形 10">
                <a:extLst>
                  <a:ext uri="{FF2B5EF4-FFF2-40B4-BE49-F238E27FC236}">
                    <a16:creationId xmlns:a16="http://schemas.microsoft.com/office/drawing/2014/main" id="{A2E182D8-782C-4370-8EE8-051EE9195C74}"/>
                  </a:ext>
                </a:extLst>
              </p:cNvPr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4CF4A5B-9DD1-4C14-A1DE-93AD71DF3AD2}"/>
                </a:ext>
              </a:extLst>
            </p:cNvPr>
            <p:cNvGrpSpPr/>
            <p:nvPr/>
          </p:nvGrpSpPr>
          <p:grpSpPr>
            <a:xfrm flipH="1">
              <a:off x="6829425" y="1019175"/>
              <a:ext cx="627135" cy="609600"/>
              <a:chOff x="3725790" y="1019175"/>
              <a:chExt cx="627135" cy="609600"/>
            </a:xfrm>
          </p:grpSpPr>
          <p:sp>
            <p:nvSpPr>
              <p:cNvPr id="8" name="任意多边形 11">
                <a:extLst>
                  <a:ext uri="{FF2B5EF4-FFF2-40B4-BE49-F238E27FC236}">
                    <a16:creationId xmlns:a16="http://schemas.microsoft.com/office/drawing/2014/main" id="{2EBFFCCC-AEFF-4AD8-AD64-98BCAAF74F71}"/>
                  </a:ext>
                </a:extLst>
              </p:cNvPr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直角三角形 8">
                <a:extLst>
                  <a:ext uri="{FF2B5EF4-FFF2-40B4-BE49-F238E27FC236}">
                    <a16:creationId xmlns:a16="http://schemas.microsoft.com/office/drawing/2014/main" id="{3F3DE99E-2867-4BD3-8805-F4D5B6AE73E1}"/>
                  </a:ext>
                </a:extLst>
              </p:cNvPr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D0AEBA9-28DC-4763-9FDA-48D1AD1AA16E}"/>
                </a:ext>
              </a:extLst>
            </p:cNvPr>
            <p:cNvSpPr/>
            <p:nvPr/>
          </p:nvSpPr>
          <p:spPr>
            <a:xfrm>
              <a:off x="4181475" y="847725"/>
              <a:ext cx="28194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67F8CC11-3D94-4BF1-A8D1-61023B63A6A9}"/>
              </a:ext>
            </a:extLst>
          </p:cNvPr>
          <p:cNvSpPr txBox="1"/>
          <p:nvPr/>
        </p:nvSpPr>
        <p:spPr>
          <a:xfrm>
            <a:off x="5562841" y="866775"/>
            <a:ext cx="106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4"/>
                </a:solidFill>
              </a:rPr>
              <a:t>目  录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207EC79-33E3-4134-97E3-51BAEDFCD167}"/>
              </a:ext>
            </a:extLst>
          </p:cNvPr>
          <p:cNvGrpSpPr/>
          <p:nvPr/>
        </p:nvGrpSpPr>
        <p:grpSpPr>
          <a:xfrm>
            <a:off x="1566000" y="2447925"/>
            <a:ext cx="720000" cy="720000"/>
            <a:chOff x="1581150" y="2181225"/>
            <a:chExt cx="720000" cy="720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198AFA9-0DDD-480E-BE0B-63861EDC1E12}"/>
                </a:ext>
              </a:extLst>
            </p:cNvPr>
            <p:cNvSpPr/>
            <p:nvPr/>
          </p:nvSpPr>
          <p:spPr>
            <a:xfrm>
              <a:off x="1581150" y="2181225"/>
              <a:ext cx="720000" cy="720000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ECF926D-9B8D-41D3-AB97-EC961EA33A5F}"/>
                </a:ext>
              </a:extLst>
            </p:cNvPr>
            <p:cNvSpPr txBox="1"/>
            <p:nvPr/>
          </p:nvSpPr>
          <p:spPr>
            <a:xfrm>
              <a:off x="1760652" y="2218059"/>
              <a:ext cx="360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accent1">
                      <a:lumMod val="75000"/>
                    </a:schemeClr>
                  </a:solidFill>
                  <a:latin typeface="Impact" panose="020B0806030902050204" pitchFamily="34" charset="0"/>
                </a:rPr>
                <a:t>1</a:t>
              </a:r>
              <a:endParaRPr lang="zh-CN" altLang="en-US" sz="3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4932EB24-C1DD-4A7B-AC3E-AEE3326BCFFE}"/>
              </a:ext>
            </a:extLst>
          </p:cNvPr>
          <p:cNvSpPr txBox="1"/>
          <p:nvPr/>
        </p:nvSpPr>
        <p:spPr>
          <a:xfrm>
            <a:off x="2314575" y="249971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撰写流程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ECDF3C7-98AC-4B4C-91EA-7405B8CB9A24}"/>
              </a:ext>
            </a:extLst>
          </p:cNvPr>
          <p:cNvGrpSpPr/>
          <p:nvPr/>
        </p:nvGrpSpPr>
        <p:grpSpPr>
          <a:xfrm>
            <a:off x="1566000" y="3712085"/>
            <a:ext cx="720000" cy="720000"/>
            <a:chOff x="1581150" y="2181225"/>
            <a:chExt cx="720000" cy="7200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3BA26C7-B945-4032-A619-168210F9D283}"/>
                </a:ext>
              </a:extLst>
            </p:cNvPr>
            <p:cNvSpPr/>
            <p:nvPr/>
          </p:nvSpPr>
          <p:spPr>
            <a:xfrm>
              <a:off x="1581150" y="2181225"/>
              <a:ext cx="720000" cy="720000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E419247-A38A-4E3A-AF13-A84418BB693C}"/>
                </a:ext>
              </a:extLst>
            </p:cNvPr>
            <p:cNvSpPr txBox="1"/>
            <p:nvPr/>
          </p:nvSpPr>
          <p:spPr>
            <a:xfrm>
              <a:off x="1732599" y="2218059"/>
              <a:ext cx="417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accent1">
                      <a:lumMod val="75000"/>
                    </a:schemeClr>
                  </a:solidFill>
                  <a:latin typeface="Impact" panose="020B0806030902050204" pitchFamily="34" charset="0"/>
                </a:rPr>
                <a:t>2</a:t>
              </a:r>
              <a:endParaRPr lang="zh-CN" altLang="en-US" sz="3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961A8DB-65A9-4D77-8F8A-5E8DBC68FCB8}"/>
              </a:ext>
            </a:extLst>
          </p:cNvPr>
          <p:cNvSpPr txBox="1"/>
          <p:nvPr/>
        </p:nvSpPr>
        <p:spPr>
          <a:xfrm>
            <a:off x="2294911" y="3783541"/>
            <a:ext cx="210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完成情况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40BC15A-97C6-44EC-9BDD-4C47E8AD9D0B}"/>
              </a:ext>
            </a:extLst>
          </p:cNvPr>
          <p:cNvGrpSpPr/>
          <p:nvPr/>
        </p:nvGrpSpPr>
        <p:grpSpPr>
          <a:xfrm>
            <a:off x="1566000" y="4976245"/>
            <a:ext cx="720000" cy="720000"/>
            <a:chOff x="1581150" y="2181225"/>
            <a:chExt cx="720000" cy="72000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4336348-CB62-452C-B0F5-ED948E66CEC8}"/>
                </a:ext>
              </a:extLst>
            </p:cNvPr>
            <p:cNvSpPr/>
            <p:nvPr/>
          </p:nvSpPr>
          <p:spPr>
            <a:xfrm>
              <a:off x="1581150" y="2181225"/>
              <a:ext cx="720000" cy="720000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D8B6FED-334A-4D1D-A67F-983B0B2AE084}"/>
                </a:ext>
              </a:extLst>
            </p:cNvPr>
            <p:cNvSpPr txBox="1"/>
            <p:nvPr/>
          </p:nvSpPr>
          <p:spPr>
            <a:xfrm>
              <a:off x="1726187" y="2218059"/>
              <a:ext cx="4299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accent1">
                      <a:lumMod val="75000"/>
                    </a:schemeClr>
                  </a:solidFill>
                  <a:latin typeface="Impact" panose="020B0806030902050204" pitchFamily="34" charset="0"/>
                </a:rPr>
                <a:t>3</a:t>
              </a:r>
              <a:endParaRPr lang="zh-CN" altLang="en-US" sz="3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20CDE3BA-6230-4D8E-A2C9-B02D23325D8D}"/>
              </a:ext>
            </a:extLst>
          </p:cNvPr>
          <p:cNvSpPr txBox="1"/>
          <p:nvPr/>
        </p:nvSpPr>
        <p:spPr>
          <a:xfrm>
            <a:off x="2314575" y="5047701"/>
            <a:ext cx="210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后续计划</a:t>
            </a:r>
          </a:p>
        </p:txBody>
      </p:sp>
      <p:sp>
        <p:nvSpPr>
          <p:cNvPr id="25" name="灯片编号占位符 24">
            <a:extLst>
              <a:ext uri="{FF2B5EF4-FFF2-40B4-BE49-F238E27FC236}">
                <a16:creationId xmlns:a16="http://schemas.microsoft.com/office/drawing/2014/main" id="{11AB0EB8-87FB-44C0-A939-45D8B8FB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420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B94D0A-3499-4646-9B8E-50C193DD1AAE}"/>
              </a:ext>
            </a:extLst>
          </p:cNvPr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THREE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9AD949F-496D-4F17-913E-43D727139444}"/>
              </a:ext>
            </a:extLst>
          </p:cNvPr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8769F42-A63F-4A46-A3A0-6677F7B28A24}"/>
                </a:ext>
              </a:extLst>
            </p:cNvPr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后续计划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F0015EB-D3FA-461E-839C-E93501F379C0}"/>
                </a:ext>
              </a:extLst>
            </p:cNvPr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6E2618-F44F-4D67-8DD5-618929B7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66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12323454-56EC-4EB3-B862-0915F581E5BF}"/>
              </a:ext>
            </a:extLst>
          </p:cNvPr>
          <p:cNvSpPr/>
          <p:nvPr/>
        </p:nvSpPr>
        <p:spPr>
          <a:xfrm>
            <a:off x="2719518" y="399219"/>
            <a:ext cx="8937223" cy="525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</a:rPr>
              <a:t>奖惩制度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92275D-E106-413F-841C-564B3565062D}"/>
              </a:ext>
            </a:extLst>
          </p:cNvPr>
          <p:cNvSpPr/>
          <p:nvPr/>
        </p:nvSpPr>
        <p:spPr>
          <a:xfrm>
            <a:off x="875434" y="1937189"/>
            <a:ext cx="94184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目前还未收到导师答复，在导师答复后针对导师给出建议和小组成员内部讨论结果，对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《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可行性任务任务书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》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再一次进行修正，最终形成终稿。</a:t>
            </a:r>
            <a:endParaRPr lang="zh-CN" altLang="zh-CN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15AF514-0C88-4683-B335-581B357BE9B2}"/>
              </a:ext>
            </a:extLst>
          </p:cNvPr>
          <p:cNvSpPr txBox="1"/>
          <p:nvPr/>
        </p:nvSpPr>
        <p:spPr>
          <a:xfrm>
            <a:off x="695325" y="382802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后续计划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3328476-0530-4D99-A98D-4041ED2B7630}"/>
              </a:ext>
            </a:extLst>
          </p:cNvPr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62A84FA-2740-4823-A675-E0E8D5463B1D}"/>
                </a:ext>
              </a:extLst>
            </p:cNvPr>
            <p:cNvSpPr/>
            <p:nvPr/>
          </p:nvSpPr>
          <p:spPr>
            <a:xfrm>
              <a:off x="695325" y="1013859"/>
              <a:ext cx="1415772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后续计划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DF88BAA-EA06-4A3F-B104-3EA0C6118C37}"/>
                </a:ext>
              </a:extLst>
            </p:cNvPr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571C2B1-F9CC-4FE9-8803-371E3CA3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14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11B3224-9F4B-4C67-8CBC-C33C0B193478}"/>
              </a:ext>
            </a:extLst>
          </p:cNvPr>
          <p:cNvGrpSpPr/>
          <p:nvPr/>
        </p:nvGrpSpPr>
        <p:grpSpPr>
          <a:xfrm>
            <a:off x="-1" y="2037922"/>
            <a:ext cx="12192763" cy="1791128"/>
            <a:chOff x="-1" y="2037922"/>
            <a:chExt cx="12192763" cy="179112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76AAB97-1085-4D20-BB0D-BE53C801A2C0}"/>
                </a:ext>
              </a:extLst>
            </p:cNvPr>
            <p:cNvSpPr/>
            <p:nvPr/>
          </p:nvSpPr>
          <p:spPr>
            <a:xfrm>
              <a:off x="762" y="2038350"/>
              <a:ext cx="12192000" cy="17907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9778711-3946-43F2-AF03-A6EDF85FD123}"/>
                </a:ext>
              </a:extLst>
            </p:cNvPr>
            <p:cNvSpPr/>
            <p:nvPr/>
          </p:nvSpPr>
          <p:spPr>
            <a:xfrm>
              <a:off x="762" y="2037922"/>
              <a:ext cx="12192000" cy="7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B823EAE-67E7-4D5F-8806-4D0DBB1C71A3}"/>
                </a:ext>
              </a:extLst>
            </p:cNvPr>
            <p:cNvSpPr/>
            <p:nvPr/>
          </p:nvSpPr>
          <p:spPr>
            <a:xfrm>
              <a:off x="-1" y="3752264"/>
              <a:ext cx="12192000" cy="7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F30E755-541A-443E-904D-2156695D2F95}"/>
              </a:ext>
            </a:extLst>
          </p:cNvPr>
          <p:cNvSpPr txBox="1"/>
          <p:nvPr/>
        </p:nvSpPr>
        <p:spPr>
          <a:xfrm>
            <a:off x="1371600" y="2328817"/>
            <a:ext cx="4185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spc="600" dirty="0">
                <a:solidFill>
                  <a:schemeClr val="bg1"/>
                </a:solidFill>
              </a:rPr>
              <a:t>谢谢聆听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46E7BB-0E10-4106-8A44-B7A9C4E0A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21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C54157-0E63-4E2E-8821-FF46F24D28BC}"/>
              </a:ext>
            </a:extLst>
          </p:cNvPr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ONE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3103D91-137E-4091-82B1-D03687A4E1F9}"/>
              </a:ext>
            </a:extLst>
          </p:cNvPr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7CE3DAA-7B3F-4896-98A2-ECE6149FF4A9}"/>
                </a:ext>
              </a:extLst>
            </p:cNvPr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撰写流程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0BC47AA-B354-4C60-BF4D-FAB5EBB18730}"/>
                </a:ext>
              </a:extLst>
            </p:cNvPr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ADB857-9BEF-4293-87FC-AF7535F8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37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B875FB62-94E0-47CD-9641-8913B4E6EA05}"/>
              </a:ext>
            </a:extLst>
          </p:cNvPr>
          <p:cNvSpPr/>
          <p:nvPr/>
        </p:nvSpPr>
        <p:spPr>
          <a:xfrm>
            <a:off x="763571" y="1395167"/>
            <a:ext cx="2611225" cy="1291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小组开会对</a:t>
            </a:r>
            <a:r>
              <a:rPr lang="en-US" altLang="zh-CN" dirty="0">
                <a:solidFill>
                  <a:schemeClr val="tx1"/>
                </a:solidFill>
              </a:rPr>
              <a:t>《</a:t>
            </a:r>
            <a:r>
              <a:rPr lang="zh-CN" altLang="en-US" dirty="0">
                <a:solidFill>
                  <a:schemeClr val="tx1"/>
                </a:solidFill>
              </a:rPr>
              <a:t>任务计划书</a:t>
            </a:r>
            <a:r>
              <a:rPr lang="en-US" altLang="zh-CN" dirty="0">
                <a:solidFill>
                  <a:schemeClr val="tx1"/>
                </a:solidFill>
              </a:rPr>
              <a:t>》</a:t>
            </a:r>
            <a:r>
              <a:rPr lang="zh-CN" altLang="en-US" dirty="0">
                <a:solidFill>
                  <a:schemeClr val="tx1"/>
                </a:solidFill>
              </a:rPr>
              <a:t>的内容进行讨论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7C3D2F2-E0CC-4483-BA5D-C5DC6CEE2729}"/>
              </a:ext>
            </a:extLst>
          </p:cNvPr>
          <p:cNvSpPr/>
          <p:nvPr/>
        </p:nvSpPr>
        <p:spPr>
          <a:xfrm>
            <a:off x="4790387" y="1395167"/>
            <a:ext cx="2611225" cy="1291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讨论完毕小组成员每人负责部分任务计划书的初步撰写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AA23370-2302-4074-8800-1F011F8F6BD8}"/>
              </a:ext>
            </a:extLst>
          </p:cNvPr>
          <p:cNvSpPr/>
          <p:nvPr/>
        </p:nvSpPr>
        <p:spPr>
          <a:xfrm>
            <a:off x="8817203" y="1395167"/>
            <a:ext cx="2611225" cy="1291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撰写结束再次开会讨论，对任务计划书内容有异议的地方进行讨论修改，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E4B6F05-6774-445D-8ECA-3D00737B9638}"/>
              </a:ext>
            </a:extLst>
          </p:cNvPr>
          <p:cNvSpPr/>
          <p:nvPr/>
        </p:nvSpPr>
        <p:spPr>
          <a:xfrm>
            <a:off x="6779443" y="3695309"/>
            <a:ext cx="2611225" cy="1291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全体大会根据老师意见对任务计划书进行二次修改，形成初稿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9DCAE80-B46E-4E1E-8B2F-891D7A2E9C51}"/>
              </a:ext>
            </a:extLst>
          </p:cNvPr>
          <p:cNvSpPr/>
          <p:nvPr/>
        </p:nvSpPr>
        <p:spPr>
          <a:xfrm>
            <a:off x="2801332" y="3695309"/>
            <a:ext cx="2611225" cy="1291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将初稿递交导师审阅，结合导师意见再次对初稿进行修改，</a:t>
            </a:r>
            <a:r>
              <a:rPr lang="en-US" altLang="zh-CN" dirty="0">
                <a:solidFill>
                  <a:schemeClr val="tx1"/>
                </a:solidFill>
              </a:rPr>
              <a:t>30</a:t>
            </a:r>
            <a:r>
              <a:rPr lang="zh-CN" altLang="en-US" dirty="0">
                <a:solidFill>
                  <a:schemeClr val="tx1"/>
                </a:solidFill>
              </a:rPr>
              <a:t>号之前形成终稿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A96EBCF-E08F-41B7-998D-8DB48CDA487B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374796" y="2040903"/>
            <a:ext cx="1415591" cy="0"/>
          </a:xfrm>
          <a:prstGeom prst="straightConnector1">
            <a:avLst/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8034E03-BCBE-4531-962D-5F160426B920}"/>
              </a:ext>
            </a:extLst>
          </p:cNvPr>
          <p:cNvCxnSpPr/>
          <p:nvPr/>
        </p:nvCxnSpPr>
        <p:spPr>
          <a:xfrm>
            <a:off x="7401612" y="2040903"/>
            <a:ext cx="1415591" cy="0"/>
          </a:xfrm>
          <a:prstGeom prst="straightConnector1">
            <a:avLst/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BB93BF4-E6E3-4544-A7A3-9AA44550E614}"/>
              </a:ext>
            </a:extLst>
          </p:cNvPr>
          <p:cNvCxnSpPr>
            <a:stCxn id="4" idx="2"/>
            <a:endCxn id="5" idx="3"/>
          </p:cNvCxnSpPr>
          <p:nvPr/>
        </p:nvCxnSpPr>
        <p:spPr>
          <a:xfrm rot="5400000">
            <a:off x="8929539" y="3147768"/>
            <a:ext cx="1654406" cy="732148"/>
          </a:xfrm>
          <a:prstGeom prst="bentConnector2">
            <a:avLst/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A4F1B3D-4C3F-4B76-9583-5C9594100E89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>
            <a:off x="5412557" y="4341045"/>
            <a:ext cx="1366886" cy="0"/>
          </a:xfrm>
          <a:prstGeom prst="straightConnector1">
            <a:avLst/>
          </a:prstGeom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58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4C6427-A1F1-4069-8038-ED88E9A70EA4}"/>
              </a:ext>
            </a:extLst>
          </p:cNvPr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TWO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E617CF8-475E-4C10-9C38-E7ABBDB0EE0B}"/>
              </a:ext>
            </a:extLst>
          </p:cNvPr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82A7D72-29EF-49FF-B203-9924E9103A4A}"/>
                </a:ext>
              </a:extLst>
            </p:cNvPr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完成情况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40D16C-2C0E-48BE-ABAD-D7C41C9B5809}"/>
                </a:ext>
              </a:extLst>
            </p:cNvPr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3EF29B-7175-444B-984A-BB1503AE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404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F2410F3-AEB3-45AA-8B87-0DD3D9AFAF9E}"/>
              </a:ext>
            </a:extLst>
          </p:cNvPr>
          <p:cNvGrpSpPr/>
          <p:nvPr/>
        </p:nvGrpSpPr>
        <p:grpSpPr>
          <a:xfrm>
            <a:off x="0" y="24078"/>
            <a:ext cx="12192001" cy="1906805"/>
            <a:chOff x="0" y="2757455"/>
            <a:chExt cx="12192001" cy="190680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5CFAD8F-FB9B-45C3-B8AA-095BBD74747B}"/>
                </a:ext>
              </a:extLst>
            </p:cNvPr>
            <p:cNvSpPr/>
            <p:nvPr/>
          </p:nvSpPr>
          <p:spPr>
            <a:xfrm>
              <a:off x="0" y="2757455"/>
              <a:ext cx="1441349" cy="124563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4D962F5-5F76-49FD-92DD-F37E544C1F43}"/>
                </a:ext>
              </a:extLst>
            </p:cNvPr>
            <p:cNvSpPr/>
            <p:nvPr/>
          </p:nvSpPr>
          <p:spPr>
            <a:xfrm>
              <a:off x="2213304" y="3016639"/>
              <a:ext cx="9978697" cy="888223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" name="矩形 13">
              <a:extLst>
                <a:ext uri="{FF2B5EF4-FFF2-40B4-BE49-F238E27FC236}">
                  <a16:creationId xmlns:a16="http://schemas.microsoft.com/office/drawing/2014/main" id="{9EC35880-1E21-42EE-834A-29BBB7FBBD33}"/>
                </a:ext>
              </a:extLst>
            </p:cNvPr>
            <p:cNvSpPr/>
            <p:nvPr/>
          </p:nvSpPr>
          <p:spPr>
            <a:xfrm>
              <a:off x="1436361" y="2757455"/>
              <a:ext cx="784905" cy="1245636"/>
            </a:xfrm>
            <a:custGeom>
              <a:avLst/>
              <a:gdLst>
                <a:gd name="connsiteX0" fmla="*/ 0 w 1826176"/>
                <a:gd name="connsiteY0" fmla="*/ 0 h 934227"/>
                <a:gd name="connsiteX1" fmla="*/ 1826176 w 1826176"/>
                <a:gd name="connsiteY1" fmla="*/ 0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1826176"/>
                <a:gd name="connsiteY0" fmla="*/ 0 h 934227"/>
                <a:gd name="connsiteX1" fmla="*/ 546455 w 1826176"/>
                <a:gd name="connsiteY1" fmla="*/ 230621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546455"/>
                <a:gd name="connsiteY0" fmla="*/ 0 h 934227"/>
                <a:gd name="connsiteX1" fmla="*/ 546455 w 546455"/>
                <a:gd name="connsiteY1" fmla="*/ 230621 h 934227"/>
                <a:gd name="connsiteX2" fmla="*/ 367813 w 546455"/>
                <a:gd name="connsiteY2" fmla="*/ 716599 h 934227"/>
                <a:gd name="connsiteX3" fmla="*/ 0 w 546455"/>
                <a:gd name="connsiteY3" fmla="*/ 934227 h 934227"/>
                <a:gd name="connsiteX4" fmla="*/ 0 w 546455"/>
                <a:gd name="connsiteY4" fmla="*/ 0 h 934227"/>
                <a:gd name="connsiteX0" fmla="*/ 0 w 585431"/>
                <a:gd name="connsiteY0" fmla="*/ 0 h 934227"/>
                <a:gd name="connsiteX1" fmla="*/ 546455 w 585431"/>
                <a:gd name="connsiteY1" fmla="*/ 230621 h 934227"/>
                <a:gd name="connsiteX2" fmla="*/ 585431 w 585431"/>
                <a:gd name="connsiteY2" fmla="*/ 856271 h 934227"/>
                <a:gd name="connsiteX3" fmla="*/ 0 w 585431"/>
                <a:gd name="connsiteY3" fmla="*/ 934227 h 934227"/>
                <a:gd name="connsiteX4" fmla="*/ 0 w 585431"/>
                <a:gd name="connsiteY4" fmla="*/ 0 h 934227"/>
                <a:gd name="connsiteX0" fmla="*/ 0 w 585431"/>
                <a:gd name="connsiteY0" fmla="*/ 0 h 934227"/>
                <a:gd name="connsiteX1" fmla="*/ 585431 w 585431"/>
                <a:gd name="connsiteY1" fmla="*/ 204636 h 934227"/>
                <a:gd name="connsiteX2" fmla="*/ 585431 w 585431"/>
                <a:gd name="connsiteY2" fmla="*/ 856271 h 934227"/>
                <a:gd name="connsiteX3" fmla="*/ 0 w 585431"/>
                <a:gd name="connsiteY3" fmla="*/ 934227 h 934227"/>
                <a:gd name="connsiteX4" fmla="*/ 0 w 585431"/>
                <a:gd name="connsiteY4" fmla="*/ 0 h 934227"/>
                <a:gd name="connsiteX0" fmla="*/ 0 w 588679"/>
                <a:gd name="connsiteY0" fmla="*/ 0 h 934227"/>
                <a:gd name="connsiteX1" fmla="*/ 588679 w 588679"/>
                <a:gd name="connsiteY1" fmla="*/ 194891 h 934227"/>
                <a:gd name="connsiteX2" fmla="*/ 585431 w 588679"/>
                <a:gd name="connsiteY2" fmla="*/ 856271 h 934227"/>
                <a:gd name="connsiteX3" fmla="*/ 0 w 588679"/>
                <a:gd name="connsiteY3" fmla="*/ 934227 h 934227"/>
                <a:gd name="connsiteX4" fmla="*/ 0 w 588679"/>
                <a:gd name="connsiteY4" fmla="*/ 0 h 93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679" h="934227">
                  <a:moveTo>
                    <a:pt x="0" y="0"/>
                  </a:moveTo>
                  <a:lnTo>
                    <a:pt x="588679" y="194891"/>
                  </a:lnTo>
                  <a:cubicBezTo>
                    <a:pt x="587596" y="415351"/>
                    <a:pt x="586514" y="635811"/>
                    <a:pt x="585431" y="856271"/>
                  </a:cubicBezTo>
                  <a:lnTo>
                    <a:pt x="0" y="934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B92F9BA-5CB7-43A6-ACE0-3F6693FFE655}"/>
                </a:ext>
              </a:extLst>
            </p:cNvPr>
            <p:cNvSpPr txBox="1"/>
            <p:nvPr/>
          </p:nvSpPr>
          <p:spPr>
            <a:xfrm>
              <a:off x="203363" y="2932015"/>
              <a:ext cx="950901" cy="913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5333" b="1" dirty="0">
                  <a:solidFill>
                    <a:srgbClr val="FFFFFF"/>
                  </a:solidFill>
                </a:rPr>
                <a:t>02</a:t>
              </a:r>
              <a:endParaRPr kumimoji="1" lang="zh-CN" altLang="en-US" sz="5333" b="1" dirty="0">
                <a:solidFill>
                  <a:srgbClr val="FFFFFF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546B307-1EB5-46F5-B41A-007F4567BDC4}"/>
                </a:ext>
              </a:extLst>
            </p:cNvPr>
            <p:cNvSpPr/>
            <p:nvPr/>
          </p:nvSpPr>
          <p:spPr>
            <a:xfrm>
              <a:off x="2719518" y="3132596"/>
              <a:ext cx="8937223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</a:rPr>
                <a:t>完成情况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500A3A2-4DF2-4377-8A21-75633AC98672}"/>
                </a:ext>
              </a:extLst>
            </p:cNvPr>
            <p:cNvSpPr/>
            <p:nvPr/>
          </p:nvSpPr>
          <p:spPr>
            <a:xfrm>
              <a:off x="2719518" y="4138603"/>
              <a:ext cx="8937223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</a:rPr>
                <a:t>奖惩制度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30D700FE-418C-44DE-82E6-E0936B3D1788}"/>
              </a:ext>
            </a:extLst>
          </p:cNvPr>
          <p:cNvSpPr txBox="1"/>
          <p:nvPr/>
        </p:nvSpPr>
        <p:spPr>
          <a:xfrm>
            <a:off x="1154264" y="1503455"/>
            <a:ext cx="10349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b="1" dirty="0"/>
          </a:p>
          <a:p>
            <a:r>
              <a:rPr lang="zh-CN" altLang="en-US" b="1" dirty="0"/>
              <a:t>完成情况：</a:t>
            </a:r>
            <a:r>
              <a:rPr lang="zh-CN" altLang="en-US" dirty="0"/>
              <a:t>已完成初稿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en-US" b="1" dirty="0"/>
              <a:t>导师意见：内容上基本符合要求，待导师仔细审阅后如有变动再作修改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4A88700E-F78F-4089-A56F-339126A6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4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F2410F3-AEB3-45AA-8B87-0DD3D9AFAF9E}"/>
              </a:ext>
            </a:extLst>
          </p:cNvPr>
          <p:cNvGrpSpPr/>
          <p:nvPr/>
        </p:nvGrpSpPr>
        <p:grpSpPr>
          <a:xfrm>
            <a:off x="0" y="24078"/>
            <a:ext cx="12192001" cy="1906805"/>
            <a:chOff x="0" y="2757455"/>
            <a:chExt cx="12192001" cy="190680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5CFAD8F-FB9B-45C3-B8AA-095BBD74747B}"/>
                </a:ext>
              </a:extLst>
            </p:cNvPr>
            <p:cNvSpPr/>
            <p:nvPr/>
          </p:nvSpPr>
          <p:spPr>
            <a:xfrm>
              <a:off x="0" y="2757455"/>
              <a:ext cx="1441349" cy="124563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4D962F5-5F76-49FD-92DD-F37E544C1F43}"/>
                </a:ext>
              </a:extLst>
            </p:cNvPr>
            <p:cNvSpPr/>
            <p:nvPr/>
          </p:nvSpPr>
          <p:spPr>
            <a:xfrm>
              <a:off x="2213304" y="3016639"/>
              <a:ext cx="9978697" cy="888223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" name="矩形 13">
              <a:extLst>
                <a:ext uri="{FF2B5EF4-FFF2-40B4-BE49-F238E27FC236}">
                  <a16:creationId xmlns:a16="http://schemas.microsoft.com/office/drawing/2014/main" id="{9EC35880-1E21-42EE-834A-29BBB7FBBD33}"/>
                </a:ext>
              </a:extLst>
            </p:cNvPr>
            <p:cNvSpPr/>
            <p:nvPr/>
          </p:nvSpPr>
          <p:spPr>
            <a:xfrm>
              <a:off x="1436361" y="2757455"/>
              <a:ext cx="784905" cy="1245636"/>
            </a:xfrm>
            <a:custGeom>
              <a:avLst/>
              <a:gdLst>
                <a:gd name="connsiteX0" fmla="*/ 0 w 1826176"/>
                <a:gd name="connsiteY0" fmla="*/ 0 h 934227"/>
                <a:gd name="connsiteX1" fmla="*/ 1826176 w 1826176"/>
                <a:gd name="connsiteY1" fmla="*/ 0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1826176"/>
                <a:gd name="connsiteY0" fmla="*/ 0 h 934227"/>
                <a:gd name="connsiteX1" fmla="*/ 546455 w 1826176"/>
                <a:gd name="connsiteY1" fmla="*/ 230621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546455"/>
                <a:gd name="connsiteY0" fmla="*/ 0 h 934227"/>
                <a:gd name="connsiteX1" fmla="*/ 546455 w 546455"/>
                <a:gd name="connsiteY1" fmla="*/ 230621 h 934227"/>
                <a:gd name="connsiteX2" fmla="*/ 367813 w 546455"/>
                <a:gd name="connsiteY2" fmla="*/ 716599 h 934227"/>
                <a:gd name="connsiteX3" fmla="*/ 0 w 546455"/>
                <a:gd name="connsiteY3" fmla="*/ 934227 h 934227"/>
                <a:gd name="connsiteX4" fmla="*/ 0 w 546455"/>
                <a:gd name="connsiteY4" fmla="*/ 0 h 934227"/>
                <a:gd name="connsiteX0" fmla="*/ 0 w 585431"/>
                <a:gd name="connsiteY0" fmla="*/ 0 h 934227"/>
                <a:gd name="connsiteX1" fmla="*/ 546455 w 585431"/>
                <a:gd name="connsiteY1" fmla="*/ 230621 h 934227"/>
                <a:gd name="connsiteX2" fmla="*/ 585431 w 585431"/>
                <a:gd name="connsiteY2" fmla="*/ 856271 h 934227"/>
                <a:gd name="connsiteX3" fmla="*/ 0 w 585431"/>
                <a:gd name="connsiteY3" fmla="*/ 934227 h 934227"/>
                <a:gd name="connsiteX4" fmla="*/ 0 w 585431"/>
                <a:gd name="connsiteY4" fmla="*/ 0 h 934227"/>
                <a:gd name="connsiteX0" fmla="*/ 0 w 585431"/>
                <a:gd name="connsiteY0" fmla="*/ 0 h 934227"/>
                <a:gd name="connsiteX1" fmla="*/ 585431 w 585431"/>
                <a:gd name="connsiteY1" fmla="*/ 204636 h 934227"/>
                <a:gd name="connsiteX2" fmla="*/ 585431 w 585431"/>
                <a:gd name="connsiteY2" fmla="*/ 856271 h 934227"/>
                <a:gd name="connsiteX3" fmla="*/ 0 w 585431"/>
                <a:gd name="connsiteY3" fmla="*/ 934227 h 934227"/>
                <a:gd name="connsiteX4" fmla="*/ 0 w 585431"/>
                <a:gd name="connsiteY4" fmla="*/ 0 h 934227"/>
                <a:gd name="connsiteX0" fmla="*/ 0 w 588679"/>
                <a:gd name="connsiteY0" fmla="*/ 0 h 934227"/>
                <a:gd name="connsiteX1" fmla="*/ 588679 w 588679"/>
                <a:gd name="connsiteY1" fmla="*/ 194891 h 934227"/>
                <a:gd name="connsiteX2" fmla="*/ 585431 w 588679"/>
                <a:gd name="connsiteY2" fmla="*/ 856271 h 934227"/>
                <a:gd name="connsiteX3" fmla="*/ 0 w 588679"/>
                <a:gd name="connsiteY3" fmla="*/ 934227 h 934227"/>
                <a:gd name="connsiteX4" fmla="*/ 0 w 588679"/>
                <a:gd name="connsiteY4" fmla="*/ 0 h 93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679" h="934227">
                  <a:moveTo>
                    <a:pt x="0" y="0"/>
                  </a:moveTo>
                  <a:lnTo>
                    <a:pt x="588679" y="194891"/>
                  </a:lnTo>
                  <a:cubicBezTo>
                    <a:pt x="587596" y="415351"/>
                    <a:pt x="586514" y="635811"/>
                    <a:pt x="585431" y="856271"/>
                  </a:cubicBezTo>
                  <a:lnTo>
                    <a:pt x="0" y="934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B92F9BA-5CB7-43A6-ACE0-3F6693FFE655}"/>
                </a:ext>
              </a:extLst>
            </p:cNvPr>
            <p:cNvSpPr txBox="1"/>
            <p:nvPr/>
          </p:nvSpPr>
          <p:spPr>
            <a:xfrm>
              <a:off x="203363" y="2932015"/>
              <a:ext cx="950901" cy="913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5333" b="1" dirty="0">
                  <a:solidFill>
                    <a:srgbClr val="FFFFFF"/>
                  </a:solidFill>
                </a:rPr>
                <a:t>02</a:t>
              </a:r>
              <a:endParaRPr kumimoji="1" lang="zh-CN" altLang="en-US" sz="5333" b="1" dirty="0">
                <a:solidFill>
                  <a:srgbClr val="FFFFFF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546B307-1EB5-46F5-B41A-007F4567BDC4}"/>
                </a:ext>
              </a:extLst>
            </p:cNvPr>
            <p:cNvSpPr/>
            <p:nvPr/>
          </p:nvSpPr>
          <p:spPr>
            <a:xfrm>
              <a:off x="2719518" y="3132596"/>
              <a:ext cx="8937223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</a:rPr>
                <a:t>完成情况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500A3A2-4DF2-4377-8A21-75633AC98672}"/>
                </a:ext>
              </a:extLst>
            </p:cNvPr>
            <p:cNvSpPr/>
            <p:nvPr/>
          </p:nvSpPr>
          <p:spPr>
            <a:xfrm>
              <a:off x="2719518" y="4138603"/>
              <a:ext cx="8937223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</a:rPr>
                <a:t>奖惩制度</a:t>
              </a:r>
            </a:p>
          </p:txBody>
        </p:sp>
      </p:grp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4A88700E-F78F-4089-A56F-339126A6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0A2A390-CC68-4DE8-84D9-5D0637C04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816" y="1269714"/>
            <a:ext cx="3867150" cy="54578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DEF7784-EF56-49F2-837E-0B4552675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123" y="1322263"/>
            <a:ext cx="38766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6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F2410F3-AEB3-45AA-8B87-0DD3D9AFAF9E}"/>
              </a:ext>
            </a:extLst>
          </p:cNvPr>
          <p:cNvGrpSpPr/>
          <p:nvPr/>
        </p:nvGrpSpPr>
        <p:grpSpPr>
          <a:xfrm>
            <a:off x="0" y="24078"/>
            <a:ext cx="12192001" cy="1245636"/>
            <a:chOff x="0" y="2757455"/>
            <a:chExt cx="12192001" cy="124563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5CFAD8F-FB9B-45C3-B8AA-095BBD74747B}"/>
                </a:ext>
              </a:extLst>
            </p:cNvPr>
            <p:cNvSpPr/>
            <p:nvPr/>
          </p:nvSpPr>
          <p:spPr>
            <a:xfrm>
              <a:off x="0" y="2757455"/>
              <a:ext cx="1441349" cy="124563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4D962F5-5F76-49FD-92DD-F37E544C1F43}"/>
                </a:ext>
              </a:extLst>
            </p:cNvPr>
            <p:cNvSpPr/>
            <p:nvPr/>
          </p:nvSpPr>
          <p:spPr>
            <a:xfrm>
              <a:off x="2213304" y="3016639"/>
              <a:ext cx="9978697" cy="888223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" name="矩形 13">
              <a:extLst>
                <a:ext uri="{FF2B5EF4-FFF2-40B4-BE49-F238E27FC236}">
                  <a16:creationId xmlns:a16="http://schemas.microsoft.com/office/drawing/2014/main" id="{9EC35880-1E21-42EE-834A-29BBB7FBBD33}"/>
                </a:ext>
              </a:extLst>
            </p:cNvPr>
            <p:cNvSpPr/>
            <p:nvPr/>
          </p:nvSpPr>
          <p:spPr>
            <a:xfrm>
              <a:off x="1436361" y="2757455"/>
              <a:ext cx="784905" cy="1245636"/>
            </a:xfrm>
            <a:custGeom>
              <a:avLst/>
              <a:gdLst>
                <a:gd name="connsiteX0" fmla="*/ 0 w 1826176"/>
                <a:gd name="connsiteY0" fmla="*/ 0 h 934227"/>
                <a:gd name="connsiteX1" fmla="*/ 1826176 w 1826176"/>
                <a:gd name="connsiteY1" fmla="*/ 0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1826176"/>
                <a:gd name="connsiteY0" fmla="*/ 0 h 934227"/>
                <a:gd name="connsiteX1" fmla="*/ 546455 w 1826176"/>
                <a:gd name="connsiteY1" fmla="*/ 230621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546455"/>
                <a:gd name="connsiteY0" fmla="*/ 0 h 934227"/>
                <a:gd name="connsiteX1" fmla="*/ 546455 w 546455"/>
                <a:gd name="connsiteY1" fmla="*/ 230621 h 934227"/>
                <a:gd name="connsiteX2" fmla="*/ 367813 w 546455"/>
                <a:gd name="connsiteY2" fmla="*/ 716599 h 934227"/>
                <a:gd name="connsiteX3" fmla="*/ 0 w 546455"/>
                <a:gd name="connsiteY3" fmla="*/ 934227 h 934227"/>
                <a:gd name="connsiteX4" fmla="*/ 0 w 546455"/>
                <a:gd name="connsiteY4" fmla="*/ 0 h 934227"/>
                <a:gd name="connsiteX0" fmla="*/ 0 w 585431"/>
                <a:gd name="connsiteY0" fmla="*/ 0 h 934227"/>
                <a:gd name="connsiteX1" fmla="*/ 546455 w 585431"/>
                <a:gd name="connsiteY1" fmla="*/ 230621 h 934227"/>
                <a:gd name="connsiteX2" fmla="*/ 585431 w 585431"/>
                <a:gd name="connsiteY2" fmla="*/ 856271 h 934227"/>
                <a:gd name="connsiteX3" fmla="*/ 0 w 585431"/>
                <a:gd name="connsiteY3" fmla="*/ 934227 h 934227"/>
                <a:gd name="connsiteX4" fmla="*/ 0 w 585431"/>
                <a:gd name="connsiteY4" fmla="*/ 0 h 934227"/>
                <a:gd name="connsiteX0" fmla="*/ 0 w 585431"/>
                <a:gd name="connsiteY0" fmla="*/ 0 h 934227"/>
                <a:gd name="connsiteX1" fmla="*/ 585431 w 585431"/>
                <a:gd name="connsiteY1" fmla="*/ 204636 h 934227"/>
                <a:gd name="connsiteX2" fmla="*/ 585431 w 585431"/>
                <a:gd name="connsiteY2" fmla="*/ 856271 h 934227"/>
                <a:gd name="connsiteX3" fmla="*/ 0 w 585431"/>
                <a:gd name="connsiteY3" fmla="*/ 934227 h 934227"/>
                <a:gd name="connsiteX4" fmla="*/ 0 w 585431"/>
                <a:gd name="connsiteY4" fmla="*/ 0 h 934227"/>
                <a:gd name="connsiteX0" fmla="*/ 0 w 588679"/>
                <a:gd name="connsiteY0" fmla="*/ 0 h 934227"/>
                <a:gd name="connsiteX1" fmla="*/ 588679 w 588679"/>
                <a:gd name="connsiteY1" fmla="*/ 194891 h 934227"/>
                <a:gd name="connsiteX2" fmla="*/ 585431 w 588679"/>
                <a:gd name="connsiteY2" fmla="*/ 856271 h 934227"/>
                <a:gd name="connsiteX3" fmla="*/ 0 w 588679"/>
                <a:gd name="connsiteY3" fmla="*/ 934227 h 934227"/>
                <a:gd name="connsiteX4" fmla="*/ 0 w 588679"/>
                <a:gd name="connsiteY4" fmla="*/ 0 h 93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679" h="934227">
                  <a:moveTo>
                    <a:pt x="0" y="0"/>
                  </a:moveTo>
                  <a:lnTo>
                    <a:pt x="588679" y="194891"/>
                  </a:lnTo>
                  <a:cubicBezTo>
                    <a:pt x="587596" y="415351"/>
                    <a:pt x="586514" y="635811"/>
                    <a:pt x="585431" y="856271"/>
                  </a:cubicBezTo>
                  <a:lnTo>
                    <a:pt x="0" y="934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B92F9BA-5CB7-43A6-ACE0-3F6693FFE655}"/>
                </a:ext>
              </a:extLst>
            </p:cNvPr>
            <p:cNvSpPr txBox="1"/>
            <p:nvPr/>
          </p:nvSpPr>
          <p:spPr>
            <a:xfrm>
              <a:off x="203363" y="2932015"/>
              <a:ext cx="950901" cy="913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5333" b="1" dirty="0">
                  <a:solidFill>
                    <a:srgbClr val="FFFFFF"/>
                  </a:solidFill>
                </a:rPr>
                <a:t>02</a:t>
              </a:r>
              <a:endParaRPr kumimoji="1" lang="zh-CN" altLang="en-US" sz="5333" b="1" dirty="0">
                <a:solidFill>
                  <a:srgbClr val="FFFFFF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546B307-1EB5-46F5-B41A-007F4567BDC4}"/>
                </a:ext>
              </a:extLst>
            </p:cNvPr>
            <p:cNvSpPr/>
            <p:nvPr/>
          </p:nvSpPr>
          <p:spPr>
            <a:xfrm>
              <a:off x="2719518" y="3132596"/>
              <a:ext cx="8937223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</a:rPr>
                <a:t>完成情况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30D700FE-418C-44DE-82E6-E0936B3D1788}"/>
              </a:ext>
            </a:extLst>
          </p:cNvPr>
          <p:cNvSpPr txBox="1"/>
          <p:nvPr/>
        </p:nvSpPr>
        <p:spPr>
          <a:xfrm>
            <a:off x="1147197" y="1977601"/>
            <a:ext cx="10349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第二部分：现有工作基础与优势</a:t>
            </a:r>
            <a:endParaRPr lang="en-US" altLang="zh-CN" b="1" dirty="0"/>
          </a:p>
          <a:p>
            <a:endParaRPr lang="zh-CN" altLang="zh-CN" dirty="0"/>
          </a:p>
          <a:p>
            <a:r>
              <a:rPr lang="zh-CN" altLang="en-US" b="1" dirty="0"/>
              <a:t>小组成员的自身的优缺点分析：</a:t>
            </a:r>
            <a:endParaRPr lang="en-US" altLang="zh-CN" b="1" dirty="0"/>
          </a:p>
          <a:p>
            <a:endParaRPr lang="en-US" altLang="zh-CN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4A88700E-F78F-4089-A56F-339126A6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8C6832-B8F6-4A35-97C6-611F9E907326}"/>
              </a:ext>
            </a:extLst>
          </p:cNvPr>
          <p:cNvSpPr txBox="1"/>
          <p:nvPr/>
        </p:nvSpPr>
        <p:spPr>
          <a:xfrm>
            <a:off x="1147197" y="2948566"/>
            <a:ext cx="106480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黄政峰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b="1" dirty="0"/>
              <a:t>个人优势</a:t>
            </a:r>
            <a:r>
              <a:rPr lang="en-US" altLang="zh-CN" b="1" dirty="0"/>
              <a:t>:</a:t>
            </a:r>
          </a:p>
          <a:p>
            <a:r>
              <a:rPr lang="zh-CN" altLang="en-US" dirty="0"/>
              <a:t>专业方面：</a:t>
            </a:r>
            <a:r>
              <a:rPr lang="zh-CN" altLang="zh-CN" dirty="0"/>
              <a:t>在项目的分析阶段，需要对健身房会员的数据进行分类、建模等分析工作，所以需要涉及到对算法的应用。由于自身本科数学系，数学功底较有优势。之前学习过计量经济学、概率论、数理统计、数学建模、信息论等科目，对基本的数学知识有所掌握和理解。</a:t>
            </a:r>
            <a:endParaRPr lang="en-US" altLang="zh-CN" dirty="0"/>
          </a:p>
          <a:p>
            <a:r>
              <a:rPr lang="zh-CN" altLang="en-US" dirty="0"/>
              <a:t>业务方面：</a:t>
            </a:r>
            <a:r>
              <a:rPr lang="zh-CN" altLang="zh-CN" dirty="0"/>
              <a:t>一方面此前简单的接触过</a:t>
            </a:r>
            <a:r>
              <a:rPr lang="en-US" altLang="zh-CN" dirty="0"/>
              <a:t>ERP</a:t>
            </a:r>
            <a:r>
              <a:rPr lang="zh-CN" altLang="zh-CN" dirty="0"/>
              <a:t>系统，对公司整体运营情况的流程有简单的了解，同时自己也有办过健身卡，所以在研究“健身会所精准营销”的这个课题的时候，可以根据以往的经历，站在一名健身顾客的角度，对小组提出一些建议和意见。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个人劣势：</a:t>
            </a:r>
            <a:endParaRPr lang="en-US" altLang="zh-CN" b="1" dirty="0"/>
          </a:p>
          <a:p>
            <a:r>
              <a:rPr lang="zh-CN" altLang="zh-CN" dirty="0"/>
              <a:t>算机代码能力差，无论是开发还是常用软件的应用，都非常的欠缺。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7050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F2410F3-AEB3-45AA-8B87-0DD3D9AFAF9E}"/>
              </a:ext>
            </a:extLst>
          </p:cNvPr>
          <p:cNvGrpSpPr/>
          <p:nvPr/>
        </p:nvGrpSpPr>
        <p:grpSpPr>
          <a:xfrm>
            <a:off x="0" y="24078"/>
            <a:ext cx="12192001" cy="1245636"/>
            <a:chOff x="0" y="2757455"/>
            <a:chExt cx="12192001" cy="124563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5CFAD8F-FB9B-45C3-B8AA-095BBD74747B}"/>
                </a:ext>
              </a:extLst>
            </p:cNvPr>
            <p:cNvSpPr/>
            <p:nvPr/>
          </p:nvSpPr>
          <p:spPr>
            <a:xfrm>
              <a:off x="0" y="2757455"/>
              <a:ext cx="1441349" cy="124563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4D962F5-5F76-49FD-92DD-F37E544C1F43}"/>
                </a:ext>
              </a:extLst>
            </p:cNvPr>
            <p:cNvSpPr/>
            <p:nvPr/>
          </p:nvSpPr>
          <p:spPr>
            <a:xfrm>
              <a:off x="2213304" y="3016639"/>
              <a:ext cx="9978697" cy="888223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" name="矩形 13">
              <a:extLst>
                <a:ext uri="{FF2B5EF4-FFF2-40B4-BE49-F238E27FC236}">
                  <a16:creationId xmlns:a16="http://schemas.microsoft.com/office/drawing/2014/main" id="{9EC35880-1E21-42EE-834A-29BBB7FBBD33}"/>
                </a:ext>
              </a:extLst>
            </p:cNvPr>
            <p:cNvSpPr/>
            <p:nvPr/>
          </p:nvSpPr>
          <p:spPr>
            <a:xfrm>
              <a:off x="1436361" y="2757455"/>
              <a:ext cx="784905" cy="1245636"/>
            </a:xfrm>
            <a:custGeom>
              <a:avLst/>
              <a:gdLst>
                <a:gd name="connsiteX0" fmla="*/ 0 w 1826176"/>
                <a:gd name="connsiteY0" fmla="*/ 0 h 934227"/>
                <a:gd name="connsiteX1" fmla="*/ 1826176 w 1826176"/>
                <a:gd name="connsiteY1" fmla="*/ 0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1826176"/>
                <a:gd name="connsiteY0" fmla="*/ 0 h 934227"/>
                <a:gd name="connsiteX1" fmla="*/ 546455 w 1826176"/>
                <a:gd name="connsiteY1" fmla="*/ 230621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546455"/>
                <a:gd name="connsiteY0" fmla="*/ 0 h 934227"/>
                <a:gd name="connsiteX1" fmla="*/ 546455 w 546455"/>
                <a:gd name="connsiteY1" fmla="*/ 230621 h 934227"/>
                <a:gd name="connsiteX2" fmla="*/ 367813 w 546455"/>
                <a:gd name="connsiteY2" fmla="*/ 716599 h 934227"/>
                <a:gd name="connsiteX3" fmla="*/ 0 w 546455"/>
                <a:gd name="connsiteY3" fmla="*/ 934227 h 934227"/>
                <a:gd name="connsiteX4" fmla="*/ 0 w 546455"/>
                <a:gd name="connsiteY4" fmla="*/ 0 h 934227"/>
                <a:gd name="connsiteX0" fmla="*/ 0 w 585431"/>
                <a:gd name="connsiteY0" fmla="*/ 0 h 934227"/>
                <a:gd name="connsiteX1" fmla="*/ 546455 w 585431"/>
                <a:gd name="connsiteY1" fmla="*/ 230621 h 934227"/>
                <a:gd name="connsiteX2" fmla="*/ 585431 w 585431"/>
                <a:gd name="connsiteY2" fmla="*/ 856271 h 934227"/>
                <a:gd name="connsiteX3" fmla="*/ 0 w 585431"/>
                <a:gd name="connsiteY3" fmla="*/ 934227 h 934227"/>
                <a:gd name="connsiteX4" fmla="*/ 0 w 585431"/>
                <a:gd name="connsiteY4" fmla="*/ 0 h 934227"/>
                <a:gd name="connsiteX0" fmla="*/ 0 w 585431"/>
                <a:gd name="connsiteY0" fmla="*/ 0 h 934227"/>
                <a:gd name="connsiteX1" fmla="*/ 585431 w 585431"/>
                <a:gd name="connsiteY1" fmla="*/ 204636 h 934227"/>
                <a:gd name="connsiteX2" fmla="*/ 585431 w 585431"/>
                <a:gd name="connsiteY2" fmla="*/ 856271 h 934227"/>
                <a:gd name="connsiteX3" fmla="*/ 0 w 585431"/>
                <a:gd name="connsiteY3" fmla="*/ 934227 h 934227"/>
                <a:gd name="connsiteX4" fmla="*/ 0 w 585431"/>
                <a:gd name="connsiteY4" fmla="*/ 0 h 934227"/>
                <a:gd name="connsiteX0" fmla="*/ 0 w 588679"/>
                <a:gd name="connsiteY0" fmla="*/ 0 h 934227"/>
                <a:gd name="connsiteX1" fmla="*/ 588679 w 588679"/>
                <a:gd name="connsiteY1" fmla="*/ 194891 h 934227"/>
                <a:gd name="connsiteX2" fmla="*/ 585431 w 588679"/>
                <a:gd name="connsiteY2" fmla="*/ 856271 h 934227"/>
                <a:gd name="connsiteX3" fmla="*/ 0 w 588679"/>
                <a:gd name="connsiteY3" fmla="*/ 934227 h 934227"/>
                <a:gd name="connsiteX4" fmla="*/ 0 w 588679"/>
                <a:gd name="connsiteY4" fmla="*/ 0 h 93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679" h="934227">
                  <a:moveTo>
                    <a:pt x="0" y="0"/>
                  </a:moveTo>
                  <a:lnTo>
                    <a:pt x="588679" y="194891"/>
                  </a:lnTo>
                  <a:cubicBezTo>
                    <a:pt x="587596" y="415351"/>
                    <a:pt x="586514" y="635811"/>
                    <a:pt x="585431" y="856271"/>
                  </a:cubicBezTo>
                  <a:lnTo>
                    <a:pt x="0" y="934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B92F9BA-5CB7-43A6-ACE0-3F6693FFE655}"/>
                </a:ext>
              </a:extLst>
            </p:cNvPr>
            <p:cNvSpPr txBox="1"/>
            <p:nvPr/>
          </p:nvSpPr>
          <p:spPr>
            <a:xfrm>
              <a:off x="203363" y="2932015"/>
              <a:ext cx="950901" cy="913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5333" b="1" dirty="0">
                  <a:solidFill>
                    <a:srgbClr val="FFFFFF"/>
                  </a:solidFill>
                </a:rPr>
                <a:t>02</a:t>
              </a:r>
              <a:endParaRPr kumimoji="1" lang="zh-CN" altLang="en-US" sz="5333" b="1" dirty="0">
                <a:solidFill>
                  <a:srgbClr val="FFFFFF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546B307-1EB5-46F5-B41A-007F4567BDC4}"/>
                </a:ext>
              </a:extLst>
            </p:cNvPr>
            <p:cNvSpPr/>
            <p:nvPr/>
          </p:nvSpPr>
          <p:spPr>
            <a:xfrm>
              <a:off x="2719518" y="3132596"/>
              <a:ext cx="8937223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</a:rPr>
                <a:t>完成情况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30D700FE-418C-44DE-82E6-E0936B3D1788}"/>
              </a:ext>
            </a:extLst>
          </p:cNvPr>
          <p:cNvSpPr txBox="1"/>
          <p:nvPr/>
        </p:nvSpPr>
        <p:spPr>
          <a:xfrm>
            <a:off x="1147197" y="1977601"/>
            <a:ext cx="10349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第二部分：现有工作基础与优势</a:t>
            </a:r>
            <a:endParaRPr lang="en-US" altLang="zh-CN" b="1" dirty="0"/>
          </a:p>
          <a:p>
            <a:endParaRPr lang="zh-CN" altLang="zh-CN" dirty="0"/>
          </a:p>
          <a:p>
            <a:r>
              <a:rPr lang="zh-CN" altLang="en-US" b="1" dirty="0"/>
              <a:t>小组成员的自身的优缺点分析：</a:t>
            </a:r>
            <a:endParaRPr lang="en-US" altLang="zh-CN" b="1" dirty="0"/>
          </a:p>
          <a:p>
            <a:endParaRPr lang="en-US" altLang="zh-CN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4A88700E-F78F-4089-A56F-339126A6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8C6832-B8F6-4A35-97C6-611F9E907326}"/>
              </a:ext>
            </a:extLst>
          </p:cNvPr>
          <p:cNvSpPr txBox="1"/>
          <p:nvPr/>
        </p:nvSpPr>
        <p:spPr>
          <a:xfrm>
            <a:off x="1147197" y="2948566"/>
            <a:ext cx="106480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b="1" dirty="0"/>
              <a:t>个人优势</a:t>
            </a:r>
            <a:r>
              <a:rPr lang="en-US" altLang="zh-CN" b="1" dirty="0"/>
              <a:t>:</a:t>
            </a:r>
          </a:p>
          <a:p>
            <a:r>
              <a:rPr lang="zh-CN" altLang="zh-CN" dirty="0"/>
              <a:t>本科信息管理与信息系统专业，偏向计算机。在使用计算机语言方面，相比较于</a:t>
            </a:r>
            <a:r>
              <a:rPr lang="en-US" altLang="zh-CN" dirty="0"/>
              <a:t>python</a:t>
            </a:r>
            <a:r>
              <a:rPr lang="zh-CN" altLang="zh-CN" dirty="0"/>
              <a:t>等语言，更擅长</a:t>
            </a:r>
            <a:r>
              <a:rPr lang="en-US" altLang="zh-CN" dirty="0"/>
              <a:t>java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en-US" b="1" dirty="0"/>
              <a:t>个人劣势：</a:t>
            </a:r>
            <a:endParaRPr lang="en-US" altLang="zh-CN" b="1" dirty="0"/>
          </a:p>
          <a:p>
            <a:r>
              <a:rPr lang="zh-CN" altLang="zh-CN" dirty="0"/>
              <a:t>对算法的了解不多</a:t>
            </a:r>
            <a:r>
              <a:rPr lang="zh-CN" altLang="en-US" dirty="0"/>
              <a:t>，</a:t>
            </a:r>
            <a:r>
              <a:rPr lang="en-US" altLang="zh-CN" dirty="0"/>
              <a:t>SQL</a:t>
            </a:r>
            <a:r>
              <a:rPr lang="zh-CN" altLang="zh-CN" dirty="0"/>
              <a:t>以及</a:t>
            </a:r>
            <a:r>
              <a:rPr lang="en-US" altLang="zh-CN" dirty="0"/>
              <a:t>java</a:t>
            </a:r>
            <a:r>
              <a:rPr lang="zh-CN" altLang="zh-CN" dirty="0"/>
              <a:t>的一些规范有些遗忘</a:t>
            </a:r>
            <a:r>
              <a:rPr lang="zh-CN" altLang="en-US" dirty="0"/>
              <a:t>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982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版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标准字体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808</Words>
  <Application>Microsoft Office PowerPoint</Application>
  <PresentationFormat>宽屏</PresentationFormat>
  <Paragraphs>175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微软雅黑</vt:lpstr>
      <vt:lpstr>Arial</vt:lpstr>
      <vt:lpstr>Calibri</vt:lpstr>
      <vt:lpstr>Impact</vt:lpstr>
      <vt:lpstr>Times New Roman</vt:lpstr>
      <vt:lpstr>版式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xy</dc:creator>
  <cp:lastModifiedBy>刘敏慧</cp:lastModifiedBy>
  <cp:revision>76</cp:revision>
  <dcterms:created xsi:type="dcterms:W3CDTF">2017-11-03T07:59:38Z</dcterms:created>
  <dcterms:modified xsi:type="dcterms:W3CDTF">2017-11-26T04:11:50Z</dcterms:modified>
</cp:coreProperties>
</file>