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82" r:id="rId3"/>
    <p:sldId id="281" r:id="rId4"/>
    <p:sldId id="295" r:id="rId5"/>
    <p:sldId id="297" r:id="rId6"/>
    <p:sldId id="294" r:id="rId7"/>
    <p:sldId id="262" r:id="rId8"/>
    <p:sldId id="309" r:id="rId9"/>
    <p:sldId id="293" r:id="rId10"/>
    <p:sldId id="304" r:id="rId11"/>
    <p:sldId id="310" r:id="rId12"/>
    <p:sldId id="302" r:id="rId13"/>
    <p:sldId id="313" r:id="rId14"/>
    <p:sldId id="305" r:id="rId15"/>
    <p:sldId id="306" r:id="rId16"/>
    <p:sldId id="307" r:id="rId17"/>
    <p:sldId id="308" r:id="rId18"/>
    <p:sldId id="264" r:id="rId19"/>
    <p:sldId id="268" r:id="rId20"/>
    <p:sldId id="311" r:id="rId21"/>
    <p:sldId id="278" r:id="rId22"/>
    <p:sldId id="312" r:id="rId23"/>
    <p:sldId id="275" r:id="rId24"/>
    <p:sldId id="299" r:id="rId25"/>
    <p:sldId id="298" r:id="rId26"/>
    <p:sldId id="301" r:id="rId27"/>
    <p:sldId id="300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3" autoAdjust="0"/>
  </p:normalViewPr>
  <p:slideViewPr>
    <p:cSldViewPr snapToGrid="0">
      <p:cViewPr varScale="1"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591CE-171A-43A3-934A-60855D1C2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14AC74D-3F34-4F35-8DA1-708C2FE35859}">
      <dgm:prSet custT="1"/>
      <dgm:spPr/>
      <dgm:t>
        <a:bodyPr/>
        <a:lstStyle/>
        <a:p>
          <a:r>
            <a:rPr lang="en-US" sz="1400" dirty="0"/>
            <a:t>1</a:t>
          </a:r>
          <a:r>
            <a:rPr lang="zh-CN" sz="1400" dirty="0"/>
            <a:t>、不同性别客户的课程类型，健身热衷程度，健身目的等的差异，以定位不同性别的客户的需求。</a:t>
          </a:r>
        </a:p>
      </dgm:t>
    </dgm:pt>
    <dgm:pt modelId="{199E5003-A98E-4834-B6BF-1F3AB8AC5EB6}" type="parTrans" cxnId="{760FE073-575D-4ADD-8E25-3E04B561C69D}">
      <dgm:prSet/>
      <dgm:spPr/>
      <dgm:t>
        <a:bodyPr/>
        <a:lstStyle/>
        <a:p>
          <a:endParaRPr lang="zh-CN" altLang="en-US" sz="1600"/>
        </a:p>
      </dgm:t>
    </dgm:pt>
    <dgm:pt modelId="{21F9B57B-C2CF-447D-BFC6-2B6E7AEA8F54}" type="sibTrans" cxnId="{760FE073-575D-4ADD-8E25-3E04B561C69D}">
      <dgm:prSet/>
      <dgm:spPr/>
      <dgm:t>
        <a:bodyPr/>
        <a:lstStyle/>
        <a:p>
          <a:endParaRPr lang="zh-CN" altLang="en-US" sz="1600"/>
        </a:p>
      </dgm:t>
    </dgm:pt>
    <dgm:pt modelId="{5C67A5FF-0028-4566-8E1D-B1FE062D9D62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2</a:t>
          </a:r>
          <a:r>
            <a:rPr lang="zh-CN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、不同年龄段客户的健身数量、健身类别、可支配时间参与健身活动等的差异，以定位不同年龄段的客户需求。</a:t>
          </a:r>
        </a:p>
      </dgm:t>
    </dgm:pt>
    <dgm:pt modelId="{AE837369-B537-4AB0-A27D-4E1EDD9CA86B}" type="parTrans" cxnId="{26F9D914-C1BA-4CFF-BE3B-09A6DC8C12FB}">
      <dgm:prSet/>
      <dgm:spPr/>
      <dgm:t>
        <a:bodyPr/>
        <a:lstStyle/>
        <a:p>
          <a:endParaRPr lang="zh-CN" altLang="en-US" sz="1600"/>
        </a:p>
      </dgm:t>
    </dgm:pt>
    <dgm:pt modelId="{80E336A4-9108-42F6-A5D3-9833383BD0EA}" type="sibTrans" cxnId="{26F9D914-C1BA-4CFF-BE3B-09A6DC8C12FB}">
      <dgm:prSet/>
      <dgm:spPr/>
      <dgm:t>
        <a:bodyPr/>
        <a:lstStyle/>
        <a:p>
          <a:endParaRPr lang="zh-CN" altLang="en-US" sz="1600"/>
        </a:p>
      </dgm:t>
    </dgm:pt>
    <dgm:pt modelId="{F3F0B1CB-485B-4666-9620-E7A6E00B7B4A}">
      <dgm:prSet custT="1"/>
      <dgm:spPr/>
      <dgm:t>
        <a:bodyPr/>
        <a:lstStyle/>
        <a:p>
          <a:r>
            <a:rPr lang="en-US" sz="1400" dirty="0"/>
            <a:t>3</a:t>
          </a:r>
          <a:r>
            <a:rPr lang="zh-CN" sz="1400" dirty="0"/>
            <a:t>、不同职业客户健身的热衷程度、健身类别的差异，以定位不同职业的客户的客户需求。</a:t>
          </a:r>
        </a:p>
      </dgm:t>
    </dgm:pt>
    <dgm:pt modelId="{01AD93C1-32E4-4393-97EF-00C903CD4F81}" type="parTrans" cxnId="{F0E5489F-AB60-4D1A-BF8D-4204B4BE5959}">
      <dgm:prSet/>
      <dgm:spPr/>
      <dgm:t>
        <a:bodyPr/>
        <a:lstStyle/>
        <a:p>
          <a:endParaRPr lang="zh-CN" altLang="en-US" sz="1600"/>
        </a:p>
      </dgm:t>
    </dgm:pt>
    <dgm:pt modelId="{CD08CA18-9780-4718-AFC0-82DEEEE8527C}" type="sibTrans" cxnId="{F0E5489F-AB60-4D1A-BF8D-4204B4BE5959}">
      <dgm:prSet/>
      <dgm:spPr/>
      <dgm:t>
        <a:bodyPr/>
        <a:lstStyle/>
        <a:p>
          <a:endParaRPr lang="zh-CN" altLang="en-US" sz="1600"/>
        </a:p>
      </dgm:t>
    </dgm:pt>
    <dgm:pt modelId="{2649DBFF-0686-4648-9CC2-0A0B43522E41}">
      <dgm:prSet custT="1"/>
      <dgm:spPr/>
      <dgm:t>
        <a:bodyPr/>
        <a:lstStyle/>
        <a:p>
          <a:r>
            <a:rPr lang="en-US" sz="1400" dirty="0"/>
            <a:t>4</a:t>
          </a:r>
          <a:r>
            <a:rPr lang="zh-CN" sz="1400" dirty="0"/>
            <a:t>、不同收入客户健身的热衷程度、健身类别等的差异，为不同收入的客户提供性价比 最合适的课程。</a:t>
          </a:r>
        </a:p>
      </dgm:t>
    </dgm:pt>
    <dgm:pt modelId="{12E9ADB6-FF4E-4ACF-B65E-DF9692534407}" type="parTrans" cxnId="{C4767CD9-D643-4C99-87B9-A65141B70CAD}">
      <dgm:prSet/>
      <dgm:spPr/>
      <dgm:t>
        <a:bodyPr/>
        <a:lstStyle/>
        <a:p>
          <a:endParaRPr lang="zh-CN" altLang="en-US" sz="1600"/>
        </a:p>
      </dgm:t>
    </dgm:pt>
    <dgm:pt modelId="{2AC72D60-3649-44D4-A672-18EF5FCDD822}" type="sibTrans" cxnId="{C4767CD9-D643-4C99-87B9-A65141B70CAD}">
      <dgm:prSet/>
      <dgm:spPr/>
      <dgm:t>
        <a:bodyPr/>
        <a:lstStyle/>
        <a:p>
          <a:endParaRPr lang="zh-CN" altLang="en-US" sz="1600"/>
        </a:p>
      </dgm:t>
    </dgm:pt>
    <dgm:pt modelId="{A35362DE-7954-4A9D-AD21-A8D7D88450B0}">
      <dgm:prSet custT="1"/>
      <dgm:spPr/>
      <dgm:t>
        <a:bodyPr/>
        <a:lstStyle/>
        <a:p>
          <a:r>
            <a:rPr lang="en-US" sz="1400" dirty="0"/>
            <a:t>5</a:t>
          </a:r>
          <a:r>
            <a:rPr lang="zh-CN" sz="1400" dirty="0"/>
            <a:t>、分析潜在会员的相关信息，以便将潜在客户转变成正式会员。</a:t>
          </a:r>
        </a:p>
      </dgm:t>
    </dgm:pt>
    <dgm:pt modelId="{DC77F7CF-9BCD-43EF-B255-A93F6A1C706E}" type="parTrans" cxnId="{2FBA474C-B625-4263-9B26-53D760EF1B41}">
      <dgm:prSet/>
      <dgm:spPr/>
      <dgm:t>
        <a:bodyPr/>
        <a:lstStyle/>
        <a:p>
          <a:endParaRPr lang="zh-CN" altLang="en-US" sz="1600"/>
        </a:p>
      </dgm:t>
    </dgm:pt>
    <dgm:pt modelId="{F1533F46-B15D-486F-8201-7F71D42F650E}" type="sibTrans" cxnId="{2FBA474C-B625-4263-9B26-53D760EF1B41}">
      <dgm:prSet/>
      <dgm:spPr/>
      <dgm:t>
        <a:bodyPr/>
        <a:lstStyle/>
        <a:p>
          <a:endParaRPr lang="zh-CN" altLang="en-US" sz="1600"/>
        </a:p>
      </dgm:t>
    </dgm:pt>
    <dgm:pt modelId="{88EE95AE-4C5A-41CD-96F2-742D39F72D14}">
      <dgm:prSet custT="1"/>
      <dgm:spPr/>
      <dgm:t>
        <a:bodyPr/>
        <a:lstStyle/>
        <a:p>
          <a:r>
            <a:rPr lang="en-US" sz="1400" dirty="0"/>
            <a:t>6</a:t>
          </a:r>
          <a:r>
            <a:rPr lang="zh-CN" sz="1400" dirty="0"/>
            <a:t>、分析大客户性质（公司福利）的人群的健身偏好、热衷程度、健身类别等，以更好地留住大客户。</a:t>
          </a:r>
        </a:p>
      </dgm:t>
    </dgm:pt>
    <dgm:pt modelId="{4C6DC25F-8F2C-433B-AF64-B16EF8DBE5F5}" type="parTrans" cxnId="{2EE49388-8212-424A-9A4B-B184081E6C83}">
      <dgm:prSet/>
      <dgm:spPr/>
      <dgm:t>
        <a:bodyPr/>
        <a:lstStyle/>
        <a:p>
          <a:endParaRPr lang="zh-CN" altLang="en-US" sz="1600"/>
        </a:p>
      </dgm:t>
    </dgm:pt>
    <dgm:pt modelId="{8DB3B2EB-D4E7-43A4-BB84-27F7D4794912}" type="sibTrans" cxnId="{2EE49388-8212-424A-9A4B-B184081E6C83}">
      <dgm:prSet/>
      <dgm:spPr/>
      <dgm:t>
        <a:bodyPr/>
        <a:lstStyle/>
        <a:p>
          <a:endParaRPr lang="zh-CN" altLang="en-US" sz="1600"/>
        </a:p>
      </dgm:t>
    </dgm:pt>
    <dgm:pt modelId="{29F12013-2C9C-4093-8A9F-F2859DB60DFD}">
      <dgm:prSet custT="1"/>
      <dgm:spPr/>
      <dgm:t>
        <a:bodyPr/>
        <a:lstStyle/>
        <a:p>
          <a:r>
            <a:rPr lang="en-US" sz="1400" dirty="0"/>
            <a:t>7</a:t>
          </a:r>
          <a:r>
            <a:rPr lang="zh-CN" sz="1400" dirty="0"/>
            <a:t>、不同课程类别的受欢迎程度、销量高低等，研究课程类别和内容对客户的影响。</a:t>
          </a:r>
        </a:p>
      </dgm:t>
    </dgm:pt>
    <dgm:pt modelId="{8F4429E7-7833-4FB9-BC68-25F67D3F06AB}" type="parTrans" cxnId="{C2FB04E1-3867-4E30-88BC-EAD2139B9460}">
      <dgm:prSet/>
      <dgm:spPr/>
      <dgm:t>
        <a:bodyPr/>
        <a:lstStyle/>
        <a:p>
          <a:endParaRPr lang="zh-CN" altLang="en-US" sz="1600"/>
        </a:p>
      </dgm:t>
    </dgm:pt>
    <dgm:pt modelId="{DB10BE72-EFE0-4FC4-B895-59A9BE5C63BF}" type="sibTrans" cxnId="{C2FB04E1-3867-4E30-88BC-EAD2139B9460}">
      <dgm:prSet/>
      <dgm:spPr/>
      <dgm:t>
        <a:bodyPr/>
        <a:lstStyle/>
        <a:p>
          <a:endParaRPr lang="zh-CN" altLang="en-US" sz="1600"/>
        </a:p>
      </dgm:t>
    </dgm:pt>
    <dgm:pt modelId="{4CD8D345-86B2-47D0-8975-165E08E3983A}">
      <dgm:prSet custT="1"/>
      <dgm:spPr/>
      <dgm:t>
        <a:bodyPr/>
        <a:lstStyle/>
        <a:p>
          <a:r>
            <a:rPr lang="en-US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8</a:t>
          </a:r>
          <a:r>
            <a:rPr lang="zh-CN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、同一门课程不同教练的受欢迎程度，研究最大化发挥私教资源以提高健身所利润。</a:t>
          </a:r>
        </a:p>
      </dgm:t>
    </dgm:pt>
    <dgm:pt modelId="{40928DC6-EE6C-4482-B4E3-98D2ECB8AFA1}" type="parTrans" cxnId="{35033281-FECB-43D2-A8E6-63E0005E23F2}">
      <dgm:prSet/>
      <dgm:spPr/>
      <dgm:t>
        <a:bodyPr/>
        <a:lstStyle/>
        <a:p>
          <a:endParaRPr lang="zh-CN" altLang="en-US" sz="1600"/>
        </a:p>
      </dgm:t>
    </dgm:pt>
    <dgm:pt modelId="{02DFBBC5-F724-4B76-AE77-B6F8808685DF}" type="sibTrans" cxnId="{35033281-FECB-43D2-A8E6-63E0005E23F2}">
      <dgm:prSet/>
      <dgm:spPr/>
      <dgm:t>
        <a:bodyPr/>
        <a:lstStyle/>
        <a:p>
          <a:endParaRPr lang="zh-CN" altLang="en-US" sz="1600"/>
        </a:p>
      </dgm:t>
    </dgm:pt>
    <dgm:pt modelId="{1555D9CB-84FE-4BF3-A1EF-82A373515DD3}">
      <dgm:prSet custT="1"/>
      <dgm:spPr/>
      <dgm:t>
        <a:bodyPr/>
        <a:lstStyle/>
        <a:p>
          <a:r>
            <a:rPr lang="en-US" sz="1100" kern="1200" dirty="0"/>
            <a:t>9</a:t>
          </a:r>
          <a:r>
            <a:rPr lang="zh-CN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、分析新客户与老客户之间的比例，进而分析该会所的管理服务问题。</a:t>
          </a:r>
        </a:p>
      </dgm:t>
    </dgm:pt>
    <dgm:pt modelId="{927EC393-C5D3-4D22-A7AD-8015F8D736EE}" type="parTrans" cxnId="{DE777AC5-90F1-410E-84EC-8CEA8A77FA8B}">
      <dgm:prSet/>
      <dgm:spPr/>
      <dgm:t>
        <a:bodyPr/>
        <a:lstStyle/>
        <a:p>
          <a:endParaRPr lang="zh-CN" altLang="en-US" sz="1600"/>
        </a:p>
      </dgm:t>
    </dgm:pt>
    <dgm:pt modelId="{09721EAE-D9EC-4F6D-95A5-47F9B0F706F9}" type="sibTrans" cxnId="{DE777AC5-90F1-410E-84EC-8CEA8A77FA8B}">
      <dgm:prSet/>
      <dgm:spPr/>
      <dgm:t>
        <a:bodyPr/>
        <a:lstStyle/>
        <a:p>
          <a:endParaRPr lang="zh-CN" altLang="en-US" sz="1600"/>
        </a:p>
      </dgm:t>
    </dgm:pt>
    <dgm:pt modelId="{18FE4AA0-B460-4C7C-9FA3-D3A3FE3623F8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10</a:t>
          </a:r>
          <a:r>
            <a:rPr lang="zh-CN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、不同地段的分公司的经营业绩，研究地域与销售盈利关系。</a:t>
          </a:r>
        </a:p>
      </dgm:t>
    </dgm:pt>
    <dgm:pt modelId="{03D5A37D-371B-4E24-A0F2-F86C1ADF8EBA}" type="parTrans" cxnId="{2C40E80F-85C5-4F05-9202-DAE5BD718F20}">
      <dgm:prSet/>
      <dgm:spPr/>
      <dgm:t>
        <a:bodyPr/>
        <a:lstStyle/>
        <a:p>
          <a:endParaRPr lang="zh-CN" altLang="en-US" sz="1600"/>
        </a:p>
      </dgm:t>
    </dgm:pt>
    <dgm:pt modelId="{0F11E75F-BF2D-469E-91FD-84A9FD8F2454}" type="sibTrans" cxnId="{2C40E80F-85C5-4F05-9202-DAE5BD718F20}">
      <dgm:prSet/>
      <dgm:spPr/>
      <dgm:t>
        <a:bodyPr/>
        <a:lstStyle/>
        <a:p>
          <a:endParaRPr lang="zh-CN" altLang="en-US" sz="1600"/>
        </a:p>
      </dgm:t>
    </dgm:pt>
    <dgm:pt modelId="{8C83D469-DC19-48BC-BF00-9F6327A3C6EC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以上这些列出的分析角度我们在后期会重新选择，选取其中一部分进行深入研究。</a:t>
          </a:r>
        </a:p>
      </dgm:t>
    </dgm:pt>
    <dgm:pt modelId="{86D49406-1358-4CB2-B5E0-3D07F4046660}" type="parTrans" cxnId="{076EB9A9-2D49-42E0-8340-447FB0782F99}">
      <dgm:prSet/>
      <dgm:spPr/>
      <dgm:t>
        <a:bodyPr/>
        <a:lstStyle/>
        <a:p>
          <a:endParaRPr lang="zh-CN" altLang="en-US" sz="1600"/>
        </a:p>
      </dgm:t>
    </dgm:pt>
    <dgm:pt modelId="{70345AF7-09F5-4BB5-A2F7-0203E5659E25}" type="sibTrans" cxnId="{076EB9A9-2D49-42E0-8340-447FB0782F99}">
      <dgm:prSet/>
      <dgm:spPr/>
      <dgm:t>
        <a:bodyPr/>
        <a:lstStyle/>
        <a:p>
          <a:endParaRPr lang="zh-CN" altLang="en-US" sz="1600"/>
        </a:p>
      </dgm:t>
    </dgm:pt>
    <dgm:pt modelId="{8F2155DF-2325-4EC2-9350-0F82EE91C78E}" type="pres">
      <dgm:prSet presAssocID="{D8E591CE-171A-43A3-934A-60855D1C210D}" presName="linear" presStyleCnt="0">
        <dgm:presLayoutVars>
          <dgm:animLvl val="lvl"/>
          <dgm:resizeHandles val="exact"/>
        </dgm:presLayoutVars>
      </dgm:prSet>
      <dgm:spPr/>
    </dgm:pt>
    <dgm:pt modelId="{1EF820F9-B1E8-46BF-BE38-C41636C345A8}" type="pres">
      <dgm:prSet presAssocID="{F14AC74D-3F34-4F35-8DA1-708C2FE35859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6102775F-7C6F-4147-B9BD-CCB09EEDD732}" type="pres">
      <dgm:prSet presAssocID="{21F9B57B-C2CF-447D-BFC6-2B6E7AEA8F54}" presName="spacer" presStyleCnt="0"/>
      <dgm:spPr/>
    </dgm:pt>
    <dgm:pt modelId="{C171B6A3-DA21-40F7-8889-BD4BA9794C35}" type="pres">
      <dgm:prSet presAssocID="{5C67A5FF-0028-4566-8E1D-B1FE062D9D62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1DA6F5A1-CE21-42AD-9D53-3E9DCADBAE01}" type="pres">
      <dgm:prSet presAssocID="{80E336A4-9108-42F6-A5D3-9833383BD0EA}" presName="spacer" presStyleCnt="0"/>
      <dgm:spPr/>
    </dgm:pt>
    <dgm:pt modelId="{8C1B6EE6-6A0C-4FC9-BB66-20733FC21122}" type="pres">
      <dgm:prSet presAssocID="{F3F0B1CB-485B-4666-9620-E7A6E00B7B4A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DD661355-D4E5-4E1B-BE40-013A3EDD7337}" type="pres">
      <dgm:prSet presAssocID="{CD08CA18-9780-4718-AFC0-82DEEEE8527C}" presName="spacer" presStyleCnt="0"/>
      <dgm:spPr/>
    </dgm:pt>
    <dgm:pt modelId="{3BBC2279-3DF9-4B99-8B06-6FD1E376767F}" type="pres">
      <dgm:prSet presAssocID="{2649DBFF-0686-4648-9CC2-0A0B43522E41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880562EF-2956-4966-BD83-3001E1CE8BDE}" type="pres">
      <dgm:prSet presAssocID="{2AC72D60-3649-44D4-A672-18EF5FCDD822}" presName="spacer" presStyleCnt="0"/>
      <dgm:spPr/>
    </dgm:pt>
    <dgm:pt modelId="{918391A7-3E5C-4FE2-950E-C681BCC9CED7}" type="pres">
      <dgm:prSet presAssocID="{A35362DE-7954-4A9D-AD21-A8D7D88450B0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27D8BD5-095A-413A-B734-DCB21E573FA2}" type="pres">
      <dgm:prSet presAssocID="{F1533F46-B15D-486F-8201-7F71D42F650E}" presName="spacer" presStyleCnt="0"/>
      <dgm:spPr/>
    </dgm:pt>
    <dgm:pt modelId="{DC16C4D9-2AB0-4842-8644-DB3E8811C2A6}" type="pres">
      <dgm:prSet presAssocID="{88EE95AE-4C5A-41CD-96F2-742D39F72D14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837FBE34-75FA-47A6-A2A0-6F1F0A82ADDC}" type="pres">
      <dgm:prSet presAssocID="{8DB3B2EB-D4E7-43A4-BB84-27F7D4794912}" presName="spacer" presStyleCnt="0"/>
      <dgm:spPr/>
    </dgm:pt>
    <dgm:pt modelId="{69916344-2991-4C0B-A35B-A9A5D7D629F3}" type="pres">
      <dgm:prSet presAssocID="{29F12013-2C9C-4093-8A9F-F2859DB60DF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CCD6BB6-E7DD-4A05-BB8F-B87A3A9CCA10}" type="pres">
      <dgm:prSet presAssocID="{DB10BE72-EFE0-4FC4-B895-59A9BE5C63BF}" presName="spacer" presStyleCnt="0"/>
      <dgm:spPr/>
    </dgm:pt>
    <dgm:pt modelId="{5F1EEAE7-FB64-445B-B4FB-8FF78C9165D0}" type="pres">
      <dgm:prSet presAssocID="{4CD8D345-86B2-47D0-8975-165E08E3983A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FE413FD3-097E-4A87-8EF1-044A3AA821EA}" type="pres">
      <dgm:prSet presAssocID="{02DFBBC5-F724-4B76-AE77-B6F8808685DF}" presName="spacer" presStyleCnt="0"/>
      <dgm:spPr/>
    </dgm:pt>
    <dgm:pt modelId="{EE2470B5-CDEE-4BAA-9F87-366BF2522037}" type="pres">
      <dgm:prSet presAssocID="{1555D9CB-84FE-4BF3-A1EF-82A373515DD3}" presName="parentText" presStyleLbl="node1" presStyleIdx="8" presStyleCnt="11" custLinFactNeighborX="29976" custLinFactNeighborY="-65465">
        <dgm:presLayoutVars>
          <dgm:chMax val="0"/>
          <dgm:bulletEnabled val="1"/>
        </dgm:presLayoutVars>
      </dgm:prSet>
      <dgm:spPr/>
    </dgm:pt>
    <dgm:pt modelId="{8D5EBD56-80D6-4578-8171-C58A3338F475}" type="pres">
      <dgm:prSet presAssocID="{09721EAE-D9EC-4F6D-95A5-47F9B0F706F9}" presName="spacer" presStyleCnt="0"/>
      <dgm:spPr/>
    </dgm:pt>
    <dgm:pt modelId="{81B2E0F1-CC9B-419C-928E-0CFC309A591F}" type="pres">
      <dgm:prSet presAssocID="{18FE4AA0-B460-4C7C-9FA3-D3A3FE3623F8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FAA30BE5-DC39-4A00-8F2D-65DEB54A1A01}" type="pres">
      <dgm:prSet presAssocID="{0F11E75F-BF2D-469E-91FD-84A9FD8F2454}" presName="spacer" presStyleCnt="0"/>
      <dgm:spPr/>
    </dgm:pt>
    <dgm:pt modelId="{0D686DB6-8EEE-47BF-BD15-7403A6520175}" type="pres">
      <dgm:prSet presAssocID="{8C83D469-DC19-48BC-BF00-9F6327A3C6EC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63F6403-A78E-4167-ACEE-578AB2464199}" type="presOf" srcId="{1555D9CB-84FE-4BF3-A1EF-82A373515DD3}" destId="{EE2470B5-CDEE-4BAA-9F87-366BF2522037}" srcOrd="0" destOrd="0" presId="urn:microsoft.com/office/officeart/2005/8/layout/vList2"/>
    <dgm:cxn modelId="{2C40E80F-85C5-4F05-9202-DAE5BD718F20}" srcId="{D8E591CE-171A-43A3-934A-60855D1C210D}" destId="{18FE4AA0-B460-4C7C-9FA3-D3A3FE3623F8}" srcOrd="9" destOrd="0" parTransId="{03D5A37D-371B-4E24-A0F2-F86C1ADF8EBA}" sibTransId="{0F11E75F-BF2D-469E-91FD-84A9FD8F2454}"/>
    <dgm:cxn modelId="{26F9D914-C1BA-4CFF-BE3B-09A6DC8C12FB}" srcId="{D8E591CE-171A-43A3-934A-60855D1C210D}" destId="{5C67A5FF-0028-4566-8E1D-B1FE062D9D62}" srcOrd="1" destOrd="0" parTransId="{AE837369-B537-4AB0-A27D-4E1EDD9CA86B}" sibTransId="{80E336A4-9108-42F6-A5D3-9833383BD0EA}"/>
    <dgm:cxn modelId="{8623262F-5B2E-416D-A652-A20ACD35435D}" type="presOf" srcId="{8C83D469-DC19-48BC-BF00-9F6327A3C6EC}" destId="{0D686DB6-8EEE-47BF-BD15-7403A6520175}" srcOrd="0" destOrd="0" presId="urn:microsoft.com/office/officeart/2005/8/layout/vList2"/>
    <dgm:cxn modelId="{B3322D36-805A-40D9-A63F-BD0FA8F0D18B}" type="presOf" srcId="{4CD8D345-86B2-47D0-8975-165E08E3983A}" destId="{5F1EEAE7-FB64-445B-B4FB-8FF78C9165D0}" srcOrd="0" destOrd="0" presId="urn:microsoft.com/office/officeart/2005/8/layout/vList2"/>
    <dgm:cxn modelId="{C6DE6064-A208-43EA-A112-C114237247E8}" type="presOf" srcId="{18FE4AA0-B460-4C7C-9FA3-D3A3FE3623F8}" destId="{81B2E0F1-CC9B-419C-928E-0CFC309A591F}" srcOrd="0" destOrd="0" presId="urn:microsoft.com/office/officeart/2005/8/layout/vList2"/>
    <dgm:cxn modelId="{2FBA474C-B625-4263-9B26-53D760EF1B41}" srcId="{D8E591CE-171A-43A3-934A-60855D1C210D}" destId="{A35362DE-7954-4A9D-AD21-A8D7D88450B0}" srcOrd="4" destOrd="0" parTransId="{DC77F7CF-9BCD-43EF-B255-A93F6A1C706E}" sibTransId="{F1533F46-B15D-486F-8201-7F71D42F650E}"/>
    <dgm:cxn modelId="{760FE073-575D-4ADD-8E25-3E04B561C69D}" srcId="{D8E591CE-171A-43A3-934A-60855D1C210D}" destId="{F14AC74D-3F34-4F35-8DA1-708C2FE35859}" srcOrd="0" destOrd="0" parTransId="{199E5003-A98E-4834-B6BF-1F3AB8AC5EB6}" sibTransId="{21F9B57B-C2CF-447D-BFC6-2B6E7AEA8F54}"/>
    <dgm:cxn modelId="{6392B178-00FE-41D7-A464-E93078E59093}" type="presOf" srcId="{2649DBFF-0686-4648-9CC2-0A0B43522E41}" destId="{3BBC2279-3DF9-4B99-8B06-6FD1E376767F}" srcOrd="0" destOrd="0" presId="urn:microsoft.com/office/officeart/2005/8/layout/vList2"/>
    <dgm:cxn modelId="{35033281-FECB-43D2-A8E6-63E0005E23F2}" srcId="{D8E591CE-171A-43A3-934A-60855D1C210D}" destId="{4CD8D345-86B2-47D0-8975-165E08E3983A}" srcOrd="7" destOrd="0" parTransId="{40928DC6-EE6C-4482-B4E3-98D2ECB8AFA1}" sibTransId="{02DFBBC5-F724-4B76-AE77-B6F8808685DF}"/>
    <dgm:cxn modelId="{167B0183-D500-4DB0-B6F2-57346D350323}" type="presOf" srcId="{88EE95AE-4C5A-41CD-96F2-742D39F72D14}" destId="{DC16C4D9-2AB0-4842-8644-DB3E8811C2A6}" srcOrd="0" destOrd="0" presId="urn:microsoft.com/office/officeart/2005/8/layout/vList2"/>
    <dgm:cxn modelId="{C8EFD884-88CA-4815-8CC4-1A6EAC498F3B}" type="presOf" srcId="{29F12013-2C9C-4093-8A9F-F2859DB60DFD}" destId="{69916344-2991-4C0B-A35B-A9A5D7D629F3}" srcOrd="0" destOrd="0" presId="urn:microsoft.com/office/officeart/2005/8/layout/vList2"/>
    <dgm:cxn modelId="{2EE49388-8212-424A-9A4B-B184081E6C83}" srcId="{D8E591CE-171A-43A3-934A-60855D1C210D}" destId="{88EE95AE-4C5A-41CD-96F2-742D39F72D14}" srcOrd="5" destOrd="0" parTransId="{4C6DC25F-8F2C-433B-AF64-B16EF8DBE5F5}" sibTransId="{8DB3B2EB-D4E7-43A4-BB84-27F7D4794912}"/>
    <dgm:cxn modelId="{F0E5489F-AB60-4D1A-BF8D-4204B4BE5959}" srcId="{D8E591CE-171A-43A3-934A-60855D1C210D}" destId="{F3F0B1CB-485B-4666-9620-E7A6E00B7B4A}" srcOrd="2" destOrd="0" parTransId="{01AD93C1-32E4-4393-97EF-00C903CD4F81}" sibTransId="{CD08CA18-9780-4718-AFC0-82DEEEE8527C}"/>
    <dgm:cxn modelId="{076EB9A9-2D49-42E0-8340-447FB0782F99}" srcId="{D8E591CE-171A-43A3-934A-60855D1C210D}" destId="{8C83D469-DC19-48BC-BF00-9F6327A3C6EC}" srcOrd="10" destOrd="0" parTransId="{86D49406-1358-4CB2-B5E0-3D07F4046660}" sibTransId="{70345AF7-09F5-4BB5-A2F7-0203E5659E25}"/>
    <dgm:cxn modelId="{ABD550AC-8E0A-4467-A74E-D3BCD9DA6AD0}" type="presOf" srcId="{A35362DE-7954-4A9D-AD21-A8D7D88450B0}" destId="{918391A7-3E5C-4FE2-950E-C681BCC9CED7}" srcOrd="0" destOrd="0" presId="urn:microsoft.com/office/officeart/2005/8/layout/vList2"/>
    <dgm:cxn modelId="{634A20B3-2F90-46EF-8782-8AA7EDDF1401}" type="presOf" srcId="{F14AC74D-3F34-4F35-8DA1-708C2FE35859}" destId="{1EF820F9-B1E8-46BF-BE38-C41636C345A8}" srcOrd="0" destOrd="0" presId="urn:microsoft.com/office/officeart/2005/8/layout/vList2"/>
    <dgm:cxn modelId="{EE4CB6BB-DD96-4A03-AB26-E25DA821744D}" type="presOf" srcId="{5C67A5FF-0028-4566-8E1D-B1FE062D9D62}" destId="{C171B6A3-DA21-40F7-8889-BD4BA9794C35}" srcOrd="0" destOrd="0" presId="urn:microsoft.com/office/officeart/2005/8/layout/vList2"/>
    <dgm:cxn modelId="{C3C6B7BE-3EA7-43B8-AC4B-DF1EE43F6C87}" type="presOf" srcId="{D8E591CE-171A-43A3-934A-60855D1C210D}" destId="{8F2155DF-2325-4EC2-9350-0F82EE91C78E}" srcOrd="0" destOrd="0" presId="urn:microsoft.com/office/officeart/2005/8/layout/vList2"/>
    <dgm:cxn modelId="{DE777AC5-90F1-410E-84EC-8CEA8A77FA8B}" srcId="{D8E591CE-171A-43A3-934A-60855D1C210D}" destId="{1555D9CB-84FE-4BF3-A1EF-82A373515DD3}" srcOrd="8" destOrd="0" parTransId="{927EC393-C5D3-4D22-A7AD-8015F8D736EE}" sibTransId="{09721EAE-D9EC-4F6D-95A5-47F9B0F706F9}"/>
    <dgm:cxn modelId="{171572CB-D8F1-45C9-84BE-97A41B1DA465}" type="presOf" srcId="{F3F0B1CB-485B-4666-9620-E7A6E00B7B4A}" destId="{8C1B6EE6-6A0C-4FC9-BB66-20733FC21122}" srcOrd="0" destOrd="0" presId="urn:microsoft.com/office/officeart/2005/8/layout/vList2"/>
    <dgm:cxn modelId="{C4767CD9-D643-4C99-87B9-A65141B70CAD}" srcId="{D8E591CE-171A-43A3-934A-60855D1C210D}" destId="{2649DBFF-0686-4648-9CC2-0A0B43522E41}" srcOrd="3" destOrd="0" parTransId="{12E9ADB6-FF4E-4ACF-B65E-DF9692534407}" sibTransId="{2AC72D60-3649-44D4-A672-18EF5FCDD822}"/>
    <dgm:cxn modelId="{C2FB04E1-3867-4E30-88BC-EAD2139B9460}" srcId="{D8E591CE-171A-43A3-934A-60855D1C210D}" destId="{29F12013-2C9C-4093-8A9F-F2859DB60DFD}" srcOrd="6" destOrd="0" parTransId="{8F4429E7-7833-4FB9-BC68-25F67D3F06AB}" sibTransId="{DB10BE72-EFE0-4FC4-B895-59A9BE5C63BF}"/>
    <dgm:cxn modelId="{6E475470-E8F1-46B5-8BD7-4AFA1D46078F}" type="presParOf" srcId="{8F2155DF-2325-4EC2-9350-0F82EE91C78E}" destId="{1EF820F9-B1E8-46BF-BE38-C41636C345A8}" srcOrd="0" destOrd="0" presId="urn:microsoft.com/office/officeart/2005/8/layout/vList2"/>
    <dgm:cxn modelId="{0E73BEC1-1B5E-4588-8886-22846EF2B73F}" type="presParOf" srcId="{8F2155DF-2325-4EC2-9350-0F82EE91C78E}" destId="{6102775F-7C6F-4147-B9BD-CCB09EEDD732}" srcOrd="1" destOrd="0" presId="urn:microsoft.com/office/officeart/2005/8/layout/vList2"/>
    <dgm:cxn modelId="{977160B3-F177-400D-8C26-812854D1E667}" type="presParOf" srcId="{8F2155DF-2325-4EC2-9350-0F82EE91C78E}" destId="{C171B6A3-DA21-40F7-8889-BD4BA9794C35}" srcOrd="2" destOrd="0" presId="urn:microsoft.com/office/officeart/2005/8/layout/vList2"/>
    <dgm:cxn modelId="{2135F5E0-DA8C-4450-AE40-C55E8218E1D6}" type="presParOf" srcId="{8F2155DF-2325-4EC2-9350-0F82EE91C78E}" destId="{1DA6F5A1-CE21-42AD-9D53-3E9DCADBAE01}" srcOrd="3" destOrd="0" presId="urn:microsoft.com/office/officeart/2005/8/layout/vList2"/>
    <dgm:cxn modelId="{F36861A3-8712-420B-95C3-16082F725965}" type="presParOf" srcId="{8F2155DF-2325-4EC2-9350-0F82EE91C78E}" destId="{8C1B6EE6-6A0C-4FC9-BB66-20733FC21122}" srcOrd="4" destOrd="0" presId="urn:microsoft.com/office/officeart/2005/8/layout/vList2"/>
    <dgm:cxn modelId="{697F6A1D-C444-4C0B-AE5D-D3605715280A}" type="presParOf" srcId="{8F2155DF-2325-4EC2-9350-0F82EE91C78E}" destId="{DD661355-D4E5-4E1B-BE40-013A3EDD7337}" srcOrd="5" destOrd="0" presId="urn:microsoft.com/office/officeart/2005/8/layout/vList2"/>
    <dgm:cxn modelId="{FDD7E44F-4829-4E2B-AC0A-959793BA351D}" type="presParOf" srcId="{8F2155DF-2325-4EC2-9350-0F82EE91C78E}" destId="{3BBC2279-3DF9-4B99-8B06-6FD1E376767F}" srcOrd="6" destOrd="0" presId="urn:microsoft.com/office/officeart/2005/8/layout/vList2"/>
    <dgm:cxn modelId="{71B3274A-D366-4284-909B-BBFB9D69C42A}" type="presParOf" srcId="{8F2155DF-2325-4EC2-9350-0F82EE91C78E}" destId="{880562EF-2956-4966-BD83-3001E1CE8BDE}" srcOrd="7" destOrd="0" presId="urn:microsoft.com/office/officeart/2005/8/layout/vList2"/>
    <dgm:cxn modelId="{5C75EA43-A774-43AB-93FF-F0DF7F87FA03}" type="presParOf" srcId="{8F2155DF-2325-4EC2-9350-0F82EE91C78E}" destId="{918391A7-3E5C-4FE2-950E-C681BCC9CED7}" srcOrd="8" destOrd="0" presId="urn:microsoft.com/office/officeart/2005/8/layout/vList2"/>
    <dgm:cxn modelId="{AF150270-3C8E-4C68-9893-1FDEB13D1923}" type="presParOf" srcId="{8F2155DF-2325-4EC2-9350-0F82EE91C78E}" destId="{B27D8BD5-095A-413A-B734-DCB21E573FA2}" srcOrd="9" destOrd="0" presId="urn:microsoft.com/office/officeart/2005/8/layout/vList2"/>
    <dgm:cxn modelId="{8E15147A-9A3F-425D-B4A4-BEF6FC0F8F49}" type="presParOf" srcId="{8F2155DF-2325-4EC2-9350-0F82EE91C78E}" destId="{DC16C4D9-2AB0-4842-8644-DB3E8811C2A6}" srcOrd="10" destOrd="0" presId="urn:microsoft.com/office/officeart/2005/8/layout/vList2"/>
    <dgm:cxn modelId="{49E62BCA-21EF-4D4F-8E4F-113160707391}" type="presParOf" srcId="{8F2155DF-2325-4EC2-9350-0F82EE91C78E}" destId="{837FBE34-75FA-47A6-A2A0-6F1F0A82ADDC}" srcOrd="11" destOrd="0" presId="urn:microsoft.com/office/officeart/2005/8/layout/vList2"/>
    <dgm:cxn modelId="{AA4CC832-FE77-4AA5-B2E6-4CA25CD43A94}" type="presParOf" srcId="{8F2155DF-2325-4EC2-9350-0F82EE91C78E}" destId="{69916344-2991-4C0B-A35B-A9A5D7D629F3}" srcOrd="12" destOrd="0" presId="urn:microsoft.com/office/officeart/2005/8/layout/vList2"/>
    <dgm:cxn modelId="{C1C4789D-669C-4F09-B25C-066E2DEF7799}" type="presParOf" srcId="{8F2155DF-2325-4EC2-9350-0F82EE91C78E}" destId="{3CCD6BB6-E7DD-4A05-BB8F-B87A3A9CCA10}" srcOrd="13" destOrd="0" presId="urn:microsoft.com/office/officeart/2005/8/layout/vList2"/>
    <dgm:cxn modelId="{CECE50E2-C4D7-48C4-BA4C-825B759861A9}" type="presParOf" srcId="{8F2155DF-2325-4EC2-9350-0F82EE91C78E}" destId="{5F1EEAE7-FB64-445B-B4FB-8FF78C9165D0}" srcOrd="14" destOrd="0" presId="urn:microsoft.com/office/officeart/2005/8/layout/vList2"/>
    <dgm:cxn modelId="{2F1960B7-E1C9-41F4-ADEC-B53C7E8190A1}" type="presParOf" srcId="{8F2155DF-2325-4EC2-9350-0F82EE91C78E}" destId="{FE413FD3-097E-4A87-8EF1-044A3AA821EA}" srcOrd="15" destOrd="0" presId="urn:microsoft.com/office/officeart/2005/8/layout/vList2"/>
    <dgm:cxn modelId="{DE00DE31-DBF0-48C6-A753-377121820F3B}" type="presParOf" srcId="{8F2155DF-2325-4EC2-9350-0F82EE91C78E}" destId="{EE2470B5-CDEE-4BAA-9F87-366BF2522037}" srcOrd="16" destOrd="0" presId="urn:microsoft.com/office/officeart/2005/8/layout/vList2"/>
    <dgm:cxn modelId="{3F8DCFDE-4773-4291-9526-2D64833B57F0}" type="presParOf" srcId="{8F2155DF-2325-4EC2-9350-0F82EE91C78E}" destId="{8D5EBD56-80D6-4578-8171-C58A3338F475}" srcOrd="17" destOrd="0" presId="urn:microsoft.com/office/officeart/2005/8/layout/vList2"/>
    <dgm:cxn modelId="{42BFDAA1-E175-4F8E-9DF5-6608366818DB}" type="presParOf" srcId="{8F2155DF-2325-4EC2-9350-0F82EE91C78E}" destId="{81B2E0F1-CC9B-419C-928E-0CFC309A591F}" srcOrd="18" destOrd="0" presId="urn:microsoft.com/office/officeart/2005/8/layout/vList2"/>
    <dgm:cxn modelId="{21E31E4D-7F1B-4DB7-B256-5646A31CDF8E}" type="presParOf" srcId="{8F2155DF-2325-4EC2-9350-0F82EE91C78E}" destId="{FAA30BE5-DC39-4A00-8F2D-65DEB54A1A01}" srcOrd="19" destOrd="0" presId="urn:microsoft.com/office/officeart/2005/8/layout/vList2"/>
    <dgm:cxn modelId="{EE6DBC21-037D-48B6-9F06-8F15D256E801}" type="presParOf" srcId="{8F2155DF-2325-4EC2-9350-0F82EE91C78E}" destId="{0D686DB6-8EEE-47BF-BD15-7403A652017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BFD48-3850-4FCD-9816-2AF0481963B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D67ED1B-4654-477B-91AC-FD74D8099F5C}">
      <dgm:prSet phldrT="[文本]" custT="1"/>
      <dgm:spPr/>
      <dgm:t>
        <a:bodyPr/>
        <a:lstStyle/>
        <a:p>
          <a:r>
            <a:rPr lang="zh-CN" altLang="en-US" sz="2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齐帅彬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组长</a:t>
          </a:r>
        </a:p>
      </dgm:t>
    </dgm:pt>
    <dgm:pt modelId="{1ACCCF31-C7A8-4CC6-8B0C-DF2A40CDBD61}" type="parTrans" cxnId="{FE0792F7-1FCF-4E5F-868F-E49115E2FA6E}">
      <dgm:prSet/>
      <dgm:spPr/>
      <dgm:t>
        <a:bodyPr/>
        <a:lstStyle/>
        <a:p>
          <a:endParaRPr lang="zh-CN" altLang="en-US"/>
        </a:p>
      </dgm:t>
    </dgm:pt>
    <dgm:pt modelId="{DA4E9C12-08D8-4E10-A98B-0895AA29F8B7}" type="sibTrans" cxnId="{FE0792F7-1FCF-4E5F-868F-E49115E2FA6E}">
      <dgm:prSet/>
      <dgm:spPr/>
      <dgm:t>
        <a:bodyPr/>
        <a:lstStyle/>
        <a:p>
          <a:endParaRPr lang="zh-CN" altLang="en-US"/>
        </a:p>
      </dgm:t>
    </dgm:pt>
    <dgm:pt modelId="{3833AF43-82F6-4FE9-9D37-7CA9924BE7C9}">
      <dgm:prSet phldrT="[文本]" custT="1"/>
      <dgm:spPr/>
      <dgm:t>
        <a:bodyPr/>
        <a:lstStyle/>
        <a:p>
          <a:r>
            <a:rPr lang="zh-CN" altLang="en-US" sz="2400" kern="1200" dirty="0"/>
            <a:t>刘敏慧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汇报展示员</a:t>
          </a:r>
        </a:p>
      </dgm:t>
    </dgm:pt>
    <dgm:pt modelId="{56C35387-A389-43E3-8D9C-F384DC695EC8}" type="parTrans" cxnId="{BB2097BA-7B31-4C83-A38C-EF4ABC4BF917}">
      <dgm:prSet/>
      <dgm:spPr/>
      <dgm:t>
        <a:bodyPr/>
        <a:lstStyle/>
        <a:p>
          <a:endParaRPr lang="zh-CN" altLang="en-US"/>
        </a:p>
      </dgm:t>
    </dgm:pt>
    <dgm:pt modelId="{D705E372-6666-426D-A5E1-D52072DCDCEF}" type="sibTrans" cxnId="{BB2097BA-7B31-4C83-A38C-EF4ABC4BF917}">
      <dgm:prSet/>
      <dgm:spPr/>
      <dgm:t>
        <a:bodyPr/>
        <a:lstStyle/>
        <a:p>
          <a:endParaRPr lang="zh-CN" altLang="en-US"/>
        </a:p>
      </dgm:t>
    </dgm:pt>
    <dgm:pt modelId="{84BCCBB6-B453-4069-9047-C019A343E35F}">
      <dgm:prSet phldrT="[文本]" custT="1"/>
      <dgm:spPr/>
      <dgm:t>
        <a:bodyPr/>
        <a:lstStyle/>
        <a:p>
          <a:r>
            <a:rPr lang="zh-CN" altLang="en-US" sz="2400" kern="1200" dirty="0"/>
            <a:t>黄政峰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进度规划员</a:t>
          </a:r>
        </a:p>
      </dgm:t>
    </dgm:pt>
    <dgm:pt modelId="{C6EBDB5B-76FA-44C7-A751-B02D42B1B373}" type="parTrans" cxnId="{4FDAFB5B-E699-4078-93AD-35F8BBB7313A}">
      <dgm:prSet/>
      <dgm:spPr/>
      <dgm:t>
        <a:bodyPr/>
        <a:lstStyle/>
        <a:p>
          <a:endParaRPr lang="zh-CN" altLang="en-US"/>
        </a:p>
      </dgm:t>
    </dgm:pt>
    <dgm:pt modelId="{35D52057-9E83-4C5F-8810-24DA6E195A47}" type="sibTrans" cxnId="{4FDAFB5B-E699-4078-93AD-35F8BBB7313A}">
      <dgm:prSet/>
      <dgm:spPr/>
      <dgm:t>
        <a:bodyPr/>
        <a:lstStyle/>
        <a:p>
          <a:endParaRPr lang="zh-CN" altLang="en-US"/>
        </a:p>
      </dgm:t>
    </dgm:pt>
    <dgm:pt modelId="{7321E4ED-C3CA-4ED0-A6D2-25D9229954CF}">
      <dgm:prSet phldrT="[文本]" custT="1"/>
      <dgm:spPr/>
      <dgm:t>
        <a:bodyPr/>
        <a:lstStyle/>
        <a:p>
          <a:r>
            <a:rPr lang="zh-CN" altLang="en-US" sz="2400" kern="1200" dirty="0"/>
            <a:t>陈潇阳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资料管理员</a:t>
          </a:r>
        </a:p>
      </dgm:t>
    </dgm:pt>
    <dgm:pt modelId="{E2A80FEF-1BAA-4356-BA1E-2F7085C71248}" type="parTrans" cxnId="{99D90B4F-811D-4CAB-87A8-D72A8D1AF8A6}">
      <dgm:prSet/>
      <dgm:spPr/>
      <dgm:t>
        <a:bodyPr/>
        <a:lstStyle/>
        <a:p>
          <a:endParaRPr lang="zh-CN" altLang="en-US"/>
        </a:p>
      </dgm:t>
    </dgm:pt>
    <dgm:pt modelId="{9A085ED6-481D-46B7-A566-5F14CD19B458}" type="sibTrans" cxnId="{99D90B4F-811D-4CAB-87A8-D72A8D1AF8A6}">
      <dgm:prSet/>
      <dgm:spPr/>
      <dgm:t>
        <a:bodyPr/>
        <a:lstStyle/>
        <a:p>
          <a:endParaRPr lang="zh-CN" altLang="en-US"/>
        </a:p>
      </dgm:t>
    </dgm:pt>
    <dgm:pt modelId="{6DDD000C-73B0-483B-8735-A4E24C9F438F}">
      <dgm:prSet phldrT="[文本]" custT="1"/>
      <dgm:spPr/>
      <dgm:t>
        <a:bodyPr/>
        <a:lstStyle/>
        <a:p>
          <a:r>
            <a:rPr lang="zh-CN" altLang="en-US" sz="2400" kern="1200" dirty="0"/>
            <a:t>方蕾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例会记录员</a:t>
          </a:r>
        </a:p>
      </dgm:t>
    </dgm:pt>
    <dgm:pt modelId="{524DCE46-2273-48FD-8770-9BC53AE313A4}" type="sibTrans" cxnId="{3C81DBD6-2F82-4500-AA6F-6672288F6510}">
      <dgm:prSet/>
      <dgm:spPr/>
      <dgm:t>
        <a:bodyPr/>
        <a:lstStyle/>
        <a:p>
          <a:endParaRPr lang="zh-CN" altLang="en-US"/>
        </a:p>
      </dgm:t>
    </dgm:pt>
    <dgm:pt modelId="{771B7D9B-8EBE-4813-A084-0056D8497873}" type="parTrans" cxnId="{3C81DBD6-2F82-4500-AA6F-6672288F6510}">
      <dgm:prSet/>
      <dgm:spPr/>
      <dgm:t>
        <a:bodyPr/>
        <a:lstStyle/>
        <a:p>
          <a:endParaRPr lang="zh-CN" altLang="en-US"/>
        </a:p>
      </dgm:t>
    </dgm:pt>
    <dgm:pt modelId="{E1B9DE63-5E42-41F0-A785-1D49EFAFC2EE}" type="pres">
      <dgm:prSet presAssocID="{884BFD48-3850-4FCD-9816-2AF0481963BE}" presName="Name0" presStyleCnt="0">
        <dgm:presLayoutVars>
          <dgm:chMax val="7"/>
          <dgm:chPref val="7"/>
          <dgm:dir/>
        </dgm:presLayoutVars>
      </dgm:prSet>
      <dgm:spPr/>
    </dgm:pt>
    <dgm:pt modelId="{10949B06-5F1C-4ED8-B268-A8C59C1CBB00}" type="pres">
      <dgm:prSet presAssocID="{884BFD48-3850-4FCD-9816-2AF0481963BE}" presName="Name1" presStyleCnt="0"/>
      <dgm:spPr/>
    </dgm:pt>
    <dgm:pt modelId="{F703F5B6-4502-48FB-B025-126D3381C676}" type="pres">
      <dgm:prSet presAssocID="{884BFD48-3850-4FCD-9816-2AF0481963BE}" presName="cycle" presStyleCnt="0"/>
      <dgm:spPr/>
    </dgm:pt>
    <dgm:pt modelId="{6218BF5D-8D65-49EB-867E-133D0FB74AB3}" type="pres">
      <dgm:prSet presAssocID="{884BFD48-3850-4FCD-9816-2AF0481963BE}" presName="srcNode" presStyleLbl="node1" presStyleIdx="0" presStyleCnt="5"/>
      <dgm:spPr/>
    </dgm:pt>
    <dgm:pt modelId="{2A3FC472-8BBE-45D1-B83A-1349D7C03F6A}" type="pres">
      <dgm:prSet presAssocID="{884BFD48-3850-4FCD-9816-2AF0481963BE}" presName="conn" presStyleLbl="parChTrans1D2" presStyleIdx="0" presStyleCnt="1"/>
      <dgm:spPr/>
    </dgm:pt>
    <dgm:pt modelId="{894966CC-FE22-4516-B52E-E83635D1FCE1}" type="pres">
      <dgm:prSet presAssocID="{884BFD48-3850-4FCD-9816-2AF0481963BE}" presName="extraNode" presStyleLbl="node1" presStyleIdx="0" presStyleCnt="5"/>
      <dgm:spPr/>
    </dgm:pt>
    <dgm:pt modelId="{D89D630E-8B61-41FE-8D18-DD93D9E1EFD2}" type="pres">
      <dgm:prSet presAssocID="{884BFD48-3850-4FCD-9816-2AF0481963BE}" presName="dstNode" presStyleLbl="node1" presStyleIdx="0" presStyleCnt="5"/>
      <dgm:spPr/>
    </dgm:pt>
    <dgm:pt modelId="{549E6739-E0EC-4273-A866-B3CD3CAA5576}" type="pres">
      <dgm:prSet presAssocID="{BD67ED1B-4654-477B-91AC-FD74D8099F5C}" presName="text_1" presStyleLbl="node1" presStyleIdx="0" presStyleCnt="5">
        <dgm:presLayoutVars>
          <dgm:bulletEnabled val="1"/>
        </dgm:presLayoutVars>
      </dgm:prSet>
      <dgm:spPr/>
    </dgm:pt>
    <dgm:pt modelId="{C5DBF271-7F6D-4629-9517-79190362CF65}" type="pres">
      <dgm:prSet presAssocID="{BD67ED1B-4654-477B-91AC-FD74D8099F5C}" presName="accent_1" presStyleCnt="0"/>
      <dgm:spPr/>
    </dgm:pt>
    <dgm:pt modelId="{E471AE11-A9B8-4B86-A28C-736497BFDF78}" type="pres">
      <dgm:prSet presAssocID="{BD67ED1B-4654-477B-91AC-FD74D8099F5C}" presName="accentRepeatNode" presStyleLbl="solidFgAcc1" presStyleIdx="0" presStyleCnt="5"/>
      <dgm:spPr/>
    </dgm:pt>
    <dgm:pt modelId="{D7D036E2-7059-440F-B0CF-3582FACFF565}" type="pres">
      <dgm:prSet presAssocID="{84BCCBB6-B453-4069-9047-C019A343E35F}" presName="text_2" presStyleLbl="node1" presStyleIdx="1" presStyleCnt="5" custLinFactNeighborX="1833" custLinFactNeighborY="2217">
        <dgm:presLayoutVars>
          <dgm:bulletEnabled val="1"/>
        </dgm:presLayoutVars>
      </dgm:prSet>
      <dgm:spPr/>
    </dgm:pt>
    <dgm:pt modelId="{D1292C1E-5B1C-4B6A-9565-001A09594968}" type="pres">
      <dgm:prSet presAssocID="{84BCCBB6-B453-4069-9047-C019A343E35F}" presName="accent_2" presStyleCnt="0"/>
      <dgm:spPr/>
    </dgm:pt>
    <dgm:pt modelId="{21241A40-E58A-4A79-A715-6B618E64971C}" type="pres">
      <dgm:prSet presAssocID="{84BCCBB6-B453-4069-9047-C019A343E35F}" presName="accentRepeatNode" presStyleLbl="solidFgAcc1" presStyleIdx="1" presStyleCnt="5"/>
      <dgm:spPr/>
    </dgm:pt>
    <dgm:pt modelId="{22D5B6EC-2F7A-4B8A-A218-4F2B655383C4}" type="pres">
      <dgm:prSet presAssocID="{7321E4ED-C3CA-4ED0-A6D2-25D9229954CF}" presName="text_3" presStyleLbl="node1" presStyleIdx="2" presStyleCnt="5">
        <dgm:presLayoutVars>
          <dgm:bulletEnabled val="1"/>
        </dgm:presLayoutVars>
      </dgm:prSet>
      <dgm:spPr/>
    </dgm:pt>
    <dgm:pt modelId="{3D161E8F-CE16-4F14-B43B-FF183C50C0CF}" type="pres">
      <dgm:prSet presAssocID="{7321E4ED-C3CA-4ED0-A6D2-25D9229954CF}" presName="accent_3" presStyleCnt="0"/>
      <dgm:spPr/>
    </dgm:pt>
    <dgm:pt modelId="{D6089046-F7D6-48E9-9F1E-E10B619EA1E1}" type="pres">
      <dgm:prSet presAssocID="{7321E4ED-C3CA-4ED0-A6D2-25D9229954CF}" presName="accentRepeatNode" presStyleLbl="solidFgAcc1" presStyleIdx="2" presStyleCnt="5"/>
      <dgm:spPr/>
    </dgm:pt>
    <dgm:pt modelId="{675B5415-EBD6-4D97-B4B7-BD4851ABD9EB}" type="pres">
      <dgm:prSet presAssocID="{6DDD000C-73B0-483B-8735-A4E24C9F438F}" presName="text_4" presStyleLbl="node1" presStyleIdx="3" presStyleCnt="5" custLinFactNeighborX="1833" custLinFactNeighborY="2217">
        <dgm:presLayoutVars>
          <dgm:bulletEnabled val="1"/>
        </dgm:presLayoutVars>
      </dgm:prSet>
      <dgm:spPr/>
    </dgm:pt>
    <dgm:pt modelId="{CB965B90-78DD-4E7E-9752-5F482737B42C}" type="pres">
      <dgm:prSet presAssocID="{6DDD000C-73B0-483B-8735-A4E24C9F438F}" presName="accent_4" presStyleCnt="0"/>
      <dgm:spPr/>
    </dgm:pt>
    <dgm:pt modelId="{9010FC22-7D68-4583-9133-684EFF84D44C}" type="pres">
      <dgm:prSet presAssocID="{6DDD000C-73B0-483B-8735-A4E24C9F438F}" presName="accentRepeatNode" presStyleLbl="solidFgAcc1" presStyleIdx="3" presStyleCnt="5"/>
      <dgm:spPr/>
    </dgm:pt>
    <dgm:pt modelId="{C262591D-F8AF-4CE5-926C-BB794C95F2A4}" type="pres">
      <dgm:prSet presAssocID="{3833AF43-82F6-4FE9-9D37-7CA9924BE7C9}" presName="text_5" presStyleLbl="node1" presStyleIdx="4" presStyleCnt="5">
        <dgm:presLayoutVars>
          <dgm:bulletEnabled val="1"/>
        </dgm:presLayoutVars>
      </dgm:prSet>
      <dgm:spPr/>
    </dgm:pt>
    <dgm:pt modelId="{40D6090D-CE25-4F7A-87CB-164403A2015F}" type="pres">
      <dgm:prSet presAssocID="{3833AF43-82F6-4FE9-9D37-7CA9924BE7C9}" presName="accent_5" presStyleCnt="0"/>
      <dgm:spPr/>
    </dgm:pt>
    <dgm:pt modelId="{860D20D5-A62F-4A67-8A98-5CD39FC293F6}" type="pres">
      <dgm:prSet presAssocID="{3833AF43-82F6-4FE9-9D37-7CA9924BE7C9}" presName="accentRepeatNode" presStyleLbl="solidFgAcc1" presStyleIdx="4" presStyleCnt="5"/>
      <dgm:spPr/>
    </dgm:pt>
  </dgm:ptLst>
  <dgm:cxnLst>
    <dgm:cxn modelId="{F526B801-A236-4088-8A84-A1B548D455D9}" type="presOf" srcId="{3833AF43-82F6-4FE9-9D37-7CA9924BE7C9}" destId="{C262591D-F8AF-4CE5-926C-BB794C95F2A4}" srcOrd="0" destOrd="0" presId="urn:microsoft.com/office/officeart/2008/layout/VerticalCurvedList"/>
    <dgm:cxn modelId="{E106901D-9D6E-4DE5-A9F7-F235B4B116B9}" type="presOf" srcId="{6DDD000C-73B0-483B-8735-A4E24C9F438F}" destId="{675B5415-EBD6-4D97-B4B7-BD4851ABD9EB}" srcOrd="0" destOrd="0" presId="urn:microsoft.com/office/officeart/2008/layout/VerticalCurvedList"/>
    <dgm:cxn modelId="{CE0D2323-E154-4F3A-8342-48446D31E3C9}" type="presOf" srcId="{7321E4ED-C3CA-4ED0-A6D2-25D9229954CF}" destId="{22D5B6EC-2F7A-4B8A-A218-4F2B655383C4}" srcOrd="0" destOrd="0" presId="urn:microsoft.com/office/officeart/2008/layout/VerticalCurvedList"/>
    <dgm:cxn modelId="{4FDAFB5B-E699-4078-93AD-35F8BBB7313A}" srcId="{884BFD48-3850-4FCD-9816-2AF0481963BE}" destId="{84BCCBB6-B453-4069-9047-C019A343E35F}" srcOrd="1" destOrd="0" parTransId="{C6EBDB5B-76FA-44C7-A751-B02D42B1B373}" sibTransId="{35D52057-9E83-4C5F-8810-24DA6E195A47}"/>
    <dgm:cxn modelId="{83D27C60-A8F0-4C19-88D8-39131BBAE91D}" type="presOf" srcId="{BD67ED1B-4654-477B-91AC-FD74D8099F5C}" destId="{549E6739-E0EC-4273-A866-B3CD3CAA5576}" srcOrd="0" destOrd="0" presId="urn:microsoft.com/office/officeart/2008/layout/VerticalCurvedList"/>
    <dgm:cxn modelId="{99D90B4F-811D-4CAB-87A8-D72A8D1AF8A6}" srcId="{884BFD48-3850-4FCD-9816-2AF0481963BE}" destId="{7321E4ED-C3CA-4ED0-A6D2-25D9229954CF}" srcOrd="2" destOrd="0" parTransId="{E2A80FEF-1BAA-4356-BA1E-2F7085C71248}" sibTransId="{9A085ED6-481D-46B7-A566-5F14CD19B458}"/>
    <dgm:cxn modelId="{7D5BEF8A-99D4-4669-83F7-481EC0219E11}" type="presOf" srcId="{84BCCBB6-B453-4069-9047-C019A343E35F}" destId="{D7D036E2-7059-440F-B0CF-3582FACFF565}" srcOrd="0" destOrd="0" presId="urn:microsoft.com/office/officeart/2008/layout/VerticalCurvedList"/>
    <dgm:cxn modelId="{D01EA090-A864-4348-B891-47C21ECBA551}" type="presOf" srcId="{884BFD48-3850-4FCD-9816-2AF0481963BE}" destId="{E1B9DE63-5E42-41F0-A785-1D49EFAFC2EE}" srcOrd="0" destOrd="0" presId="urn:microsoft.com/office/officeart/2008/layout/VerticalCurvedList"/>
    <dgm:cxn modelId="{9A2C6095-A9B6-479F-BD4B-71F19776359B}" type="presOf" srcId="{DA4E9C12-08D8-4E10-A98B-0895AA29F8B7}" destId="{2A3FC472-8BBE-45D1-B83A-1349D7C03F6A}" srcOrd="0" destOrd="0" presId="urn:microsoft.com/office/officeart/2008/layout/VerticalCurvedList"/>
    <dgm:cxn modelId="{BB2097BA-7B31-4C83-A38C-EF4ABC4BF917}" srcId="{884BFD48-3850-4FCD-9816-2AF0481963BE}" destId="{3833AF43-82F6-4FE9-9D37-7CA9924BE7C9}" srcOrd="4" destOrd="0" parTransId="{56C35387-A389-43E3-8D9C-F384DC695EC8}" sibTransId="{D705E372-6666-426D-A5E1-D52072DCDCEF}"/>
    <dgm:cxn modelId="{3C81DBD6-2F82-4500-AA6F-6672288F6510}" srcId="{884BFD48-3850-4FCD-9816-2AF0481963BE}" destId="{6DDD000C-73B0-483B-8735-A4E24C9F438F}" srcOrd="3" destOrd="0" parTransId="{771B7D9B-8EBE-4813-A084-0056D8497873}" sibTransId="{524DCE46-2273-48FD-8770-9BC53AE313A4}"/>
    <dgm:cxn modelId="{FE0792F7-1FCF-4E5F-868F-E49115E2FA6E}" srcId="{884BFD48-3850-4FCD-9816-2AF0481963BE}" destId="{BD67ED1B-4654-477B-91AC-FD74D8099F5C}" srcOrd="0" destOrd="0" parTransId="{1ACCCF31-C7A8-4CC6-8B0C-DF2A40CDBD61}" sibTransId="{DA4E9C12-08D8-4E10-A98B-0895AA29F8B7}"/>
    <dgm:cxn modelId="{D14C2499-E16B-43D3-B80F-7A5133CA9F35}" type="presParOf" srcId="{E1B9DE63-5E42-41F0-A785-1D49EFAFC2EE}" destId="{10949B06-5F1C-4ED8-B268-A8C59C1CBB00}" srcOrd="0" destOrd="0" presId="urn:microsoft.com/office/officeart/2008/layout/VerticalCurvedList"/>
    <dgm:cxn modelId="{39993309-0FE1-4826-B0D2-42851EB53BFE}" type="presParOf" srcId="{10949B06-5F1C-4ED8-B268-A8C59C1CBB00}" destId="{F703F5B6-4502-48FB-B025-126D3381C676}" srcOrd="0" destOrd="0" presId="urn:microsoft.com/office/officeart/2008/layout/VerticalCurvedList"/>
    <dgm:cxn modelId="{D27C4718-ECEE-4879-9FBD-62A106B1EA0D}" type="presParOf" srcId="{F703F5B6-4502-48FB-B025-126D3381C676}" destId="{6218BF5D-8D65-49EB-867E-133D0FB74AB3}" srcOrd="0" destOrd="0" presId="urn:microsoft.com/office/officeart/2008/layout/VerticalCurvedList"/>
    <dgm:cxn modelId="{E9EEAD4E-62BF-44AF-9210-BBAA85988B71}" type="presParOf" srcId="{F703F5B6-4502-48FB-B025-126D3381C676}" destId="{2A3FC472-8BBE-45D1-B83A-1349D7C03F6A}" srcOrd="1" destOrd="0" presId="urn:microsoft.com/office/officeart/2008/layout/VerticalCurvedList"/>
    <dgm:cxn modelId="{262865C0-7E47-40F5-A3FA-2211C7B765C1}" type="presParOf" srcId="{F703F5B6-4502-48FB-B025-126D3381C676}" destId="{894966CC-FE22-4516-B52E-E83635D1FCE1}" srcOrd="2" destOrd="0" presId="urn:microsoft.com/office/officeart/2008/layout/VerticalCurvedList"/>
    <dgm:cxn modelId="{0EBD718B-8A96-444B-9EAA-44C09E27AEE0}" type="presParOf" srcId="{F703F5B6-4502-48FB-B025-126D3381C676}" destId="{D89D630E-8B61-41FE-8D18-DD93D9E1EFD2}" srcOrd="3" destOrd="0" presId="urn:microsoft.com/office/officeart/2008/layout/VerticalCurvedList"/>
    <dgm:cxn modelId="{0E27E3A9-5D75-4BBC-88D9-C1306689286D}" type="presParOf" srcId="{10949B06-5F1C-4ED8-B268-A8C59C1CBB00}" destId="{549E6739-E0EC-4273-A866-B3CD3CAA5576}" srcOrd="1" destOrd="0" presId="urn:microsoft.com/office/officeart/2008/layout/VerticalCurvedList"/>
    <dgm:cxn modelId="{798A4C3F-FE5E-4ABB-A98E-8CC392D4E12B}" type="presParOf" srcId="{10949B06-5F1C-4ED8-B268-A8C59C1CBB00}" destId="{C5DBF271-7F6D-4629-9517-79190362CF65}" srcOrd="2" destOrd="0" presId="urn:microsoft.com/office/officeart/2008/layout/VerticalCurvedList"/>
    <dgm:cxn modelId="{0D0EF872-13BC-4287-92F6-EA6A7444C091}" type="presParOf" srcId="{C5DBF271-7F6D-4629-9517-79190362CF65}" destId="{E471AE11-A9B8-4B86-A28C-736497BFDF78}" srcOrd="0" destOrd="0" presId="urn:microsoft.com/office/officeart/2008/layout/VerticalCurvedList"/>
    <dgm:cxn modelId="{5E8DF271-3038-40D5-97AE-0755AE751740}" type="presParOf" srcId="{10949B06-5F1C-4ED8-B268-A8C59C1CBB00}" destId="{D7D036E2-7059-440F-B0CF-3582FACFF565}" srcOrd="3" destOrd="0" presId="urn:microsoft.com/office/officeart/2008/layout/VerticalCurvedList"/>
    <dgm:cxn modelId="{B1BD91E2-3F4C-4762-990B-78202C23CEE2}" type="presParOf" srcId="{10949B06-5F1C-4ED8-B268-A8C59C1CBB00}" destId="{D1292C1E-5B1C-4B6A-9565-001A09594968}" srcOrd="4" destOrd="0" presId="urn:microsoft.com/office/officeart/2008/layout/VerticalCurvedList"/>
    <dgm:cxn modelId="{60C4436B-6E2A-4D83-876D-EE031664970A}" type="presParOf" srcId="{D1292C1E-5B1C-4B6A-9565-001A09594968}" destId="{21241A40-E58A-4A79-A715-6B618E64971C}" srcOrd="0" destOrd="0" presId="urn:microsoft.com/office/officeart/2008/layout/VerticalCurvedList"/>
    <dgm:cxn modelId="{9FB7DF24-4355-4193-8EC9-1AA610D6D1F4}" type="presParOf" srcId="{10949B06-5F1C-4ED8-B268-A8C59C1CBB00}" destId="{22D5B6EC-2F7A-4B8A-A218-4F2B655383C4}" srcOrd="5" destOrd="0" presId="urn:microsoft.com/office/officeart/2008/layout/VerticalCurvedList"/>
    <dgm:cxn modelId="{FA0659AD-FE01-49AE-95DB-F0D08745BC9B}" type="presParOf" srcId="{10949B06-5F1C-4ED8-B268-A8C59C1CBB00}" destId="{3D161E8F-CE16-4F14-B43B-FF183C50C0CF}" srcOrd="6" destOrd="0" presId="urn:microsoft.com/office/officeart/2008/layout/VerticalCurvedList"/>
    <dgm:cxn modelId="{B30A00B5-DC10-40CE-95C4-E7E449077B56}" type="presParOf" srcId="{3D161E8F-CE16-4F14-B43B-FF183C50C0CF}" destId="{D6089046-F7D6-48E9-9F1E-E10B619EA1E1}" srcOrd="0" destOrd="0" presId="urn:microsoft.com/office/officeart/2008/layout/VerticalCurvedList"/>
    <dgm:cxn modelId="{5A0AD54A-B0C4-4452-AE4A-8FCA86A036A5}" type="presParOf" srcId="{10949B06-5F1C-4ED8-B268-A8C59C1CBB00}" destId="{675B5415-EBD6-4D97-B4B7-BD4851ABD9EB}" srcOrd="7" destOrd="0" presId="urn:microsoft.com/office/officeart/2008/layout/VerticalCurvedList"/>
    <dgm:cxn modelId="{956C097C-DBF5-4316-AE20-59E130CB266D}" type="presParOf" srcId="{10949B06-5F1C-4ED8-B268-A8C59C1CBB00}" destId="{CB965B90-78DD-4E7E-9752-5F482737B42C}" srcOrd="8" destOrd="0" presId="urn:microsoft.com/office/officeart/2008/layout/VerticalCurvedList"/>
    <dgm:cxn modelId="{1F9D0F6D-DB2C-4234-A6C8-E8621A6072E1}" type="presParOf" srcId="{CB965B90-78DD-4E7E-9752-5F482737B42C}" destId="{9010FC22-7D68-4583-9133-684EFF84D44C}" srcOrd="0" destOrd="0" presId="urn:microsoft.com/office/officeart/2008/layout/VerticalCurvedList"/>
    <dgm:cxn modelId="{A8147227-1F52-4527-8D34-ED578CB60F1A}" type="presParOf" srcId="{10949B06-5F1C-4ED8-B268-A8C59C1CBB00}" destId="{C262591D-F8AF-4CE5-926C-BB794C95F2A4}" srcOrd="9" destOrd="0" presId="urn:microsoft.com/office/officeart/2008/layout/VerticalCurvedList"/>
    <dgm:cxn modelId="{755C3007-6E7C-4334-8EE6-8EF5C2444487}" type="presParOf" srcId="{10949B06-5F1C-4ED8-B268-A8C59C1CBB00}" destId="{40D6090D-CE25-4F7A-87CB-164403A2015F}" srcOrd="10" destOrd="0" presId="urn:microsoft.com/office/officeart/2008/layout/VerticalCurvedList"/>
    <dgm:cxn modelId="{35BCBFA5-A194-4CD2-92C1-8ABD76447032}" type="presParOf" srcId="{40D6090D-CE25-4F7A-87CB-164403A2015F}" destId="{860D20D5-A62F-4A67-8A98-5CD39FC29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820F9-B1E8-46BF-BE38-C41636C345A8}">
      <dsp:nvSpPr>
        <dsp:cNvPr id="0" name=""/>
        <dsp:cNvSpPr/>
      </dsp:nvSpPr>
      <dsp:spPr>
        <a:xfrm>
          <a:off x="0" y="816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r>
            <a:rPr lang="zh-CN" sz="1400" kern="1200" dirty="0"/>
            <a:t>、不同性别客户的课程类型，健身热衷程度，健身目的等的差异，以定位不同性别的客户的需求。</a:t>
          </a:r>
        </a:p>
      </dsp:txBody>
      <dsp:txXfrm>
        <a:off x="25388" y="26204"/>
        <a:ext cx="7905446" cy="469290"/>
      </dsp:txXfrm>
    </dsp:sp>
    <dsp:sp modelId="{C171B6A3-DA21-40F7-8889-BD4BA9794C35}">
      <dsp:nvSpPr>
        <dsp:cNvPr id="0" name=""/>
        <dsp:cNvSpPr/>
      </dsp:nvSpPr>
      <dsp:spPr>
        <a:xfrm>
          <a:off x="0" y="531134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2</a:t>
          </a:r>
          <a:r>
            <a:rPr lang="zh-CN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、不同年龄段客户的健身数量、健身类别、可支配时间参与健身活动等的差异，以定位不同年龄段的客户需求。</a:t>
          </a:r>
        </a:p>
      </dsp:txBody>
      <dsp:txXfrm>
        <a:off x="25388" y="556522"/>
        <a:ext cx="7905446" cy="469290"/>
      </dsp:txXfrm>
    </dsp:sp>
    <dsp:sp modelId="{8C1B6EE6-6A0C-4FC9-BB66-20733FC21122}">
      <dsp:nvSpPr>
        <dsp:cNvPr id="0" name=""/>
        <dsp:cNvSpPr/>
      </dsp:nvSpPr>
      <dsp:spPr>
        <a:xfrm>
          <a:off x="0" y="1061452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r>
            <a:rPr lang="zh-CN" sz="1400" kern="1200" dirty="0"/>
            <a:t>、不同职业客户健身的热衷程度、健身类别的差异，以定位不同职业的客户的客户需求。</a:t>
          </a:r>
        </a:p>
      </dsp:txBody>
      <dsp:txXfrm>
        <a:off x="25388" y="1086840"/>
        <a:ext cx="7905446" cy="469290"/>
      </dsp:txXfrm>
    </dsp:sp>
    <dsp:sp modelId="{3BBC2279-3DF9-4B99-8B06-6FD1E376767F}">
      <dsp:nvSpPr>
        <dsp:cNvPr id="0" name=""/>
        <dsp:cNvSpPr/>
      </dsp:nvSpPr>
      <dsp:spPr>
        <a:xfrm>
          <a:off x="0" y="1591770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r>
            <a:rPr lang="zh-CN" sz="1400" kern="1200" dirty="0"/>
            <a:t>、不同收入客户健身的热衷程度、健身类别等的差异，为不同收入的客户提供性价比 最合适的课程。</a:t>
          </a:r>
        </a:p>
      </dsp:txBody>
      <dsp:txXfrm>
        <a:off x="25388" y="1617158"/>
        <a:ext cx="7905446" cy="469290"/>
      </dsp:txXfrm>
    </dsp:sp>
    <dsp:sp modelId="{918391A7-3E5C-4FE2-950E-C681BCC9CED7}">
      <dsp:nvSpPr>
        <dsp:cNvPr id="0" name=""/>
        <dsp:cNvSpPr/>
      </dsp:nvSpPr>
      <dsp:spPr>
        <a:xfrm>
          <a:off x="0" y="2122089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r>
            <a:rPr lang="zh-CN" sz="1400" kern="1200" dirty="0"/>
            <a:t>、分析潜在会员的相关信息，以便将潜在客户转变成正式会员。</a:t>
          </a:r>
        </a:p>
      </dsp:txBody>
      <dsp:txXfrm>
        <a:off x="25388" y="2147477"/>
        <a:ext cx="7905446" cy="469290"/>
      </dsp:txXfrm>
    </dsp:sp>
    <dsp:sp modelId="{DC16C4D9-2AB0-4842-8644-DB3E8811C2A6}">
      <dsp:nvSpPr>
        <dsp:cNvPr id="0" name=""/>
        <dsp:cNvSpPr/>
      </dsp:nvSpPr>
      <dsp:spPr>
        <a:xfrm>
          <a:off x="0" y="2652407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  <a:r>
            <a:rPr lang="zh-CN" sz="1400" kern="1200" dirty="0"/>
            <a:t>、分析大客户性质（公司福利）的人群的健身偏好、热衷程度、健身类别等，以更好地留住大客户。</a:t>
          </a:r>
        </a:p>
      </dsp:txBody>
      <dsp:txXfrm>
        <a:off x="25388" y="2677795"/>
        <a:ext cx="7905446" cy="469290"/>
      </dsp:txXfrm>
    </dsp:sp>
    <dsp:sp modelId="{69916344-2991-4C0B-A35B-A9A5D7D629F3}">
      <dsp:nvSpPr>
        <dsp:cNvPr id="0" name=""/>
        <dsp:cNvSpPr/>
      </dsp:nvSpPr>
      <dsp:spPr>
        <a:xfrm>
          <a:off x="0" y="3182725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  <a:r>
            <a:rPr lang="zh-CN" sz="1400" kern="1200" dirty="0"/>
            <a:t>、不同课程类别的受欢迎程度、销量高低等，研究课程类别和内容对客户的影响。</a:t>
          </a:r>
        </a:p>
      </dsp:txBody>
      <dsp:txXfrm>
        <a:off x="25388" y="3208113"/>
        <a:ext cx="7905446" cy="469290"/>
      </dsp:txXfrm>
    </dsp:sp>
    <dsp:sp modelId="{5F1EEAE7-FB64-445B-B4FB-8FF78C9165D0}">
      <dsp:nvSpPr>
        <dsp:cNvPr id="0" name=""/>
        <dsp:cNvSpPr/>
      </dsp:nvSpPr>
      <dsp:spPr>
        <a:xfrm>
          <a:off x="0" y="3713043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8</a:t>
          </a:r>
          <a:r>
            <a:rPr lang="zh-CN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、同一门课程不同教练的受欢迎程度，研究最大化发挥私教资源以提高健身所利润。</a:t>
          </a:r>
        </a:p>
      </dsp:txBody>
      <dsp:txXfrm>
        <a:off x="25388" y="3738431"/>
        <a:ext cx="7905446" cy="469290"/>
      </dsp:txXfrm>
    </dsp:sp>
    <dsp:sp modelId="{EE2470B5-CDEE-4BAA-9F87-366BF2522037}">
      <dsp:nvSpPr>
        <dsp:cNvPr id="0" name=""/>
        <dsp:cNvSpPr/>
      </dsp:nvSpPr>
      <dsp:spPr>
        <a:xfrm>
          <a:off x="0" y="4236650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9</a:t>
          </a:r>
          <a:r>
            <a:rPr lang="zh-CN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、分析新客户与老客户之间的比例，进而分析该会所的管理服务问题。</a:t>
          </a:r>
        </a:p>
      </dsp:txBody>
      <dsp:txXfrm>
        <a:off x="25388" y="4262038"/>
        <a:ext cx="7905446" cy="469290"/>
      </dsp:txXfrm>
    </dsp:sp>
    <dsp:sp modelId="{81B2E0F1-CC9B-419C-928E-0CFC309A591F}">
      <dsp:nvSpPr>
        <dsp:cNvPr id="0" name=""/>
        <dsp:cNvSpPr/>
      </dsp:nvSpPr>
      <dsp:spPr>
        <a:xfrm>
          <a:off x="0" y="4773679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10</a:t>
          </a:r>
          <a:r>
            <a:rPr lang="zh-CN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、不同地段的分公司的经营业绩，研究地域与销售盈利关系。</a:t>
          </a:r>
        </a:p>
      </dsp:txBody>
      <dsp:txXfrm>
        <a:off x="25388" y="4799067"/>
        <a:ext cx="7905446" cy="469290"/>
      </dsp:txXfrm>
    </dsp:sp>
    <dsp:sp modelId="{0D686DB6-8EEE-47BF-BD15-7403A6520175}">
      <dsp:nvSpPr>
        <dsp:cNvPr id="0" name=""/>
        <dsp:cNvSpPr/>
      </dsp:nvSpPr>
      <dsp:spPr>
        <a:xfrm>
          <a:off x="0" y="5303997"/>
          <a:ext cx="7956222" cy="52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以上这些列出的分析角度我们在后期会重新选择，选取其中一部分进行深入研究。</a:t>
          </a:r>
        </a:p>
      </dsp:txBody>
      <dsp:txXfrm>
        <a:off x="25388" y="5329385"/>
        <a:ext cx="7905446" cy="469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FC472-8BBE-45D1-B83A-1349D7C03F6A}">
      <dsp:nvSpPr>
        <dsp:cNvPr id="0" name=""/>
        <dsp:cNvSpPr/>
      </dsp:nvSpPr>
      <dsp:spPr>
        <a:xfrm>
          <a:off x="-5702343" y="-872854"/>
          <a:ext cx="6789048" cy="6789048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E6739-E0EC-4273-A866-B3CD3CAA5576}">
      <dsp:nvSpPr>
        <dsp:cNvPr id="0" name=""/>
        <dsp:cNvSpPr/>
      </dsp:nvSpPr>
      <dsp:spPr>
        <a:xfrm>
          <a:off x="475035" y="315107"/>
          <a:ext cx="7203142" cy="6306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5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齐帅彬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组长</a:t>
          </a:r>
        </a:p>
      </dsp:txBody>
      <dsp:txXfrm>
        <a:off x="475035" y="315107"/>
        <a:ext cx="7203142" cy="630619"/>
      </dsp:txXfrm>
    </dsp:sp>
    <dsp:sp modelId="{E471AE11-A9B8-4B86-A28C-736497BFDF78}">
      <dsp:nvSpPr>
        <dsp:cNvPr id="0" name=""/>
        <dsp:cNvSpPr/>
      </dsp:nvSpPr>
      <dsp:spPr>
        <a:xfrm>
          <a:off x="80898" y="236280"/>
          <a:ext cx="788274" cy="788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036E2-7059-440F-B0CF-3582FACFF565}">
      <dsp:nvSpPr>
        <dsp:cNvPr id="0" name=""/>
        <dsp:cNvSpPr/>
      </dsp:nvSpPr>
      <dsp:spPr>
        <a:xfrm>
          <a:off x="997572" y="1274714"/>
          <a:ext cx="6751259" cy="6306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5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黄政峰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进度规划员</a:t>
          </a:r>
        </a:p>
      </dsp:txBody>
      <dsp:txXfrm>
        <a:off x="997572" y="1274714"/>
        <a:ext cx="6751259" cy="630619"/>
      </dsp:txXfrm>
    </dsp:sp>
    <dsp:sp modelId="{21241A40-E58A-4A79-A715-6B618E64971C}">
      <dsp:nvSpPr>
        <dsp:cNvPr id="0" name=""/>
        <dsp:cNvSpPr/>
      </dsp:nvSpPr>
      <dsp:spPr>
        <a:xfrm>
          <a:off x="532781" y="1181906"/>
          <a:ext cx="788274" cy="788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EC-2F7A-4B8A-A218-4F2B655383C4}">
      <dsp:nvSpPr>
        <dsp:cNvPr id="0" name=""/>
        <dsp:cNvSpPr/>
      </dsp:nvSpPr>
      <dsp:spPr>
        <a:xfrm>
          <a:off x="1065610" y="2206360"/>
          <a:ext cx="6612567" cy="6306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5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陈潇阳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资料管理员</a:t>
          </a:r>
        </a:p>
      </dsp:txBody>
      <dsp:txXfrm>
        <a:off x="1065610" y="2206360"/>
        <a:ext cx="6612567" cy="630619"/>
      </dsp:txXfrm>
    </dsp:sp>
    <dsp:sp modelId="{D6089046-F7D6-48E9-9F1E-E10B619EA1E1}">
      <dsp:nvSpPr>
        <dsp:cNvPr id="0" name=""/>
        <dsp:cNvSpPr/>
      </dsp:nvSpPr>
      <dsp:spPr>
        <a:xfrm>
          <a:off x="671473" y="2127532"/>
          <a:ext cx="788274" cy="788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B5415-EBD6-4D97-B4B7-BD4851ABD9EB}">
      <dsp:nvSpPr>
        <dsp:cNvPr id="0" name=""/>
        <dsp:cNvSpPr/>
      </dsp:nvSpPr>
      <dsp:spPr>
        <a:xfrm>
          <a:off x="997572" y="3165967"/>
          <a:ext cx="6751259" cy="6306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5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方蕾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例会记录员</a:t>
          </a:r>
        </a:p>
      </dsp:txBody>
      <dsp:txXfrm>
        <a:off x="997572" y="3165967"/>
        <a:ext cx="6751259" cy="630619"/>
      </dsp:txXfrm>
    </dsp:sp>
    <dsp:sp modelId="{9010FC22-7D68-4583-9133-684EFF84D44C}">
      <dsp:nvSpPr>
        <dsp:cNvPr id="0" name=""/>
        <dsp:cNvSpPr/>
      </dsp:nvSpPr>
      <dsp:spPr>
        <a:xfrm>
          <a:off x="532781" y="3073159"/>
          <a:ext cx="788274" cy="788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2591D-F8AF-4CE5-926C-BB794C95F2A4}">
      <dsp:nvSpPr>
        <dsp:cNvPr id="0" name=""/>
        <dsp:cNvSpPr/>
      </dsp:nvSpPr>
      <dsp:spPr>
        <a:xfrm>
          <a:off x="475035" y="4097612"/>
          <a:ext cx="7203142" cy="6306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5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刘敏慧</a:t>
          </a:r>
          <a:r>
            <a:rPr lang="en-US" altLang="zh-CN" sz="2400" kern="1200" dirty="0"/>
            <a:t>—</a:t>
          </a:r>
          <a:r>
            <a:rPr lang="zh-CN" altLang="en-US" sz="3200" b="1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汇报展示员</a:t>
          </a:r>
        </a:p>
      </dsp:txBody>
      <dsp:txXfrm>
        <a:off x="475035" y="4097612"/>
        <a:ext cx="7203142" cy="630619"/>
      </dsp:txXfrm>
    </dsp:sp>
    <dsp:sp modelId="{860D20D5-A62F-4A67-8A98-5CD39FC293F6}">
      <dsp:nvSpPr>
        <dsp:cNvPr id="0" name=""/>
        <dsp:cNvSpPr/>
      </dsp:nvSpPr>
      <dsp:spPr>
        <a:xfrm>
          <a:off x="80898" y="4018785"/>
          <a:ext cx="788274" cy="788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239F-423A-4EA2-BB55-7C9F99A90D0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F11C-82A7-4F44-A8DC-962B3900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2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4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0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9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1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9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2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3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6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70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1238" cy="685757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A330-99E0-4B4D-9C61-82CFEE5A232F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585937" y="4640586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8405E2A-45BC-4EAC-A11B-2AAF3B99BA82}"/>
              </a:ext>
            </a:extLst>
          </p:cNvPr>
          <p:cNvSpPr/>
          <p:nvPr/>
        </p:nvSpPr>
        <p:spPr>
          <a:xfrm>
            <a:off x="0" y="3727154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91029E-E43E-4DA6-A941-D68C8193578A}"/>
              </a:ext>
            </a:extLst>
          </p:cNvPr>
          <p:cNvSpPr/>
          <p:nvPr/>
        </p:nvSpPr>
        <p:spPr>
          <a:xfrm>
            <a:off x="-2599" y="2706520"/>
            <a:ext cx="12192000" cy="972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D08656-44A4-42D5-9EF7-02C65A8A50E8}"/>
              </a:ext>
            </a:extLst>
          </p:cNvPr>
          <p:cNvSpPr txBox="1"/>
          <p:nvPr/>
        </p:nvSpPr>
        <p:spPr>
          <a:xfrm>
            <a:off x="858982" y="2830700"/>
            <a:ext cx="988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小组管理汇制度及研究专题的理解汇报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A016ED-BE69-4A97-AF08-8F60EEA39679}"/>
              </a:ext>
            </a:extLst>
          </p:cNvPr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7B0C7E-B0D5-4416-8907-CC726F45002D}"/>
              </a:ext>
            </a:extLst>
          </p:cNvPr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F7D3256-7162-4704-8EA6-5C377D89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1" y="461178"/>
            <a:ext cx="1960962" cy="196096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F02AF8A-F448-4EE1-AEBC-5E289F7F3F3F}"/>
              </a:ext>
            </a:extLst>
          </p:cNvPr>
          <p:cNvSpPr txBox="1"/>
          <p:nvPr/>
        </p:nvSpPr>
        <p:spPr>
          <a:xfrm>
            <a:off x="4345593" y="4724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组长：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73FE1E7-EEEB-4C86-ADBE-21DE570231D9}"/>
              </a:ext>
            </a:extLst>
          </p:cNvPr>
          <p:cNvSpPr txBox="1"/>
          <p:nvPr/>
        </p:nvSpPr>
        <p:spPr>
          <a:xfrm>
            <a:off x="4345593" y="51476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472C4">
                    <a:lumMod val="50000"/>
                  </a:srgbClr>
                </a:solidFill>
                <a:latin typeface="Calibri"/>
                <a:ea typeface="微软雅黑"/>
              </a:rPr>
              <a:t>成员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B340D9-4667-4BB4-8600-78D9FE756DF1}"/>
              </a:ext>
            </a:extLst>
          </p:cNvPr>
          <p:cNvSpPr txBox="1"/>
          <p:nvPr/>
        </p:nvSpPr>
        <p:spPr>
          <a:xfrm>
            <a:off x="5146132" y="4741977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>
                    <a:lumMod val="50000"/>
                  </a:srgbClr>
                </a:solidFill>
                <a:latin typeface="Calibri"/>
                <a:ea typeface="微软雅黑"/>
              </a:rPr>
              <a:t>齐帅彬 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786319-DDEC-4653-8DC6-DD7EE0851148}"/>
              </a:ext>
            </a:extLst>
          </p:cNvPr>
          <p:cNvSpPr txBox="1"/>
          <p:nvPr/>
        </p:nvSpPr>
        <p:spPr>
          <a:xfrm>
            <a:off x="5144099" y="5152612"/>
            <a:ext cx="423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>
                    <a:lumMod val="50000"/>
                  </a:srgbClr>
                </a:solidFill>
                <a:latin typeface="Calibri"/>
                <a:ea typeface="微软雅黑"/>
              </a:rPr>
              <a:t>黄政峰 刘敏慧 陈潇阳  方蕾</a:t>
            </a: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0A72E61E-B3C1-474E-955B-BF67813CE233}"/>
              </a:ext>
            </a:extLst>
          </p:cNvPr>
          <p:cNvSpPr>
            <a:spLocks noEditPoints="1"/>
          </p:cNvSpPr>
          <p:nvPr/>
        </p:nvSpPr>
        <p:spPr bwMode="auto">
          <a:xfrm>
            <a:off x="11218862" y="2973845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8A985F-DD8C-44F1-8F8D-81A3081EF4DF}"/>
              </a:ext>
            </a:extLst>
          </p:cNvPr>
          <p:cNvSpPr/>
          <p:nvPr/>
        </p:nvSpPr>
        <p:spPr>
          <a:xfrm>
            <a:off x="8409709" y="3739044"/>
            <a:ext cx="312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灿烂的火星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56EDF1B-2D09-472B-88B3-A11D0DA852FD}"/>
              </a:ext>
            </a:extLst>
          </p:cNvPr>
          <p:cNvSpPr txBox="1"/>
          <p:nvPr/>
        </p:nvSpPr>
        <p:spPr>
          <a:xfrm>
            <a:off x="2646802" y="1089790"/>
            <a:ext cx="8185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</a:rPr>
              <a:t>健身会所顾客精准营销分析系统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249B79D-4130-49A4-AA17-2F0203EFEF4A}"/>
              </a:ext>
            </a:extLst>
          </p:cNvPr>
          <p:cNvSpPr txBox="1"/>
          <p:nvPr/>
        </p:nvSpPr>
        <p:spPr>
          <a:xfrm>
            <a:off x="4138387" y="5884129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制作人：刘敏慧  齐帅彬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21C0DBB-B88B-49CD-AF79-972B588C9E32}"/>
              </a:ext>
            </a:extLst>
          </p:cNvPr>
          <p:cNvGrpSpPr/>
          <p:nvPr/>
        </p:nvGrpSpPr>
        <p:grpSpPr>
          <a:xfrm>
            <a:off x="3585937" y="5792570"/>
            <a:ext cx="552450" cy="552450"/>
            <a:chOff x="1031277" y="5180856"/>
            <a:chExt cx="552450" cy="55245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DBD8E7-3EED-4434-92CF-7577AF64855F}"/>
                </a:ext>
              </a:extLst>
            </p:cNvPr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2294A5DE-0F32-4F35-8453-2E0EF334A678}"/>
                </a:ext>
              </a:extLst>
            </p:cNvPr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62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课题目标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3211" y="2690336"/>
            <a:ext cx="8658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、通过已有数据，发掘会员行为内在规律或联系，得出分析结果。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、根据分析结果给会员推荐相应课程，挖掘潜在会员，提高健身房利润。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、尝试形成推荐系统。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3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72354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头脑风暴图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A98A2F-9F83-4023-A5EE-62D94081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66" y="1589515"/>
            <a:ext cx="10192022" cy="46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203132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具体分析角度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235" y="2102529"/>
            <a:ext cx="34082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通过客户的已有的购买信息，判断顾客的特征概率，主要包括性别、年龄、消费能力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购买次数、频率、金额等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、活跃度（来店入场频率，逗留时间等）、锻炼偏好（课程分析）等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提供精准营销的分析模式或者算法。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在大类上可从客户、课程和私教这三个方面来考虑，具体来说，可有以下分析角度：</a:t>
            </a:r>
          </a:p>
          <a:p>
            <a:pPr indent="457200"/>
            <a:endParaRPr lang="zh-CN" altLang="en-US" b="1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B4698FF-CAD3-4730-95EA-3D0E97DCD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570577"/>
              </p:ext>
            </p:extLst>
          </p:nvPr>
        </p:nvGraphicFramePr>
        <p:xfrm>
          <a:off x="3883844" y="399219"/>
          <a:ext cx="7956222" cy="5824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517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72354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技术路线图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94EA8B-2254-42E1-A403-113CF67A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5271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CB0149-3111-4107-807E-9857EFA42FB4}"/>
              </a:ext>
            </a:extLst>
          </p:cNvPr>
          <p:cNvSpPr/>
          <p:nvPr/>
        </p:nvSpPr>
        <p:spPr>
          <a:xfrm>
            <a:off x="3690773" y="6811"/>
            <a:ext cx="4123197" cy="6763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B318C8-8C15-4C59-BCE8-FFAEAB5C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672" y="172242"/>
            <a:ext cx="4134328" cy="65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233910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数据存储与处理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0601" y="1758616"/>
            <a:ext cx="8658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数据存储工具选择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Excel </a:t>
            </a:r>
            <a:r>
              <a:rPr lang="zh-CN" altLang="en-US" sz="2000" dirty="0"/>
              <a:t>：适合处理小型数据，数据透视等功能让数据更加清晰。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Hadoop</a:t>
            </a:r>
            <a:r>
              <a:rPr lang="zh-CN" altLang="en-US" sz="2000" b="1" dirty="0"/>
              <a:t>：</a:t>
            </a:r>
            <a:r>
              <a:rPr lang="zh-CN" altLang="zh-CN" sz="2000" dirty="0"/>
              <a:t>跨多个机器，并用来处理海量数据的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数据仓库：</a:t>
            </a:r>
            <a:r>
              <a:rPr lang="zh-CN" altLang="en-US" sz="2000" dirty="0"/>
              <a:t>部署在单个关系数据库中，而这个数据库则起到中央存储的作用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数据处理工具选择：</a:t>
            </a:r>
            <a:r>
              <a:rPr lang="en-US" altLang="zh-CN" sz="2000" dirty="0"/>
              <a:t>R</a:t>
            </a:r>
            <a:r>
              <a:rPr lang="zh-CN" altLang="en-US" sz="2000" dirty="0"/>
              <a:t>语言和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语言。</a:t>
            </a:r>
            <a:endParaRPr lang="en-US" altLang="zh-CN" sz="2000" dirty="0"/>
          </a:p>
          <a:p>
            <a:pPr indent="720000">
              <a:lnSpc>
                <a:spcPct val="150000"/>
              </a:lnSpc>
            </a:pPr>
            <a:r>
              <a:rPr lang="en-US" altLang="zh-CN" sz="2000" dirty="0"/>
              <a:t>Python</a:t>
            </a:r>
            <a:r>
              <a:rPr lang="zh-CN" altLang="en-US" sz="2000" dirty="0"/>
              <a:t>比</a:t>
            </a:r>
            <a:r>
              <a:rPr lang="en-US" altLang="zh-CN" sz="2000" dirty="0"/>
              <a:t>R</a:t>
            </a:r>
            <a:r>
              <a:rPr lang="zh-CN" altLang="en-US" sz="2000" dirty="0"/>
              <a:t>在计算机编程、网络爬虫上更有优势，而 </a:t>
            </a:r>
            <a:r>
              <a:rPr lang="en-US" altLang="zh-CN" sz="2000" dirty="0"/>
              <a:t>R </a:t>
            </a:r>
            <a:r>
              <a:rPr lang="zh-CN" altLang="en-US" sz="2000" dirty="0"/>
              <a:t>在统计分析上是一种更高效的独立数据分析工具，二者互补。</a:t>
            </a:r>
          </a:p>
        </p:txBody>
      </p:sp>
    </p:spTree>
    <p:extLst>
      <p:ext uri="{BB962C8B-B14F-4D97-AF65-F5344CB8AC3E}">
        <p14:creationId xmlns:p14="http://schemas.microsoft.com/office/powerpoint/2010/main" val="429445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算法选择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3211" y="2690336"/>
            <a:ext cx="8658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、</a:t>
            </a:r>
            <a:r>
              <a:rPr lang="zh-CN" altLang="en-US" sz="2000" dirty="0"/>
              <a:t>协同过滤算法（基于用户推荐或基于产品推荐）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</a:t>
            </a:r>
            <a:r>
              <a:rPr lang="zh-CN" altLang="en-US" sz="2000" dirty="0"/>
              <a:t>聚类算法（将会员进行分类并找出其特征）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</a:t>
            </a:r>
            <a:r>
              <a:rPr lang="zh-CN" altLang="en-US" sz="2000" dirty="0"/>
              <a:t>回归算法（对该会员是否是潜在客户进行预测）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94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72354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可视化展示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3211" y="2690336"/>
            <a:ext cx="8658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、</a:t>
            </a:r>
            <a:r>
              <a:rPr lang="zh-CN" altLang="en-US" sz="2000" dirty="0"/>
              <a:t>图表化：将部分分析结果以图表的方式进行展示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</a:t>
            </a:r>
            <a:r>
              <a:rPr lang="zh-CN" altLang="en-US" sz="2000" dirty="0"/>
              <a:t>网站：将其他可以动态展示的内容以网页报表的形式展示，如有余力可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尝试在网页形成推荐系统，将之前分析阶段得出的的推荐算法进行应用。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451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203132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阅读文献列表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27796" y="1843950"/>
            <a:ext cx="86589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初步拟定：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数据清洗研究综述</a:t>
            </a:r>
            <a:r>
              <a:rPr lang="en-US" altLang="zh-CN" sz="2000" dirty="0"/>
              <a:t>》</a:t>
            </a:r>
            <a:r>
              <a:rPr lang="zh-CN" altLang="en-US" sz="2000" dirty="0"/>
              <a:t>（文献）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深入浅出数据分析</a:t>
            </a:r>
            <a:r>
              <a:rPr lang="en-US" altLang="zh-CN" sz="2000" dirty="0"/>
              <a:t>》</a:t>
            </a:r>
          </a:p>
          <a:p>
            <a:endParaRPr lang="en-US" altLang="zh-CN" sz="2000" dirty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应用预测建模</a:t>
            </a:r>
            <a:r>
              <a:rPr lang="en-US" altLang="zh-CN" sz="2000" dirty="0"/>
              <a:t>》</a:t>
            </a:r>
          </a:p>
          <a:p>
            <a:endParaRPr lang="en-US" altLang="zh-CN" sz="2000" dirty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机器学习实战</a:t>
            </a:r>
            <a:r>
              <a:rPr lang="en-US" altLang="zh-CN" sz="2000" dirty="0"/>
              <a:t>》</a:t>
            </a:r>
          </a:p>
          <a:p>
            <a:endParaRPr lang="en-US" altLang="zh-CN" sz="2000" dirty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数据可视化之美</a:t>
            </a:r>
            <a:r>
              <a:rPr lang="en-US" altLang="zh-CN" sz="2000" dirty="0"/>
              <a:t>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小组人员分配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48EBFC-158F-410D-BACD-127D245D1F66}"/>
              </a:ext>
            </a:extLst>
          </p:cNvPr>
          <p:cNvSpPr txBox="1"/>
          <p:nvPr/>
        </p:nvSpPr>
        <p:spPr>
          <a:xfrm>
            <a:off x="8942010" y="1371747"/>
            <a:ext cx="2784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实训过程中，小组实行岗位轮换制度</a:t>
            </a:r>
            <a:r>
              <a:rPr lang="zh-CN" altLang="en-US" sz="2400" dirty="0"/>
              <a:t>（以阶段为单位），</a:t>
            </a:r>
            <a:r>
              <a:rPr lang="zh-CN" altLang="zh-CN" sz="2400" dirty="0"/>
              <a:t>每位</a:t>
            </a:r>
            <a:r>
              <a:rPr lang="zh-CN" altLang="en-US" sz="2400" dirty="0"/>
              <a:t>成员</a:t>
            </a:r>
            <a:r>
              <a:rPr lang="zh-CN" altLang="zh-CN" sz="2400" dirty="0"/>
              <a:t>在充分发挥自身优势的同时，能够得到更加全面的锻炼及学习</a:t>
            </a:r>
            <a:endParaRPr lang="zh-CN" altLang="en-US" sz="2400" dirty="0"/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F6B893F0-0727-4F28-BCBD-EFF0D0BB1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49471"/>
              </p:ext>
            </p:extLst>
          </p:nvPr>
        </p:nvGraphicFramePr>
        <p:xfrm>
          <a:off x="829560" y="1121791"/>
          <a:ext cx="7748832" cy="504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26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18473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管理制度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54264" y="1503455"/>
            <a:ext cx="10349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）每周日晚十点前提交下周任务计划表一份。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）每周一次项目小会，每人汇报自己本周学习与任务完成情况。限定五分钟之内。汇报者本人与小组其他成员对汇报内容评分。数据管理员将这些信息汇总并留档保存。</a:t>
            </a:r>
          </a:p>
          <a:p>
            <a:r>
              <a:rPr lang="zh-CN" altLang="zh-CN" dirty="0"/>
              <a:t>（评分须有区分度，采用等级制评分，分别为</a:t>
            </a:r>
            <a:r>
              <a:rPr lang="en-US" altLang="zh-CN" dirty="0"/>
              <a:t>A,B,C</a:t>
            </a:r>
            <a:r>
              <a:rPr lang="zh-CN" altLang="zh-CN" dirty="0"/>
              <a:t>三个等级）</a:t>
            </a:r>
          </a:p>
          <a:p>
            <a:r>
              <a:rPr lang="en-US" altLang="zh-CN" dirty="0"/>
              <a:t>           </a:t>
            </a:r>
            <a:r>
              <a:rPr lang="zh-CN" altLang="zh-CN" dirty="0"/>
              <a:t>每周例会时间定于每周周五下午</a:t>
            </a:r>
            <a:r>
              <a:rPr lang="en-US" altLang="zh-CN" dirty="0"/>
              <a:t>6-7</a:t>
            </a:r>
            <a:r>
              <a:rPr lang="zh-CN" altLang="zh-CN" dirty="0"/>
              <a:t>点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）项目过程中需要提交的文档小组成员共同参与撰写。小组成员各自负责一部分，成员之间交叉监督评审，内容不规范或不合格者重写。组长最后将文档整理汇合。</a:t>
            </a:r>
          </a:p>
          <a:p>
            <a:r>
              <a:rPr lang="zh-CN" altLang="zh-CN" dirty="0"/>
              <a:t>（文档撰写每位成员必须在规定时间内完成）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）分享交流会，一个月至少一次，（最好以</a:t>
            </a:r>
            <a:r>
              <a:rPr lang="en-US" altLang="zh-CN" dirty="0"/>
              <a:t>ppt</a:t>
            </a:r>
            <a:r>
              <a:rPr lang="zh-CN" altLang="zh-CN" dirty="0"/>
              <a:t>形式介绍），跟大家分享交流最近学到的新知识，新技能、工具等。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(5)</a:t>
            </a:r>
            <a:r>
              <a:rPr lang="zh-CN" altLang="zh-CN" dirty="0"/>
              <a:t>非上课时间，上午九点之前到实验室学习。设立签到表。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(6) </a:t>
            </a:r>
            <a:r>
              <a:rPr lang="zh-CN" altLang="zh-CN" dirty="0"/>
              <a:t>建立</a:t>
            </a:r>
            <a:r>
              <a:rPr lang="en-US" altLang="zh-CN" dirty="0"/>
              <a:t>QQ</a:t>
            </a:r>
            <a:r>
              <a:rPr lang="zh-CN" altLang="zh-CN" dirty="0"/>
              <a:t>群及</a:t>
            </a:r>
            <a:r>
              <a:rPr lang="en-US" altLang="zh-CN" dirty="0" err="1"/>
              <a:t>github</a:t>
            </a:r>
            <a:r>
              <a:rPr lang="zh-CN" altLang="zh-CN" dirty="0"/>
              <a:t>方式进行沟通及组内文件管理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88ED72-0995-40D6-9FAB-BD88FECDA9BC}"/>
              </a:ext>
            </a:extLst>
          </p:cNvPr>
          <p:cNvSpPr/>
          <p:nvPr/>
        </p:nvSpPr>
        <p:spPr>
          <a:xfrm>
            <a:off x="9427" y="0"/>
            <a:ext cx="12192000" cy="1380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8E97B7-9AF9-4D6C-8191-386EA055FA10}"/>
              </a:ext>
            </a:extLst>
          </p:cNvPr>
          <p:cNvSpPr/>
          <p:nvPr/>
        </p:nvSpPr>
        <p:spPr>
          <a:xfrm>
            <a:off x="3191480" y="-114033"/>
            <a:ext cx="55971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CONTENTS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191361-F724-4FA8-BD91-9A2E8F949B9E}"/>
              </a:ext>
            </a:extLst>
          </p:cNvPr>
          <p:cNvGrpSpPr/>
          <p:nvPr/>
        </p:nvGrpSpPr>
        <p:grpSpPr>
          <a:xfrm>
            <a:off x="4230615" y="847725"/>
            <a:ext cx="3730770" cy="781050"/>
            <a:chOff x="3725790" y="847725"/>
            <a:chExt cx="3730770" cy="78105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86DF6E-872A-41D8-B9B3-1B5AE34633EB}"/>
                </a:ext>
              </a:extLst>
            </p:cNvPr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0" name="任意多边形 7">
                <a:extLst>
                  <a:ext uri="{FF2B5EF4-FFF2-40B4-BE49-F238E27FC236}">
                    <a16:creationId xmlns:a16="http://schemas.microsoft.com/office/drawing/2014/main" id="{784155E3-CC8E-4B09-93C3-F61AF782D499}"/>
                  </a:ext>
                </a:extLst>
              </p:cNvPr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直角三角形 10">
                <a:extLst>
                  <a:ext uri="{FF2B5EF4-FFF2-40B4-BE49-F238E27FC236}">
                    <a16:creationId xmlns:a16="http://schemas.microsoft.com/office/drawing/2014/main" id="{A2E182D8-782C-4370-8EE8-051EE9195C74}"/>
                  </a:ext>
                </a:extLst>
              </p:cNvPr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4CF4A5B-9DD1-4C14-A1DE-93AD71DF3AD2}"/>
                </a:ext>
              </a:extLst>
            </p:cNvPr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8" name="任意多边形 11">
                <a:extLst>
                  <a:ext uri="{FF2B5EF4-FFF2-40B4-BE49-F238E27FC236}">
                    <a16:creationId xmlns:a16="http://schemas.microsoft.com/office/drawing/2014/main" id="{2EBFFCCC-AEFF-4AD8-AD64-98BCAAF74F71}"/>
                  </a:ext>
                </a:extLst>
              </p:cNvPr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3F3DE99E-2867-4BD3-8805-F4D5B6AE73E1}"/>
                  </a:ext>
                </a:extLst>
              </p:cNvPr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0AEBA9-28DC-4763-9FDA-48D1AD1AA16E}"/>
                </a:ext>
              </a:extLst>
            </p:cNvPr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7F8CC11-3D94-4BF1-A8D1-61023B63A6A9}"/>
              </a:ext>
            </a:extLst>
          </p:cNvPr>
          <p:cNvSpPr txBox="1"/>
          <p:nvPr/>
        </p:nvSpPr>
        <p:spPr>
          <a:xfrm>
            <a:off x="5562841" y="86677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4"/>
                </a:solidFill>
              </a:rPr>
              <a:t>目  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07EC79-33E3-4134-97E3-51BAEDFCD167}"/>
              </a:ext>
            </a:extLst>
          </p:cNvPr>
          <p:cNvGrpSpPr/>
          <p:nvPr/>
        </p:nvGrpSpPr>
        <p:grpSpPr>
          <a:xfrm>
            <a:off x="1566000" y="2447925"/>
            <a:ext cx="720000" cy="720000"/>
            <a:chOff x="1581150" y="2181225"/>
            <a:chExt cx="720000" cy="72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98AFA9-0DDD-480E-BE0B-63861EDC1E12}"/>
                </a:ext>
              </a:extLst>
            </p:cNvPr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ECF926D-9B8D-41D3-AB97-EC961EA33A5F}"/>
                </a:ext>
              </a:extLst>
            </p:cNvPr>
            <p:cNvSpPr txBox="1"/>
            <p:nvPr/>
          </p:nvSpPr>
          <p:spPr>
            <a:xfrm>
              <a:off x="1760652" y="2218059"/>
              <a:ext cx="360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2EB24-C1DD-4A7B-AC3E-AEE3326BCFFE}"/>
              </a:ext>
            </a:extLst>
          </p:cNvPr>
          <p:cNvSpPr txBox="1"/>
          <p:nvPr/>
        </p:nvSpPr>
        <p:spPr>
          <a:xfrm>
            <a:off x="2314575" y="2499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任务计划书终稿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DF3C7-98AC-4B4C-91EA-7405B8CB9A24}"/>
              </a:ext>
            </a:extLst>
          </p:cNvPr>
          <p:cNvGrpSpPr/>
          <p:nvPr/>
        </p:nvGrpSpPr>
        <p:grpSpPr>
          <a:xfrm>
            <a:off x="1566000" y="3712085"/>
            <a:ext cx="720000" cy="720000"/>
            <a:chOff x="1581150" y="2181225"/>
            <a:chExt cx="720000" cy="72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A26C7-B945-4032-A619-168210F9D283}"/>
                </a:ext>
              </a:extLst>
            </p:cNvPr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419247-A38A-4E3A-AF13-A84418BB693C}"/>
                </a:ext>
              </a:extLst>
            </p:cNvPr>
            <p:cNvSpPr txBox="1"/>
            <p:nvPr/>
          </p:nvSpPr>
          <p:spPr>
            <a:xfrm>
              <a:off x="1732599" y="2218059"/>
              <a:ext cx="41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961A8DB-65A9-4D77-8F8A-5E8DBC68FCB8}"/>
              </a:ext>
            </a:extLst>
          </p:cNvPr>
          <p:cNvSpPr txBox="1"/>
          <p:nvPr/>
        </p:nvSpPr>
        <p:spPr>
          <a:xfrm>
            <a:off x="2294911" y="3783541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工作回顾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40BC15A-97C6-44EC-9BDD-4C47E8AD9D0B}"/>
              </a:ext>
            </a:extLst>
          </p:cNvPr>
          <p:cNvGrpSpPr/>
          <p:nvPr/>
        </p:nvGrpSpPr>
        <p:grpSpPr>
          <a:xfrm>
            <a:off x="1566000" y="4976245"/>
            <a:ext cx="720000" cy="720000"/>
            <a:chOff x="1581150" y="2181225"/>
            <a:chExt cx="720000" cy="7200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4336348-CB62-452C-B0F5-ED948E66CEC8}"/>
                </a:ext>
              </a:extLst>
            </p:cNvPr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D8B6FED-334A-4D1D-A67F-983B0B2AE084}"/>
                </a:ext>
              </a:extLst>
            </p:cNvPr>
            <p:cNvSpPr txBox="1"/>
            <p:nvPr/>
          </p:nvSpPr>
          <p:spPr>
            <a:xfrm>
              <a:off x="1726187" y="2218059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0CDE3BA-6230-4D8E-A2C9-B02D23325D8D}"/>
              </a:ext>
            </a:extLst>
          </p:cNvPr>
          <p:cNvSpPr txBox="1"/>
          <p:nvPr/>
        </p:nvSpPr>
        <p:spPr>
          <a:xfrm>
            <a:off x="2314575" y="5047701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个人工作</a:t>
            </a: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11AB0EB8-87FB-44C0-A939-45D8B8F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42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18473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文档管理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85E4F7-9DA7-4C7C-8A7D-BAA10AF0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88" y="1706252"/>
            <a:ext cx="3405560" cy="33573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37DE7-A350-4CDF-B4CB-7F908348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31" y="1348020"/>
            <a:ext cx="3331723" cy="5448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8876DB-032E-487E-B68C-8D4976FDA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860" y="1258601"/>
            <a:ext cx="4151552" cy="55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B94D0A-3499-4646-9B8E-50C193DD1AAE}"/>
              </a:ext>
            </a:extLst>
          </p:cNvPr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9AD949F-496D-4F17-913E-43D727139444}"/>
              </a:ext>
            </a:extLst>
          </p:cNvPr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8769F42-A63F-4A46-A3A0-6677F7B28A24}"/>
                </a:ext>
              </a:extLst>
            </p:cNvPr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个人工作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0015EB-D3FA-461E-839C-E93501F379C0}"/>
                </a:ext>
              </a:extLst>
            </p:cNvPr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E2618-F44F-4D67-8DD5-618929B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6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9AD949F-496D-4F17-913E-43D727139444}"/>
              </a:ext>
            </a:extLst>
          </p:cNvPr>
          <p:cNvGrpSpPr/>
          <p:nvPr/>
        </p:nvGrpSpPr>
        <p:grpSpPr>
          <a:xfrm>
            <a:off x="1291472" y="2220549"/>
            <a:ext cx="9671901" cy="2416902"/>
            <a:chOff x="1291472" y="1124584"/>
            <a:chExt cx="9671901" cy="2416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8769F42-A63F-4A46-A3A0-6677F7B28A24}"/>
                </a:ext>
              </a:extLst>
            </p:cNvPr>
            <p:cNvSpPr txBox="1"/>
            <p:nvPr/>
          </p:nvSpPr>
          <p:spPr>
            <a:xfrm>
              <a:off x="1291472" y="1178873"/>
              <a:ext cx="9671901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发挥优势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补充短板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0015EB-D3FA-461E-839C-E93501F379C0}"/>
                </a:ext>
              </a:extLst>
            </p:cNvPr>
            <p:cNvSpPr/>
            <p:nvPr/>
          </p:nvSpPr>
          <p:spPr>
            <a:xfrm>
              <a:off x="2545237" y="1124584"/>
              <a:ext cx="6561056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E2618-F44F-4D67-8DD5-618929B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5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92275D-E106-413F-841C-564B3565062D}"/>
              </a:ext>
            </a:extLst>
          </p:cNvPr>
          <p:cNvSpPr/>
          <p:nvPr/>
        </p:nvSpPr>
        <p:spPr>
          <a:xfrm>
            <a:off x="553922" y="1636931"/>
            <a:ext cx="1154307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小组工作总结</a:t>
            </a:r>
            <a:r>
              <a:rPr lang="zh-CN" altLang="en-US" sz="2400" b="1" dirty="0"/>
              <a:t>（组长，汇报展示员）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负责企业导师与组员之间的连接关系。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将我们目前项目进度和遇到的困难等跟老师定期汇报交流。</a:t>
            </a:r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组织召开每周例会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与系统进度规划员一起，规划每次例会内容，下周计划安排以及任务分配等工作</a:t>
            </a:r>
          </a:p>
          <a:p>
            <a:pPr lvl="0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组织召开组内分享交流会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组织小组成员一起交流分享最新学到的技术、工具等，相互促进，相互提高。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个人工作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10799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齐帅彬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1BE0C-D3CB-4789-9A38-C04CDF37CE10}"/>
              </a:ext>
            </a:extLst>
          </p:cNvPr>
          <p:cNvSpPr/>
          <p:nvPr/>
        </p:nvSpPr>
        <p:spPr>
          <a:xfrm>
            <a:off x="553922" y="3725678"/>
            <a:ext cx="1154307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学习工作总结</a:t>
            </a:r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项目背景调研</a:t>
            </a:r>
          </a:p>
          <a:p>
            <a:r>
              <a:rPr lang="zh-CN" altLang="zh-CN" dirty="0"/>
              <a:t>对健身房项目的背景、实际场景等进行了调研。对整个健身房营销方式、利润来源等有了更明确的认识</a:t>
            </a:r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数据存储与处理研究</a:t>
            </a:r>
          </a:p>
          <a:p>
            <a:r>
              <a:rPr lang="zh-CN" altLang="zh-CN" dirty="0"/>
              <a:t>对于我们的数据，该怎样去处理，用什么工具去存储等问题，针对目前了解的数据仓库和</a:t>
            </a:r>
            <a:r>
              <a:rPr lang="en-US" altLang="zh-CN" dirty="0" err="1"/>
              <a:t>hadoop</a:t>
            </a:r>
            <a:r>
              <a:rPr lang="zh-CN" altLang="zh-CN" dirty="0"/>
              <a:t>这两种工具做了考量，初步认为数据仓库更加适合我们的数据。</a:t>
            </a:r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算法研究</a:t>
            </a:r>
          </a:p>
          <a:p>
            <a:r>
              <a:rPr lang="zh-CN" altLang="zh-CN" dirty="0"/>
              <a:t>对于我们想要达到</a:t>
            </a:r>
            <a:r>
              <a:rPr lang="en-US" altLang="zh-CN" dirty="0"/>
              <a:t>“</a:t>
            </a:r>
            <a:r>
              <a:rPr lang="zh-CN" altLang="zh-CN" dirty="0"/>
              <a:t>推荐</a:t>
            </a:r>
            <a:r>
              <a:rPr lang="en-US" altLang="zh-CN" dirty="0"/>
              <a:t>”</a:t>
            </a:r>
            <a:r>
              <a:rPr lang="zh-CN" altLang="zh-CN" dirty="0"/>
              <a:t>这个目标，我对目前几种常用的推荐算法进行了基本了解，大致确定了几种我们可以使用的算法。这也是我接下来在文献阅读阶段要去重点学习的方向。</a:t>
            </a:r>
          </a:p>
        </p:txBody>
      </p:sp>
    </p:spTree>
    <p:extLst>
      <p:ext uri="{BB962C8B-B14F-4D97-AF65-F5344CB8AC3E}">
        <p14:creationId xmlns:p14="http://schemas.microsoft.com/office/powerpoint/2010/main" val="41451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92275D-E106-413F-841C-564B3565062D}"/>
              </a:ext>
            </a:extLst>
          </p:cNvPr>
          <p:cNvSpPr/>
          <p:nvPr/>
        </p:nvSpPr>
        <p:spPr>
          <a:xfrm>
            <a:off x="553922" y="1636931"/>
            <a:ext cx="1154307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小组工作总结</a:t>
            </a:r>
            <a:r>
              <a:rPr lang="zh-CN" altLang="en-US" sz="2400" b="1" dirty="0"/>
              <a:t>（例会记录员）</a:t>
            </a:r>
            <a:endParaRPr lang="zh-CN" altLang="zh-CN" sz="2400" b="1" dirty="0"/>
          </a:p>
          <a:p>
            <a:r>
              <a:rPr lang="en-US" altLang="zh-CN" dirty="0"/>
              <a:t>1</a:t>
            </a:r>
            <a:r>
              <a:rPr lang="zh-CN" altLang="zh-CN" dirty="0"/>
              <a:t>、每次小组例会、实训全体大会的会议记录工作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、每周小组例会后会议纪要的整理撰写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、实训全体大会后对老师的点评及改进意见进行整理汇总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、每周个人进度计划的制定撰写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、可行性分析及分析报告第一部分的主要撰写及修改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、参与小组规章制度制定、目标任务制定等其他工作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个人工作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10799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黄政峰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1BE0C-D3CB-4789-9A38-C04CDF37CE10}"/>
              </a:ext>
            </a:extLst>
          </p:cNvPr>
          <p:cNvSpPr/>
          <p:nvPr/>
        </p:nvSpPr>
        <p:spPr>
          <a:xfrm>
            <a:off x="553922" y="3908241"/>
            <a:ext cx="115430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学习工作总结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、了解健身房相关业务知识内容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、学习</a:t>
            </a:r>
            <a:r>
              <a:rPr lang="en-US" altLang="zh-CN" dirty="0" err="1"/>
              <a:t>Xmind</a:t>
            </a:r>
            <a:r>
              <a:rPr lang="zh-CN" altLang="zh-CN" dirty="0"/>
              <a:t>软件学习制作头脑风暴图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、学习</a:t>
            </a:r>
            <a:r>
              <a:rPr lang="en-US" altLang="zh-CN" dirty="0" err="1"/>
              <a:t>github</a:t>
            </a:r>
            <a:r>
              <a:rPr lang="zh-CN" altLang="zh-CN" dirty="0"/>
              <a:t>的使用，并利用其进行小组文件的上传管理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、扩展学习</a:t>
            </a:r>
            <a:r>
              <a:rPr lang="en-US" altLang="zh-CN" dirty="0"/>
              <a:t>R</a:t>
            </a:r>
            <a:r>
              <a:rPr lang="zh-CN" altLang="zh-CN" dirty="0"/>
              <a:t>语言，用来今后对小组数据进行预处理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、学习可行性分析流程，同时撰写相关报告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、了解数据建模、算法等简要知识，为下一阶段进行知识铺垫</a:t>
            </a:r>
          </a:p>
        </p:txBody>
      </p:sp>
    </p:spTree>
    <p:extLst>
      <p:ext uri="{BB962C8B-B14F-4D97-AF65-F5344CB8AC3E}">
        <p14:creationId xmlns:p14="http://schemas.microsoft.com/office/powerpoint/2010/main" val="31171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92275D-E106-413F-841C-564B3565062D}"/>
              </a:ext>
            </a:extLst>
          </p:cNvPr>
          <p:cNvSpPr/>
          <p:nvPr/>
        </p:nvSpPr>
        <p:spPr>
          <a:xfrm>
            <a:off x="553922" y="2026172"/>
            <a:ext cx="1154307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小组工作总结</a:t>
            </a:r>
            <a:r>
              <a:rPr lang="zh-CN" altLang="en-US" sz="2400" b="1" dirty="0"/>
              <a:t>（项目规划员，汇报展示员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每周</a:t>
            </a:r>
            <a:r>
              <a:rPr lang="zh-CN" altLang="en-US" dirty="0"/>
              <a:t>小组任务</a:t>
            </a:r>
            <a:r>
              <a:rPr lang="zh-CN" altLang="zh-CN" dirty="0"/>
              <a:t>进度计划的制定</a:t>
            </a:r>
            <a:r>
              <a:rPr lang="zh-CN" altLang="en-US" dirty="0"/>
              <a:t>以及会议内容指定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每周个人进度计划的制定撰写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、可行性分析及分析报告第</a:t>
            </a:r>
            <a:r>
              <a:rPr lang="zh-CN" altLang="en-US" dirty="0"/>
              <a:t>四</a:t>
            </a:r>
            <a:r>
              <a:rPr lang="zh-CN" altLang="zh-CN" dirty="0"/>
              <a:t>部分的主要撰写及修改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zh-CN" altLang="en-US" dirty="0"/>
              <a:t>负责汇总展示任务计划书初稿和终稿内容</a:t>
            </a:r>
            <a:endParaRPr lang="en-US" altLang="zh-CN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个人工作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10799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刘敏慧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1BE0C-D3CB-4789-9A38-C04CDF37CE10}"/>
              </a:ext>
            </a:extLst>
          </p:cNvPr>
          <p:cNvSpPr/>
          <p:nvPr/>
        </p:nvSpPr>
        <p:spPr>
          <a:xfrm>
            <a:off x="553922" y="3937070"/>
            <a:ext cx="115430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学习工作总结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en-US" dirty="0"/>
              <a:t>对健身房项目以及精确营销模式进行了解，搞清楚精确营销概念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、学习</a:t>
            </a:r>
            <a:r>
              <a:rPr lang="zh-CN" altLang="en-US" dirty="0"/>
              <a:t>相关数据与处理的基本方法和操作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zh-CN" altLang="en-US" dirty="0"/>
              <a:t>进一步学习</a:t>
            </a:r>
            <a:r>
              <a:rPr lang="en-US" altLang="zh-CN" dirty="0"/>
              <a:t>R</a:t>
            </a:r>
            <a:r>
              <a:rPr lang="zh-CN" altLang="en-US" dirty="0"/>
              <a:t>语言，尝试用</a:t>
            </a:r>
            <a:r>
              <a:rPr lang="en-US" altLang="zh-CN" dirty="0"/>
              <a:t>R</a:t>
            </a:r>
            <a:r>
              <a:rPr lang="zh-CN" altLang="en-US" dirty="0"/>
              <a:t>语言进行相关的数据处理工作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zh-CN" altLang="en-US" dirty="0"/>
              <a:t>阅读推荐算法相关文献，对算法有初步的认识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、通过观察已有数据建立数据之间的联系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、在小组交流分享会中向小组其他成员学习到个别有帮助性的算法，并私下对其进行进一步研究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253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92275D-E106-413F-841C-564B3565062D}"/>
              </a:ext>
            </a:extLst>
          </p:cNvPr>
          <p:cNvSpPr/>
          <p:nvPr/>
        </p:nvSpPr>
        <p:spPr>
          <a:xfrm>
            <a:off x="553922" y="1678498"/>
            <a:ext cx="11543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小组工作总结</a:t>
            </a:r>
            <a:r>
              <a:rPr lang="zh-CN" altLang="en-US" sz="2400" b="1" dirty="0"/>
              <a:t>（资料管理员）</a:t>
            </a:r>
            <a:endParaRPr lang="zh-CN" altLang="zh-CN" sz="2400" b="1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 当数据管理员阶段，我负责收集会议纪要、汇报的</a:t>
            </a:r>
            <a:r>
              <a:rPr lang="en-US" altLang="zh-CN" dirty="0"/>
              <a:t>PPT</a:t>
            </a:r>
            <a:r>
              <a:rPr lang="zh-CN" altLang="en-US" dirty="0"/>
              <a:t>等各类文档以及规范文档命名、规范文档格式，  做本地备份以及上传</a:t>
            </a:r>
            <a:r>
              <a:rPr lang="en-US" altLang="zh-CN" dirty="0"/>
              <a:t>GitHub</a:t>
            </a:r>
            <a:r>
              <a:rPr lang="zh-CN" altLang="en-US" dirty="0"/>
              <a:t>做云端备份。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 例会记录员，我负责记录大小会议的记录，并负责将会议内容传递给未能及时参加会议的同学。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个人工作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80021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方蕾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1BE0C-D3CB-4789-9A38-C04CDF37CE10}"/>
              </a:ext>
            </a:extLst>
          </p:cNvPr>
          <p:cNvSpPr/>
          <p:nvPr/>
        </p:nvSpPr>
        <p:spPr>
          <a:xfrm>
            <a:off x="553922" y="3324328"/>
            <a:ext cx="115430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学习工作总结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 跟小组成员一起完成实训项目理解报告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 了解</a:t>
            </a:r>
            <a:r>
              <a:rPr lang="en-US" altLang="zh-CN" dirty="0"/>
              <a:t>Git</a:t>
            </a:r>
            <a:r>
              <a:rPr lang="zh-CN" altLang="en-US" dirty="0"/>
              <a:t>的基础用法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 查看了一些资料，进一步对健身房的整体机制进行了解，掌握整体概况。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 浏览了一篇论文</a:t>
            </a:r>
            <a:r>
              <a:rPr lang="en-US" altLang="zh-CN" dirty="0"/>
              <a:t>《</a:t>
            </a:r>
            <a:r>
              <a:rPr lang="zh-CN" altLang="en-US" dirty="0"/>
              <a:t>基于大数据挖掘的电信客户精准营销系统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 与小组成员、导师共同讨论并完成任务计划书初稿的撰写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 阅读了</a:t>
            </a:r>
            <a:r>
              <a:rPr lang="en-US" altLang="zh-CN" dirty="0"/>
              <a:t>《</a:t>
            </a:r>
            <a:r>
              <a:rPr lang="zh-CN" altLang="en-US" dirty="0"/>
              <a:t>数据库可视化在</a:t>
            </a:r>
            <a:r>
              <a:rPr lang="en-US" altLang="zh-CN" dirty="0"/>
              <a:t>Web</a:t>
            </a:r>
            <a:r>
              <a:rPr lang="zh-CN" altLang="en-US" dirty="0"/>
              <a:t>中的研究与应用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个性化推荐算法综述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 查阅数据分析、数据挖掘以及数据可视化等资料，并与小组成员共同完善任务计划书终稿的撰写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163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92275D-E106-413F-841C-564B3565062D}"/>
              </a:ext>
            </a:extLst>
          </p:cNvPr>
          <p:cNvSpPr/>
          <p:nvPr/>
        </p:nvSpPr>
        <p:spPr>
          <a:xfrm>
            <a:off x="553922" y="1678498"/>
            <a:ext cx="1154307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小组工作总结</a:t>
            </a:r>
            <a:r>
              <a:rPr lang="zh-CN" altLang="en-US" sz="2400" b="1" dirty="0"/>
              <a:t>（进度规划员）</a:t>
            </a:r>
            <a:endParaRPr lang="zh-CN" altLang="zh-CN" sz="2400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、参与制作演示</a:t>
            </a:r>
            <a:r>
              <a:rPr lang="en-US" altLang="zh-CN" dirty="0"/>
              <a:t>ppt</a:t>
            </a:r>
            <a:r>
              <a:rPr lang="zh-CN" altLang="en-US" dirty="0"/>
              <a:t>，并上台演示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、参与文档管理，参加小组会议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、参与可行性分析报告的撰写和修改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、参与小组规章制度的制定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、制定个人的学习计划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个人工作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10799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陈潇阳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1BE0C-D3CB-4789-9A38-C04CDF37CE10}"/>
              </a:ext>
            </a:extLst>
          </p:cNvPr>
          <p:cNvSpPr/>
          <p:nvPr/>
        </p:nvSpPr>
        <p:spPr>
          <a:xfrm>
            <a:off x="553922" y="3937070"/>
            <a:ext cx="1154307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学习工作总结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、学习</a:t>
            </a:r>
            <a:r>
              <a:rPr lang="en-US" altLang="zh-CN" dirty="0" err="1"/>
              <a:t>echarts</a:t>
            </a:r>
            <a:r>
              <a:rPr lang="zh-CN" altLang="en-US" dirty="0"/>
              <a:t>和</a:t>
            </a:r>
            <a:r>
              <a:rPr lang="en-US" altLang="zh-CN" dirty="0"/>
              <a:t>d3.js</a:t>
            </a:r>
            <a:r>
              <a:rPr lang="zh-CN" altLang="en-US" dirty="0"/>
              <a:t>等可视化工具的饼图折线图散点图等示例</a:t>
            </a:r>
            <a:r>
              <a:rPr lang="en-US" altLang="zh-CN" dirty="0"/>
              <a:t>demo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、使用腾讯云，学习使用</a:t>
            </a:r>
            <a:r>
              <a:rPr lang="en-US" altLang="zh-CN" dirty="0" err="1"/>
              <a:t>ssm</a:t>
            </a:r>
            <a:r>
              <a:rPr lang="zh-CN" altLang="en-US" dirty="0"/>
              <a:t>框架搭建网站后端环境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、学习</a:t>
            </a:r>
            <a:r>
              <a:rPr lang="en-US" altLang="zh-CN" dirty="0" err="1"/>
              <a:t>jquery</a:t>
            </a:r>
            <a:r>
              <a:rPr lang="zh-CN" altLang="en-US" dirty="0"/>
              <a:t>，</a:t>
            </a:r>
            <a:r>
              <a:rPr lang="en-US" altLang="zh-CN" dirty="0"/>
              <a:t>bootstrap</a:t>
            </a:r>
            <a:r>
              <a:rPr lang="zh-CN" altLang="en-US" dirty="0"/>
              <a:t>的使用，构建网站前端环境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、学习协同过滤算法，了解它的使用场景和优缺点以及解决方案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、复习统计学，补充掌握薄弱的知识点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57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1B3224-9F4B-4C67-8CBC-C33C0B193478}"/>
              </a:ext>
            </a:extLst>
          </p:cNvPr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76AAB97-1085-4D20-BB0D-BE53C801A2C0}"/>
                </a:ext>
              </a:extLst>
            </p:cNvPr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778711-3946-43F2-AF03-A6EDF85FD123}"/>
                </a:ext>
              </a:extLst>
            </p:cNvPr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823EAE-67E7-4D5F-8806-4D0DBB1C71A3}"/>
                </a:ext>
              </a:extLst>
            </p:cNvPr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F30E755-541A-443E-904D-2156695D2F95}"/>
              </a:ext>
            </a:extLst>
          </p:cNvPr>
          <p:cNvSpPr txBox="1"/>
          <p:nvPr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</a:rPr>
              <a:t>谢谢聆听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6E7BB-0E10-4106-8A44-B7A9C4E0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1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C54157-0E63-4E2E-8821-FF46F24D28BC}"/>
              </a:ext>
            </a:extLst>
          </p:cNvPr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103D91-137E-4091-82B1-D03687A4E1F9}"/>
              </a:ext>
            </a:extLst>
          </p:cNvPr>
          <p:cNvGrpSpPr/>
          <p:nvPr/>
        </p:nvGrpSpPr>
        <p:grpSpPr>
          <a:xfrm>
            <a:off x="3261674" y="2220549"/>
            <a:ext cx="5957740" cy="2416902"/>
            <a:chOff x="3261674" y="1124584"/>
            <a:chExt cx="5957740" cy="2416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7CE3DAA-7B3F-4896-98A2-ECE6149FF4A9}"/>
                </a:ext>
              </a:extLst>
            </p:cNvPr>
            <p:cNvSpPr txBox="1"/>
            <p:nvPr/>
          </p:nvSpPr>
          <p:spPr>
            <a:xfrm>
              <a:off x="3261674" y="1178873"/>
              <a:ext cx="595774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任务计划书（终稿）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0BC47AA-B354-4C60-BF4D-FAB5EBB18730}"/>
                </a:ext>
              </a:extLst>
            </p:cNvPr>
            <p:cNvSpPr/>
            <p:nvPr/>
          </p:nvSpPr>
          <p:spPr>
            <a:xfrm>
              <a:off x="3384223" y="1124584"/>
              <a:ext cx="544869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DB857-9BEF-4293-87FC-AF7535F8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3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7626EA-4886-4F14-B072-5A37894D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34" y="96394"/>
            <a:ext cx="4783041" cy="66652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2895EF-3FDD-434B-AA7B-5588F882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17" y="98173"/>
            <a:ext cx="4887308" cy="66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C533B1-18C3-4756-8157-0697157E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1" y="417750"/>
            <a:ext cx="4422318" cy="60224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0DA2A0-13E5-48FA-90CB-3DF67FCF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96" y="417751"/>
            <a:ext cx="4460298" cy="60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C54157-0E63-4E2E-8821-FF46F24D28BC}"/>
              </a:ext>
            </a:extLst>
          </p:cNvPr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103D91-137E-4091-82B1-D03687A4E1F9}"/>
              </a:ext>
            </a:extLst>
          </p:cNvPr>
          <p:cNvGrpSpPr/>
          <p:nvPr/>
        </p:nvGrpSpPr>
        <p:grpSpPr>
          <a:xfrm>
            <a:off x="4033763" y="2691621"/>
            <a:ext cx="4497495" cy="1474758"/>
            <a:chOff x="3948921" y="1124584"/>
            <a:chExt cx="4497495" cy="2416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7CE3DAA-7B3F-4896-98A2-ECE6149FF4A9}"/>
                </a:ext>
              </a:extLst>
            </p:cNvPr>
            <p:cNvSpPr txBox="1"/>
            <p:nvPr/>
          </p:nvSpPr>
          <p:spPr>
            <a:xfrm>
              <a:off x="3948921" y="1178873"/>
              <a:ext cx="429415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工作回顾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0BC47AA-B354-4C60-BF4D-FAB5EBB18730}"/>
                </a:ext>
              </a:extLst>
            </p:cNvPr>
            <p:cNvSpPr/>
            <p:nvPr/>
          </p:nvSpPr>
          <p:spPr>
            <a:xfrm>
              <a:off x="3948922" y="1124584"/>
              <a:ext cx="4497494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DB857-9BEF-4293-87FC-AF7535F8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1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08748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4332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50607" y="3053943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24838" y="3053943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4523" y="3820045"/>
            <a:ext cx="3171150" cy="1805472"/>
            <a:chOff x="564523" y="3820045"/>
            <a:chExt cx="3171150" cy="1805472"/>
          </a:xfrm>
        </p:grpSpPr>
        <p:sp>
          <p:nvSpPr>
            <p:cNvPr id="19" name="矩形 9"/>
            <p:cNvSpPr/>
            <p:nvPr/>
          </p:nvSpPr>
          <p:spPr>
            <a:xfrm>
              <a:off x="564523" y="3820045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730830" y="4065852"/>
              <a:ext cx="3004843" cy="1497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</a:rPr>
                <a:t>小组成员各自查找健身房相关的背景资料，理解题目中提到的问题，明确实训的总体方向</a:t>
              </a:r>
              <a:r>
                <a:rPr lang="zh-CN" altLang="en-US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en-US" altLang="zh-CN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19540" y="260802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  <a:latin typeface="+mn-ea"/>
              </a:rPr>
              <a:t>2017.10.25</a:t>
            </a:r>
            <a:endParaRPr kumimoji="1"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04602" y="3438165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rgbClr val="404040"/>
                </a:solidFill>
              </a:rPr>
              <a:t>2017.10.27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91064" y="260802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/>
              <a:t>2017.11.03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951256" y="3410216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rgbClr val="404040"/>
                </a:solidFill>
              </a:rPr>
              <a:t>2017.11.10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49442" y="954942"/>
            <a:ext cx="3115715" cy="1805472"/>
            <a:chOff x="3521601" y="948168"/>
            <a:chExt cx="3115715" cy="1805472"/>
          </a:xfrm>
        </p:grpSpPr>
        <p:sp>
          <p:nvSpPr>
            <p:cNvPr id="14" name="矩形 9"/>
            <p:cNvSpPr/>
            <p:nvPr/>
          </p:nvSpPr>
          <p:spPr>
            <a:xfrm flipV="1">
              <a:off x="3521602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8"/>
            <p:cNvSpPr txBox="1"/>
            <p:nvPr/>
          </p:nvSpPr>
          <p:spPr>
            <a:xfrm>
              <a:off x="3521601" y="1036853"/>
              <a:ext cx="3004843" cy="11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</a:rPr>
                <a:t>小组开会讨论，探讨决定实训题目的大体方向，下周与企业导师进一步交流决定</a:t>
              </a:r>
              <a:endParaRPr lang="en-US" altLang="zh-CN" dirty="0">
                <a:solidFill>
                  <a:srgbClr val="FFFFFF"/>
                </a:solidFill>
                <a:latin typeface="Microsoft YaHei" charset="0"/>
                <a:ea typeface="Microsoft YaHei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84894" y="3820884"/>
            <a:ext cx="3115714" cy="1805472"/>
            <a:chOff x="5936246" y="3820884"/>
            <a:chExt cx="3115714" cy="1805472"/>
          </a:xfrm>
        </p:grpSpPr>
        <p:sp>
          <p:nvSpPr>
            <p:cNvPr id="24" name="矩形 9"/>
            <p:cNvSpPr/>
            <p:nvPr/>
          </p:nvSpPr>
          <p:spPr>
            <a:xfrm>
              <a:off x="593624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文本框 8"/>
            <p:cNvSpPr txBox="1"/>
            <p:nvPr/>
          </p:nvSpPr>
          <p:spPr>
            <a:xfrm>
              <a:off x="5991682" y="4370438"/>
              <a:ext cx="3004843" cy="77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和企业导师会面，了解课题基本情况和工作方向</a:t>
              </a:r>
              <a:endParaRPr lang="en-US" altLang="zh-CN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04731" y="923913"/>
            <a:ext cx="3365196" cy="1805472"/>
            <a:chOff x="8384701" y="948168"/>
            <a:chExt cx="3365196" cy="1805472"/>
          </a:xfrm>
        </p:grpSpPr>
        <p:sp>
          <p:nvSpPr>
            <p:cNvPr id="29" name="矩形 9"/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文本框 8"/>
            <p:cNvSpPr txBox="1"/>
            <p:nvPr/>
          </p:nvSpPr>
          <p:spPr>
            <a:xfrm>
              <a:off x="8745054" y="1496416"/>
              <a:ext cx="3004843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开始撰写任务计划书</a:t>
              </a:r>
              <a:endParaRPr lang="en-US" altLang="zh-CN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2F9DFEC-C712-41DC-99E3-60C493AD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C6CED53-C2A0-4F7B-A10A-FD0980D651F1}"/>
              </a:ext>
            </a:extLst>
          </p:cNvPr>
          <p:cNvSpPr/>
          <p:nvPr/>
        </p:nvSpPr>
        <p:spPr>
          <a:xfrm>
            <a:off x="7688828" y="3046380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1F12A70-DBCA-40C4-8091-60B3AE319F6F}"/>
              </a:ext>
            </a:extLst>
          </p:cNvPr>
          <p:cNvSpPr/>
          <p:nvPr/>
        </p:nvSpPr>
        <p:spPr>
          <a:xfrm>
            <a:off x="9375166" y="3062423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CF510AF-0D47-4CB4-95F5-1E646184373F}"/>
              </a:ext>
            </a:extLst>
          </p:cNvPr>
          <p:cNvGrpSpPr/>
          <p:nvPr/>
        </p:nvGrpSpPr>
        <p:grpSpPr>
          <a:xfrm>
            <a:off x="7271684" y="3852950"/>
            <a:ext cx="3115714" cy="1805472"/>
            <a:chOff x="5936246" y="3820884"/>
            <a:chExt cx="3115714" cy="1805472"/>
          </a:xfrm>
        </p:grpSpPr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087327B5-B317-435E-8F51-44536BD8CB61}"/>
                </a:ext>
              </a:extLst>
            </p:cNvPr>
            <p:cNvSpPr/>
            <p:nvPr/>
          </p:nvSpPr>
          <p:spPr>
            <a:xfrm>
              <a:off x="593624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95249BD2-C19C-4C78-99D1-48C4145AB9BA}"/>
                </a:ext>
              </a:extLst>
            </p:cNvPr>
            <p:cNvSpPr txBox="1"/>
            <p:nvPr/>
          </p:nvSpPr>
          <p:spPr>
            <a:xfrm>
              <a:off x="5991682" y="4379858"/>
              <a:ext cx="300484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确定任务计划书初稿内容并提交企业导师</a:t>
              </a:r>
              <a:endParaRPr lang="en-US" altLang="zh-CN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39A4568-44EA-4954-B051-4FD8A40844F7}"/>
              </a:ext>
            </a:extLst>
          </p:cNvPr>
          <p:cNvSpPr txBox="1"/>
          <p:nvPr/>
        </p:nvSpPr>
        <p:spPr>
          <a:xfrm>
            <a:off x="6709714" y="260802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/>
              <a:t>2017.11.24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200E86-5FFD-4999-8485-B7B3D5C199FB}"/>
              </a:ext>
            </a:extLst>
          </p:cNvPr>
          <p:cNvSpPr txBox="1"/>
          <p:nvPr/>
        </p:nvSpPr>
        <p:spPr>
          <a:xfrm>
            <a:off x="8509957" y="345703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rgbClr val="404040"/>
                </a:solidFill>
              </a:rPr>
              <a:t>2017.11.30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1F7F2F3-A985-4AE4-8DD4-D94F046832BF}"/>
              </a:ext>
            </a:extLst>
          </p:cNvPr>
          <p:cNvGrpSpPr/>
          <p:nvPr/>
        </p:nvGrpSpPr>
        <p:grpSpPr>
          <a:xfrm>
            <a:off x="8998380" y="917829"/>
            <a:ext cx="3176658" cy="1805472"/>
            <a:chOff x="8384701" y="948168"/>
            <a:chExt cx="3176658" cy="1805472"/>
          </a:xfrm>
        </p:grpSpPr>
        <p:sp>
          <p:nvSpPr>
            <p:cNvPr id="40" name="矩形 9">
              <a:extLst>
                <a:ext uri="{FF2B5EF4-FFF2-40B4-BE49-F238E27FC236}">
                  <a16:creationId xmlns:a16="http://schemas.microsoft.com/office/drawing/2014/main" id="{B82BBB91-D666-4CE3-971D-1BCD2E79D97F}"/>
                </a:ext>
              </a:extLst>
            </p:cNvPr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1" name="文本框 8">
              <a:extLst>
                <a:ext uri="{FF2B5EF4-FFF2-40B4-BE49-F238E27FC236}">
                  <a16:creationId xmlns:a16="http://schemas.microsoft.com/office/drawing/2014/main" id="{37CC3C0B-CC81-43D3-A1A4-343358F03CC0}"/>
                </a:ext>
              </a:extLst>
            </p:cNvPr>
            <p:cNvSpPr txBox="1"/>
            <p:nvPr/>
          </p:nvSpPr>
          <p:spPr>
            <a:xfrm>
              <a:off x="8556516" y="1373865"/>
              <a:ext cx="300484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进一步修改任务计划书形成终稿并提交导师</a:t>
              </a:r>
              <a:endParaRPr lang="en-US" altLang="zh-CN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0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33" grpId="0"/>
      <p:bldP spid="34" grpId="0"/>
      <p:bldP spid="35" grpId="0"/>
      <p:bldP spid="36" grpId="0"/>
      <p:bldP spid="25" grpId="0" animBg="1"/>
      <p:bldP spid="26" grpId="0" animBg="1"/>
      <p:bldP spid="32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工作回顾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每周例会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3211" y="2690336"/>
            <a:ext cx="8658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zh-CN" altLang="en-US" sz="2400" dirty="0"/>
              <a:t>每周五晚</a:t>
            </a:r>
            <a:r>
              <a:rPr lang="en-US" altLang="zh-CN" sz="2400" dirty="0"/>
              <a:t>18</a:t>
            </a:r>
            <a:r>
              <a:rPr lang="zh-CN" altLang="en-US" sz="2400" dirty="0"/>
              <a:t>点</a:t>
            </a:r>
            <a:r>
              <a:rPr lang="en-US" altLang="zh-CN" sz="2400" dirty="0"/>
              <a:t>-20</a:t>
            </a:r>
            <a:r>
              <a:rPr lang="zh-CN" altLang="en-US" sz="2400" dirty="0"/>
              <a:t>点，小组成员开会</a:t>
            </a:r>
            <a:r>
              <a:rPr lang="en-US" altLang="zh-CN" sz="2400" dirty="0"/>
              <a:t>+</a:t>
            </a:r>
            <a:r>
              <a:rPr lang="zh-CN" altLang="en-US" sz="2400" dirty="0"/>
              <a:t>分享交流</a:t>
            </a:r>
            <a:endParaRPr lang="en-US" altLang="zh-CN" sz="2400" dirty="0"/>
          </a:p>
          <a:p>
            <a:endParaRPr lang="zh-CN" altLang="zh-CN" sz="2400" dirty="0"/>
          </a:p>
          <a:p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zh-CN" altLang="en-US" sz="2400" dirty="0"/>
              <a:t>每隔周周二晚</a:t>
            </a:r>
            <a:r>
              <a:rPr lang="en-US" altLang="zh-CN" sz="2400" dirty="0"/>
              <a:t>18</a:t>
            </a:r>
            <a:r>
              <a:rPr lang="zh-CN" altLang="en-US" sz="2400" dirty="0"/>
              <a:t>点</a:t>
            </a:r>
            <a:r>
              <a:rPr lang="en-US" altLang="zh-CN" sz="2400" dirty="0"/>
              <a:t>-19</a:t>
            </a:r>
            <a:r>
              <a:rPr lang="zh-CN" altLang="en-US" sz="2400" dirty="0"/>
              <a:t>点，与导师开视频会议，向导师报告任务进度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19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4A06F9-586E-48A9-B510-9B94762F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5" y="461913"/>
            <a:ext cx="10923079" cy="56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4446"/>
      </p:ext>
    </p:extLst>
  </p:cSld>
  <p:clrMapOvr>
    <a:masterClrMapping/>
  </p:clrMapOvr>
</p:sld>
</file>

<file path=ppt/theme/theme1.xml><?xml version="1.0" encoding="utf-8"?>
<a:theme xmlns:a="http://schemas.openxmlformats.org/drawingml/2006/main" name="版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1929</Words>
  <Application>Microsoft Office PowerPoint</Application>
  <PresentationFormat>宽屏</PresentationFormat>
  <Paragraphs>259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微软雅黑</vt:lpstr>
      <vt:lpstr>微软雅黑</vt:lpstr>
      <vt:lpstr>Arial</vt:lpstr>
      <vt:lpstr>Calibri</vt:lpstr>
      <vt:lpstr>Impact</vt:lpstr>
      <vt:lpstr>Times New Roman</vt:lpstr>
      <vt:lpstr>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xy</dc:creator>
  <cp:lastModifiedBy>刘敏慧</cp:lastModifiedBy>
  <cp:revision>109</cp:revision>
  <dcterms:created xsi:type="dcterms:W3CDTF">2017-11-03T07:59:38Z</dcterms:created>
  <dcterms:modified xsi:type="dcterms:W3CDTF">2017-12-03T02:58:00Z</dcterms:modified>
</cp:coreProperties>
</file>