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3" r:id="rId4"/>
    <p:sldId id="264" r:id="rId5"/>
    <p:sldId id="265" r:id="rId6"/>
    <p:sldId id="266" r:id="rId7"/>
    <p:sldId id="268" r:id="rId8"/>
    <p:sldId id="269" r:id="rId9"/>
    <p:sldId id="270" r:id="rId10"/>
    <p:sldId id="290" r:id="rId11"/>
    <p:sldId id="275" r:id="rId12"/>
    <p:sldId id="289" r:id="rId13"/>
    <p:sldId id="288" r:id="rId14"/>
    <p:sldId id="276" r:id="rId15"/>
    <p:sldId id="277" r:id="rId16"/>
    <p:sldId id="278" r:id="rId17"/>
    <p:sldId id="279" r:id="rId18"/>
    <p:sldId id="280" r:id="rId19"/>
    <p:sldId id="281" r:id="rId20"/>
    <p:sldId id="282" r:id="rId21"/>
    <p:sldId id="284" r:id="rId22"/>
    <p:sldId id="285" r:id="rId23"/>
    <p:sldId id="286" r:id="rId24"/>
    <p:sldId id="283" r:id="rId25"/>
    <p:sldId id="273" r:id="rId26"/>
    <p:sldId id="274" r:id="rId27"/>
    <p:sldId id="262"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5806" autoAdjust="0"/>
  </p:normalViewPr>
  <p:slideViewPr>
    <p:cSldViewPr>
      <p:cViewPr varScale="1">
        <p:scale>
          <a:sx n="82" d="100"/>
          <a:sy n="82" d="100"/>
        </p:scale>
        <p:origin x="5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800" y="1566874"/>
            <a:ext cx="6207760" cy="109855"/>
          </a:xfrm>
          <a:custGeom>
            <a:avLst/>
            <a:gdLst/>
            <a:ahLst/>
            <a:cxnLst/>
            <a:rect l="l" t="t" r="r" b="b"/>
            <a:pathLst>
              <a:path w="6207759" h="109855">
                <a:moveTo>
                  <a:pt x="6207341" y="0"/>
                </a:moveTo>
                <a:lnTo>
                  <a:pt x="0" y="0"/>
                </a:lnTo>
                <a:lnTo>
                  <a:pt x="0" y="109537"/>
                </a:lnTo>
                <a:lnTo>
                  <a:pt x="6207341" y="109537"/>
                </a:lnTo>
                <a:lnTo>
                  <a:pt x="6207341" y="0"/>
                </a:lnTo>
                <a:close/>
              </a:path>
            </a:pathLst>
          </a:custGeom>
          <a:solidFill>
            <a:srgbClr val="CC0000"/>
          </a:solidFill>
        </p:spPr>
        <p:txBody>
          <a:bodyPr wrap="square" lIns="0" tIns="0" rIns="0" bIns="0" rtlCol="0"/>
          <a:lstStyle/>
          <a:p>
            <a:endParaRPr/>
          </a:p>
        </p:txBody>
      </p:sp>
      <p:sp>
        <p:nvSpPr>
          <p:cNvPr id="18" name="bg object 18"/>
          <p:cNvSpPr/>
          <p:nvPr/>
        </p:nvSpPr>
        <p:spPr>
          <a:xfrm>
            <a:off x="812800" y="1566863"/>
            <a:ext cx="10610850" cy="0"/>
          </a:xfrm>
          <a:custGeom>
            <a:avLst/>
            <a:gdLst/>
            <a:ahLst/>
            <a:cxnLst/>
            <a:rect l="l" t="t" r="r" b="b"/>
            <a:pathLst>
              <a:path w="10610850">
                <a:moveTo>
                  <a:pt x="0" y="0"/>
                </a:moveTo>
                <a:lnTo>
                  <a:pt x="10610850" y="0"/>
                </a:lnTo>
              </a:path>
            </a:pathLst>
          </a:custGeom>
          <a:ln w="9524">
            <a:solidFill>
              <a:srgbClr val="CC0000"/>
            </a:solidFill>
          </a:ln>
        </p:spPr>
        <p:txBody>
          <a:bodyPr wrap="square" lIns="0" tIns="0" rIns="0" bIns="0" rtlCol="0"/>
          <a:lstStyle/>
          <a:p>
            <a:endParaRPr/>
          </a:p>
        </p:txBody>
      </p:sp>
      <p:sp>
        <p:nvSpPr>
          <p:cNvPr id="19" name="bg object 19"/>
          <p:cNvSpPr/>
          <p:nvPr/>
        </p:nvSpPr>
        <p:spPr>
          <a:xfrm>
            <a:off x="812800" y="6172200"/>
            <a:ext cx="10566400" cy="0"/>
          </a:xfrm>
          <a:custGeom>
            <a:avLst/>
            <a:gdLst/>
            <a:ahLst/>
            <a:cxnLst/>
            <a:rect l="l" t="t" r="r" b="b"/>
            <a:pathLst>
              <a:path w="10566400">
                <a:moveTo>
                  <a:pt x="0" y="0"/>
                </a:moveTo>
                <a:lnTo>
                  <a:pt x="10566399" y="0"/>
                </a:lnTo>
              </a:path>
            </a:pathLst>
          </a:custGeom>
          <a:ln w="9524">
            <a:solidFill>
              <a:srgbClr val="CC0000"/>
            </a:solidFill>
          </a:ln>
        </p:spPr>
        <p:txBody>
          <a:bodyPr wrap="square" lIns="0" tIns="0" rIns="0" bIns="0" rtlCol="0"/>
          <a:lstStyle/>
          <a:p>
            <a:endParaRPr/>
          </a:p>
        </p:txBody>
      </p:sp>
      <p:sp>
        <p:nvSpPr>
          <p:cNvPr id="2" name="Holder 2"/>
          <p:cNvSpPr>
            <a:spLocks noGrp="1"/>
          </p:cNvSpPr>
          <p:nvPr>
            <p:ph type="title"/>
          </p:nvPr>
        </p:nvSpPr>
        <p:spPr>
          <a:xfrm>
            <a:off x="839258" y="871477"/>
            <a:ext cx="10513483" cy="60451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28675" y="1765808"/>
            <a:ext cx="10520045" cy="36830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635388" y="6263711"/>
            <a:ext cx="2919095"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a:xfrm>
            <a:off x="885825" y="6263711"/>
            <a:ext cx="1123950"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70" dirty="0"/>
              <a:t> </a:t>
            </a:r>
            <a:r>
              <a:rPr spc="-10" dirty="0"/>
              <a:t>Review</a:t>
            </a:r>
          </a:p>
        </p:txBody>
      </p:sp>
      <p:sp>
        <p:nvSpPr>
          <p:cNvPr id="6" name="Holder 6"/>
          <p:cNvSpPr>
            <a:spLocks noGrp="1"/>
          </p:cNvSpPr>
          <p:nvPr>
            <p:ph type="sldNum" sz="quarter" idx="7"/>
          </p:nvPr>
        </p:nvSpPr>
        <p:spPr>
          <a:xfrm>
            <a:off x="11158487" y="6263711"/>
            <a:ext cx="186054"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4400" y="2389187"/>
            <a:ext cx="10363200" cy="114300"/>
            <a:chOff x="914400" y="2389187"/>
            <a:chExt cx="10363200" cy="114300"/>
          </a:xfrm>
        </p:grpSpPr>
        <p:sp>
          <p:nvSpPr>
            <p:cNvPr id="4" name="object 4"/>
            <p:cNvSpPr/>
            <p:nvPr/>
          </p:nvSpPr>
          <p:spPr>
            <a:xfrm>
              <a:off x="914400" y="2393962"/>
              <a:ext cx="6404610" cy="109855"/>
            </a:xfrm>
            <a:custGeom>
              <a:avLst/>
              <a:gdLst/>
              <a:ahLst/>
              <a:cxnLst/>
              <a:rect l="l" t="t" r="r" b="b"/>
              <a:pathLst>
                <a:path w="6404609" h="109855">
                  <a:moveTo>
                    <a:pt x="6404445" y="0"/>
                  </a:moveTo>
                  <a:lnTo>
                    <a:pt x="0" y="0"/>
                  </a:lnTo>
                  <a:lnTo>
                    <a:pt x="0" y="109537"/>
                  </a:lnTo>
                  <a:lnTo>
                    <a:pt x="6404445" y="109537"/>
                  </a:lnTo>
                  <a:lnTo>
                    <a:pt x="6404445" y="0"/>
                  </a:lnTo>
                  <a:close/>
                </a:path>
              </a:pathLst>
            </a:custGeom>
            <a:solidFill>
              <a:srgbClr val="CC0000"/>
            </a:solidFill>
          </p:spPr>
          <p:txBody>
            <a:bodyPr wrap="square" lIns="0" tIns="0" rIns="0" bIns="0" rtlCol="0"/>
            <a:lstStyle/>
            <a:p>
              <a:endParaRPr/>
            </a:p>
          </p:txBody>
        </p:sp>
        <p:sp>
          <p:nvSpPr>
            <p:cNvPr id="5" name="object 5"/>
            <p:cNvSpPr/>
            <p:nvPr/>
          </p:nvSpPr>
          <p:spPr>
            <a:xfrm>
              <a:off x="914400" y="2393950"/>
              <a:ext cx="10363200" cy="0"/>
            </a:xfrm>
            <a:custGeom>
              <a:avLst/>
              <a:gdLst/>
              <a:ahLst/>
              <a:cxnLst/>
              <a:rect l="l" t="t" r="r" b="b"/>
              <a:pathLst>
                <a:path w="10363200">
                  <a:moveTo>
                    <a:pt x="0" y="0"/>
                  </a:moveTo>
                  <a:lnTo>
                    <a:pt x="10363199" y="0"/>
                  </a:lnTo>
                </a:path>
              </a:pathLst>
            </a:custGeom>
            <a:ln w="9524">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84" y="89477"/>
            <a:ext cx="2924174" cy="952499"/>
          </a:xfrm>
          <a:prstGeom prst="rect">
            <a:avLst/>
          </a:prstGeom>
        </p:spPr>
      </p:pic>
      <p:pic>
        <p:nvPicPr>
          <p:cNvPr id="7" name="object 7"/>
          <p:cNvPicPr/>
          <p:nvPr/>
        </p:nvPicPr>
        <p:blipFill>
          <a:blip r:embed="rId4" cstate="print"/>
          <a:stretch>
            <a:fillRect/>
          </a:stretch>
        </p:blipFill>
        <p:spPr>
          <a:xfrm>
            <a:off x="11111490" y="64076"/>
            <a:ext cx="1000124" cy="1142999"/>
          </a:xfrm>
          <a:prstGeom prst="rect">
            <a:avLst/>
          </a:prstGeom>
        </p:spPr>
      </p:pic>
      <p:sp>
        <p:nvSpPr>
          <p:cNvPr id="8" name="object 8"/>
          <p:cNvSpPr txBox="1"/>
          <p:nvPr/>
        </p:nvSpPr>
        <p:spPr>
          <a:xfrm>
            <a:off x="1014547" y="2609301"/>
            <a:ext cx="10060940" cy="1184940"/>
          </a:xfrm>
          <a:prstGeom prst="rect">
            <a:avLst/>
          </a:prstGeom>
        </p:spPr>
        <p:txBody>
          <a:bodyPr vert="horz" wrap="square" lIns="0" tIns="76200" rIns="0" bIns="0" rtlCol="0">
            <a:spAutoFit/>
          </a:bodyPr>
          <a:lstStyle/>
          <a:p>
            <a:pPr algn="ctr"/>
            <a:r>
              <a:rPr lang="en-US" sz="3600" b="1" dirty="0">
                <a:solidFill>
                  <a:schemeClr val="tx1">
                    <a:lumMod val="95000"/>
                    <a:lumOff val="5000"/>
                  </a:schemeClr>
                </a:solidFill>
                <a:latin typeface="Verdana" panose="020B0604030504040204" pitchFamily="34" charset="0"/>
                <a:ea typeface="+mn-ea"/>
                <a:cs typeface="+mn-cs"/>
              </a:rPr>
              <a:t> MOTION CONTROLLED COMPUTER USING ARDUINO</a:t>
            </a:r>
            <a:endParaRPr lang="en-IN" sz="3600" b="1" dirty="0">
              <a:solidFill>
                <a:schemeClr val="tx1">
                  <a:lumMod val="95000"/>
                  <a:lumOff val="5000"/>
                </a:schemeClr>
              </a:solidFill>
              <a:latin typeface="Verdana" panose="020B0604030504040204" pitchFamily="34" charset="0"/>
              <a:ea typeface="+mn-ea"/>
              <a:cs typeface="+mn-cs"/>
            </a:endParaRPr>
          </a:p>
        </p:txBody>
      </p:sp>
      <p:sp>
        <p:nvSpPr>
          <p:cNvPr id="9" name="object 9"/>
          <p:cNvSpPr txBox="1"/>
          <p:nvPr/>
        </p:nvSpPr>
        <p:spPr>
          <a:xfrm>
            <a:off x="1073827" y="5197107"/>
            <a:ext cx="3336925" cy="756920"/>
          </a:xfrm>
          <a:prstGeom prst="rect">
            <a:avLst/>
          </a:prstGeom>
        </p:spPr>
        <p:txBody>
          <a:bodyPr vert="horz" wrap="square" lIns="0" tIns="12700" rIns="0" bIns="0" rtlCol="0">
            <a:spAutoFit/>
          </a:bodyPr>
          <a:lstStyle/>
          <a:p>
            <a:pPr marL="12700" marR="5080">
              <a:lnSpc>
                <a:spcPct val="100000"/>
              </a:lnSpc>
              <a:spcBef>
                <a:spcPts val="100"/>
              </a:spcBef>
            </a:pPr>
            <a:r>
              <a:rPr lang="en-IN" sz="2400" b="1" spc="-10" dirty="0">
                <a:latin typeface="Verdana"/>
                <a:cs typeface="Verdana"/>
              </a:rPr>
              <a:t>Ms. S. </a:t>
            </a:r>
            <a:r>
              <a:rPr lang="en-IN" sz="2400" b="1" spc="-10" dirty="0" err="1">
                <a:latin typeface="Verdana"/>
                <a:cs typeface="Verdana"/>
              </a:rPr>
              <a:t>Ponmani</a:t>
            </a:r>
            <a:r>
              <a:rPr sz="2400" b="1" spc="-10" dirty="0">
                <a:latin typeface="Verdana"/>
                <a:cs typeface="Verdana"/>
              </a:rPr>
              <a:t> </a:t>
            </a:r>
            <a:r>
              <a:rPr sz="2400" b="1" dirty="0">
                <a:latin typeface="Verdana"/>
                <a:cs typeface="Verdana"/>
              </a:rPr>
              <a:t>Assistant</a:t>
            </a:r>
            <a:r>
              <a:rPr sz="2400" b="1" spc="-45" dirty="0">
                <a:latin typeface="Verdana"/>
                <a:cs typeface="Verdana"/>
              </a:rPr>
              <a:t> </a:t>
            </a:r>
            <a:r>
              <a:rPr sz="2400" b="1" spc="-10" dirty="0">
                <a:latin typeface="Verdana"/>
                <a:cs typeface="Verdana"/>
              </a:rPr>
              <a:t>professor</a:t>
            </a:r>
            <a:endParaRPr sz="2400" dirty="0">
              <a:latin typeface="Verdana"/>
              <a:cs typeface="Verdana"/>
            </a:endParaRPr>
          </a:p>
        </p:txBody>
      </p:sp>
      <p:sp>
        <p:nvSpPr>
          <p:cNvPr id="10" name="object 10"/>
          <p:cNvSpPr txBox="1"/>
          <p:nvPr/>
        </p:nvSpPr>
        <p:spPr>
          <a:xfrm>
            <a:off x="6477000" y="4969899"/>
            <a:ext cx="5548625" cy="1133644"/>
          </a:xfrm>
          <a:prstGeom prst="rect">
            <a:avLst/>
          </a:prstGeom>
        </p:spPr>
        <p:txBody>
          <a:bodyPr vert="horz" wrap="square" lIns="0" tIns="12700" rIns="0" bIns="0" rtlCol="0">
            <a:spAutoFit/>
          </a:bodyPr>
          <a:lstStyle/>
          <a:p>
            <a:pPr marL="12700" marR="5080">
              <a:lnSpc>
                <a:spcPct val="100000"/>
              </a:lnSpc>
              <a:spcBef>
                <a:spcPts val="100"/>
              </a:spcBef>
            </a:pPr>
            <a:r>
              <a:rPr lang="en-US" sz="2400" b="1" spc="-10" dirty="0">
                <a:latin typeface="Verdana"/>
                <a:cs typeface="Verdana"/>
              </a:rPr>
              <a:t>Yaashish  G</a:t>
            </a:r>
            <a:r>
              <a:rPr sz="2400" b="1" spc="-10" dirty="0">
                <a:latin typeface="Verdana"/>
                <a:cs typeface="Verdana"/>
              </a:rPr>
              <a:t>(210701</a:t>
            </a:r>
            <a:r>
              <a:rPr lang="en-US" sz="2400" b="1" spc="-10" dirty="0">
                <a:latin typeface="Verdana"/>
                <a:cs typeface="Verdana"/>
              </a:rPr>
              <a:t>317</a:t>
            </a:r>
            <a:r>
              <a:rPr sz="2400" b="1" spc="-10" dirty="0">
                <a:latin typeface="Verdana"/>
                <a:cs typeface="Verdana"/>
              </a:rPr>
              <a:t>) </a:t>
            </a:r>
            <a:endParaRPr lang="en-US" sz="2400" b="1" spc="-10" dirty="0">
              <a:latin typeface="Verdana"/>
              <a:cs typeface="Verdana"/>
            </a:endParaRPr>
          </a:p>
          <a:p>
            <a:pPr marL="12700" marR="5080">
              <a:lnSpc>
                <a:spcPct val="100000"/>
              </a:lnSpc>
              <a:spcBef>
                <a:spcPts val="100"/>
              </a:spcBef>
            </a:pPr>
            <a:r>
              <a:rPr lang="en-US" sz="2400" b="1" spc="-10" dirty="0">
                <a:latin typeface="Verdana"/>
                <a:cs typeface="Verdana"/>
              </a:rPr>
              <a:t>Yar </a:t>
            </a:r>
            <a:r>
              <a:rPr lang="en-US" sz="2400" b="1" spc="-10" dirty="0" err="1">
                <a:latin typeface="Verdana"/>
                <a:cs typeface="Verdana"/>
              </a:rPr>
              <a:t>Zar</a:t>
            </a:r>
            <a:r>
              <a:rPr lang="en-US" sz="2400" b="1" spc="-10" dirty="0">
                <a:latin typeface="Verdana"/>
                <a:cs typeface="Verdana"/>
              </a:rPr>
              <a:t> Min</a:t>
            </a:r>
            <a:r>
              <a:rPr sz="2400" b="1" spc="-10" dirty="0">
                <a:latin typeface="Verdana"/>
                <a:cs typeface="Verdana"/>
              </a:rPr>
              <a:t>(2107013</a:t>
            </a:r>
            <a:r>
              <a:rPr lang="en-US" sz="2400" b="1" spc="-10" dirty="0">
                <a:latin typeface="Verdana"/>
                <a:cs typeface="Verdana"/>
              </a:rPr>
              <a:t>18</a:t>
            </a:r>
            <a:r>
              <a:rPr sz="2400" b="1" spc="-10" dirty="0">
                <a:latin typeface="Verdana"/>
                <a:cs typeface="Verdana"/>
              </a:rPr>
              <a:t>) </a:t>
            </a:r>
            <a:r>
              <a:rPr lang="en-US" sz="2400" b="1" spc="-10" dirty="0" err="1">
                <a:latin typeface="Verdana"/>
                <a:cs typeface="Verdana"/>
              </a:rPr>
              <a:t>Shiyaam</a:t>
            </a:r>
            <a:r>
              <a:rPr lang="en-US" sz="2400" b="1" spc="-10" dirty="0">
                <a:latin typeface="Verdana"/>
                <a:cs typeface="Verdana"/>
              </a:rPr>
              <a:t> Prasad V</a:t>
            </a:r>
            <a:r>
              <a:rPr lang="en-US" sz="2400" b="0" i="0" dirty="0">
                <a:solidFill>
                  <a:srgbClr val="333333"/>
                </a:solidFill>
                <a:effectLst/>
                <a:latin typeface="HelveticaNeue Regular"/>
              </a:rPr>
              <a:t> </a:t>
            </a:r>
            <a:r>
              <a:rPr sz="2400" b="1" spc="-10" dirty="0">
                <a:latin typeface="Verdana"/>
                <a:cs typeface="Verdana"/>
              </a:rPr>
              <a:t>(2107013</a:t>
            </a:r>
            <a:r>
              <a:rPr lang="en-US" sz="2400" b="1" spc="-10" dirty="0">
                <a:latin typeface="Verdana"/>
                <a:cs typeface="Verdana"/>
              </a:rPr>
              <a:t>21</a:t>
            </a:r>
            <a:r>
              <a:rPr sz="2400" b="1" spc="-10" dirty="0">
                <a:latin typeface="Verdana"/>
                <a:cs typeface="Verdana"/>
              </a:rPr>
              <a:t>)</a:t>
            </a:r>
            <a:endParaRPr sz="2400" dirty="0">
              <a:latin typeface="Verdana"/>
              <a:cs typeface="Verdana"/>
            </a:endParaRPr>
          </a:p>
        </p:txBody>
      </p:sp>
      <p:sp>
        <p:nvSpPr>
          <p:cNvPr id="11" name="object 11"/>
          <p:cNvSpPr txBox="1">
            <a:spLocks noGrp="1"/>
          </p:cNvSpPr>
          <p:nvPr>
            <p:ph type="title"/>
          </p:nvPr>
        </p:nvSpPr>
        <p:spPr>
          <a:xfrm>
            <a:off x="959358" y="1321279"/>
            <a:ext cx="1001141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2060"/>
                </a:solidFill>
              </a:rPr>
              <a:t>Department</a:t>
            </a:r>
            <a:r>
              <a:rPr sz="2800" spc="-145" dirty="0">
                <a:solidFill>
                  <a:srgbClr val="002060"/>
                </a:solidFill>
              </a:rPr>
              <a:t> </a:t>
            </a:r>
            <a:r>
              <a:rPr sz="2800" dirty="0">
                <a:solidFill>
                  <a:srgbClr val="002060"/>
                </a:solidFill>
              </a:rPr>
              <a:t>of</a:t>
            </a:r>
            <a:r>
              <a:rPr sz="2800" spc="-140" dirty="0">
                <a:solidFill>
                  <a:srgbClr val="002060"/>
                </a:solidFill>
              </a:rPr>
              <a:t> </a:t>
            </a:r>
            <a:r>
              <a:rPr sz="2800" dirty="0">
                <a:solidFill>
                  <a:srgbClr val="002060"/>
                </a:solidFill>
              </a:rPr>
              <a:t>Computer</a:t>
            </a:r>
            <a:r>
              <a:rPr sz="2800" spc="-140" dirty="0">
                <a:solidFill>
                  <a:srgbClr val="002060"/>
                </a:solidFill>
              </a:rPr>
              <a:t> </a:t>
            </a:r>
            <a:r>
              <a:rPr sz="2800" dirty="0">
                <a:solidFill>
                  <a:srgbClr val="002060"/>
                </a:solidFill>
              </a:rPr>
              <a:t>Science</a:t>
            </a:r>
            <a:r>
              <a:rPr sz="2800" spc="-140" dirty="0">
                <a:solidFill>
                  <a:srgbClr val="002060"/>
                </a:solidFill>
              </a:rPr>
              <a:t> </a:t>
            </a:r>
            <a:r>
              <a:rPr sz="2800" dirty="0">
                <a:solidFill>
                  <a:srgbClr val="002060"/>
                </a:solidFill>
              </a:rPr>
              <a:t>and</a:t>
            </a:r>
            <a:r>
              <a:rPr sz="2800" spc="-140" dirty="0">
                <a:solidFill>
                  <a:srgbClr val="002060"/>
                </a:solidFill>
              </a:rPr>
              <a:t> </a:t>
            </a:r>
            <a:r>
              <a:rPr sz="2800" spc="-10" dirty="0">
                <a:solidFill>
                  <a:srgbClr val="002060"/>
                </a:solidFill>
              </a:rPr>
              <a:t>Engineering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856F-DA99-D43A-5431-09FDD30F4A5E}"/>
              </a:ext>
            </a:extLst>
          </p:cNvPr>
          <p:cNvSpPr>
            <a:spLocks noGrp="1"/>
          </p:cNvSpPr>
          <p:nvPr>
            <p:ph type="title"/>
          </p:nvPr>
        </p:nvSpPr>
        <p:spPr>
          <a:xfrm>
            <a:off x="839258" y="871477"/>
            <a:ext cx="10513483" cy="492443"/>
          </a:xfrm>
        </p:spPr>
        <p:txBody>
          <a:bodyPr/>
          <a:lstStyle/>
          <a:p>
            <a:r>
              <a:rPr lang="en-US" dirty="0"/>
              <a:t>PROPOSED WORK</a:t>
            </a:r>
            <a:endParaRPr lang="en-IN" dirty="0"/>
          </a:p>
        </p:txBody>
      </p:sp>
      <p:sp>
        <p:nvSpPr>
          <p:cNvPr id="3" name="Text Placeholder 2">
            <a:extLst>
              <a:ext uri="{FF2B5EF4-FFF2-40B4-BE49-F238E27FC236}">
                <a16:creationId xmlns:a16="http://schemas.microsoft.com/office/drawing/2014/main" id="{A885A1AD-E87B-0939-9EC9-31CAC34B4506}"/>
              </a:ext>
            </a:extLst>
          </p:cNvPr>
          <p:cNvSpPr>
            <a:spLocks noGrp="1"/>
          </p:cNvSpPr>
          <p:nvPr>
            <p:ph type="body" idx="1"/>
          </p:nvPr>
        </p:nvSpPr>
        <p:spPr>
          <a:xfrm>
            <a:off x="828675" y="1765808"/>
            <a:ext cx="10520045" cy="4401205"/>
          </a:xfrm>
        </p:spPr>
        <p:txBody>
          <a:bodyPr/>
          <a:lstStyle/>
          <a:p>
            <a:pPr algn="just"/>
            <a:r>
              <a:rPr lang="en-US" sz="2200" dirty="0"/>
              <a:t>In our project ,We use Arduino and Python, there are several opportunities for enhancement and refinement. Firstly, to improve accuracy, we can fine-tune the distance thresholds in the Arduino code, ensuring precise detection of hand motions. Python's simplicity and readability make it easy to understand and write code, facilitating faster development. Additionally, Python seamlessly interfaces with Arduino, allowing effective communication between the sensor and the computer. </a:t>
            </a:r>
          </a:p>
          <a:p>
            <a:pPr algn="just"/>
            <a:endParaRPr lang="en-US" sz="2200" dirty="0"/>
          </a:p>
          <a:p>
            <a:pPr algn="just"/>
            <a:r>
              <a:rPr lang="en-US" sz="2200" dirty="0"/>
              <a:t>We leveraged the k-Nearest Neighbors (</a:t>
            </a:r>
            <a:r>
              <a:rPr lang="en-US" sz="2200" dirty="0" err="1"/>
              <a:t>kNN</a:t>
            </a:r>
            <a:r>
              <a:rPr lang="en-US" sz="2200" dirty="0"/>
              <a:t>) algorithm as a machine learning approach for gesture recognition. The </a:t>
            </a:r>
            <a:r>
              <a:rPr lang="en-US" sz="2200" dirty="0" err="1"/>
              <a:t>kNN</a:t>
            </a:r>
            <a:r>
              <a:rPr lang="en-US" sz="2200" dirty="0"/>
              <a:t> algorithm enhances our system's ability to accurately classify and interpret diverse hand movements. Through a training dataset comprising known hand gestures and their corresponding labels, the algorithm classifies new gestures based on the majority class among their k-nearest neighbors. This approach not only provides a robust framework for gesture recognition but also allows for adaptability and customization.</a:t>
            </a:r>
            <a:endParaRPr lang="en-IN" sz="2200" dirty="0"/>
          </a:p>
        </p:txBody>
      </p:sp>
    </p:spTree>
    <p:extLst>
      <p:ext uri="{BB962C8B-B14F-4D97-AF65-F5344CB8AC3E}">
        <p14:creationId xmlns:p14="http://schemas.microsoft.com/office/powerpoint/2010/main" val="18626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EA1F-5EBA-B100-7792-FDFBC5BFFA4A}"/>
              </a:ext>
            </a:extLst>
          </p:cNvPr>
          <p:cNvSpPr>
            <a:spLocks noGrp="1"/>
          </p:cNvSpPr>
          <p:nvPr>
            <p:ph type="title"/>
          </p:nvPr>
        </p:nvSpPr>
        <p:spPr>
          <a:xfrm>
            <a:off x="839258" y="871477"/>
            <a:ext cx="10513483" cy="492443"/>
          </a:xfrm>
        </p:spPr>
        <p:txBody>
          <a:bodyPr/>
          <a:lstStyle/>
          <a:p>
            <a:r>
              <a:rPr lang="en-IN" dirty="0"/>
              <a:t>ACCURACY AND ALGORITHM</a:t>
            </a:r>
          </a:p>
        </p:txBody>
      </p:sp>
      <p:sp>
        <p:nvSpPr>
          <p:cNvPr id="3" name="Text Placeholder 2">
            <a:extLst>
              <a:ext uri="{FF2B5EF4-FFF2-40B4-BE49-F238E27FC236}">
                <a16:creationId xmlns:a16="http://schemas.microsoft.com/office/drawing/2014/main" id="{79BA210D-6F11-75FC-FFD9-A56462C73A2B}"/>
              </a:ext>
            </a:extLst>
          </p:cNvPr>
          <p:cNvSpPr>
            <a:spLocks noGrp="1"/>
          </p:cNvSpPr>
          <p:nvPr>
            <p:ph type="body" idx="1"/>
          </p:nvPr>
        </p:nvSpPr>
        <p:spPr>
          <a:xfrm>
            <a:off x="828675" y="1765808"/>
            <a:ext cx="10520045" cy="369332"/>
          </a:xfrm>
        </p:spPr>
        <p:txBody>
          <a:bodyPr/>
          <a:lstStyle/>
          <a:p>
            <a:r>
              <a:rPr lang="en-US" b="1" dirty="0"/>
              <a:t>K-NEAREST NEIGHBOUR ALGORITHM (KNN):</a:t>
            </a:r>
            <a:endParaRPr lang="en-IN" b="1" dirty="0"/>
          </a:p>
        </p:txBody>
      </p:sp>
      <p:pic>
        <p:nvPicPr>
          <p:cNvPr id="7" name="Picture 6" descr="A white background with black text">
            <a:extLst>
              <a:ext uri="{FF2B5EF4-FFF2-40B4-BE49-F238E27FC236}">
                <a16:creationId xmlns:a16="http://schemas.microsoft.com/office/drawing/2014/main" id="{9F0634A4-1CC0-9F80-272E-A0B7EF921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09" y="2192138"/>
            <a:ext cx="4781550" cy="3682999"/>
          </a:xfrm>
          <a:prstGeom prst="rect">
            <a:avLst/>
          </a:prstGeom>
        </p:spPr>
      </p:pic>
      <p:pic>
        <p:nvPicPr>
          <p:cNvPr id="9" name="Picture 8" descr="A graph showing a number of indicators">
            <a:extLst>
              <a:ext uri="{FF2B5EF4-FFF2-40B4-BE49-F238E27FC236}">
                <a16:creationId xmlns:a16="http://schemas.microsoft.com/office/drawing/2014/main" id="{992C1E07-4897-2ABD-F1DB-7AC70CDC8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189261"/>
            <a:ext cx="5972175" cy="3683001"/>
          </a:xfrm>
          <a:prstGeom prst="rect">
            <a:avLst/>
          </a:prstGeom>
        </p:spPr>
      </p:pic>
    </p:spTree>
    <p:extLst>
      <p:ext uri="{BB962C8B-B14F-4D97-AF65-F5344CB8AC3E}">
        <p14:creationId xmlns:p14="http://schemas.microsoft.com/office/powerpoint/2010/main" val="222675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9955-C74A-6220-A506-5F6908BA12BF}"/>
              </a:ext>
            </a:extLst>
          </p:cNvPr>
          <p:cNvSpPr>
            <a:spLocks noGrp="1"/>
          </p:cNvSpPr>
          <p:nvPr>
            <p:ph type="title"/>
          </p:nvPr>
        </p:nvSpPr>
        <p:spPr>
          <a:xfrm>
            <a:off x="839258" y="871477"/>
            <a:ext cx="10513483" cy="492443"/>
          </a:xfrm>
        </p:spPr>
        <p:txBody>
          <a:bodyPr/>
          <a:lstStyle/>
          <a:p>
            <a:r>
              <a:rPr lang="en-US" dirty="0"/>
              <a:t>ACCURACY AND ALGORITHM</a:t>
            </a:r>
            <a:endParaRPr lang="en-IN" dirty="0"/>
          </a:p>
        </p:txBody>
      </p:sp>
      <p:sp>
        <p:nvSpPr>
          <p:cNvPr id="3" name="Text Placeholder 2">
            <a:extLst>
              <a:ext uri="{FF2B5EF4-FFF2-40B4-BE49-F238E27FC236}">
                <a16:creationId xmlns:a16="http://schemas.microsoft.com/office/drawing/2014/main" id="{9B19BACB-B76A-D12B-6042-93D10460625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EC39D87-ADF9-5937-49B3-745758E77321}"/>
              </a:ext>
            </a:extLst>
          </p:cNvPr>
          <p:cNvPicPr>
            <a:picLocks noChangeAspect="1"/>
          </p:cNvPicPr>
          <p:nvPr/>
        </p:nvPicPr>
        <p:blipFill>
          <a:blip r:embed="rId2"/>
          <a:stretch>
            <a:fillRect/>
          </a:stretch>
        </p:blipFill>
        <p:spPr>
          <a:xfrm>
            <a:off x="828675" y="1765808"/>
            <a:ext cx="8536685" cy="3491992"/>
          </a:xfrm>
          <a:prstGeom prst="rect">
            <a:avLst/>
          </a:prstGeom>
        </p:spPr>
      </p:pic>
    </p:spTree>
    <p:extLst>
      <p:ext uri="{BB962C8B-B14F-4D97-AF65-F5344CB8AC3E}">
        <p14:creationId xmlns:p14="http://schemas.microsoft.com/office/powerpoint/2010/main" val="6039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F783-0473-02A9-9175-354A318BEE99}"/>
              </a:ext>
            </a:extLst>
          </p:cNvPr>
          <p:cNvSpPr>
            <a:spLocks noGrp="1"/>
          </p:cNvSpPr>
          <p:nvPr>
            <p:ph type="title"/>
          </p:nvPr>
        </p:nvSpPr>
        <p:spPr>
          <a:xfrm>
            <a:off x="839258" y="871477"/>
            <a:ext cx="10513483" cy="492443"/>
          </a:xfrm>
        </p:spPr>
        <p:txBody>
          <a:bodyPr/>
          <a:lstStyle/>
          <a:p>
            <a:r>
              <a:rPr lang="en-US" dirty="0"/>
              <a:t>ACCURACY AND ALGORITHM</a:t>
            </a:r>
            <a:endParaRPr lang="en-IN" dirty="0"/>
          </a:p>
        </p:txBody>
      </p:sp>
      <p:sp>
        <p:nvSpPr>
          <p:cNvPr id="3" name="Text Placeholder 2">
            <a:extLst>
              <a:ext uri="{FF2B5EF4-FFF2-40B4-BE49-F238E27FC236}">
                <a16:creationId xmlns:a16="http://schemas.microsoft.com/office/drawing/2014/main" id="{2BE77D1D-0EEA-729C-77BF-6A91A25D6B3D}"/>
              </a:ext>
            </a:extLst>
          </p:cNvPr>
          <p:cNvSpPr>
            <a:spLocks noGrp="1"/>
          </p:cNvSpPr>
          <p:nvPr>
            <p:ph type="body" idx="1"/>
          </p:nvPr>
        </p:nvSpPr>
        <p:spPr>
          <a:xfrm>
            <a:off x="828675" y="1765808"/>
            <a:ext cx="10520045" cy="4431983"/>
          </a:xfrm>
        </p:spPr>
        <p:txBody>
          <a:bodyPr/>
          <a:lstStyle/>
          <a:p>
            <a:endParaRPr lang="en-US" dirty="0"/>
          </a:p>
          <a:p>
            <a:r>
              <a:rPr lang="en-US" dirty="0"/>
              <a:t>➔	The Motion- controlled computer data set consists of 4 features.</a:t>
            </a:r>
          </a:p>
          <a:p>
            <a:r>
              <a:rPr lang="en-US" dirty="0"/>
              <a:t>➔	When the cm1 (sensor 1) and cm2 (sensor 2) value is &lt;=20 and &lt;=20 then it gives the output as </a:t>
            </a:r>
            <a:r>
              <a:rPr lang="en-US" dirty="0" err="1"/>
              <a:t>Vdn</a:t>
            </a:r>
            <a:r>
              <a:rPr lang="en-US" dirty="0"/>
              <a:t> (down).</a:t>
            </a:r>
          </a:p>
          <a:p>
            <a:r>
              <a:rPr lang="en-US" dirty="0"/>
              <a:t>➔	When the cm1 and cm2  value is &gt;=20 and &lt;=50(cm1 values) and &gt;=20 and &lt;=50(cm2 values) then it gives the output as </a:t>
            </a:r>
            <a:r>
              <a:rPr lang="en-US" dirty="0" err="1"/>
              <a:t>Vup</a:t>
            </a:r>
            <a:r>
              <a:rPr lang="en-US" dirty="0"/>
              <a:t> (up).</a:t>
            </a:r>
          </a:p>
          <a:p>
            <a:r>
              <a:rPr lang="en-US" dirty="0"/>
              <a:t>➔	When the cm1 and cm2 value is &lt;=10 and &gt;=30 then it gives the output as Back.</a:t>
            </a:r>
          </a:p>
          <a:p>
            <a:r>
              <a:rPr lang="en-US" dirty="0"/>
              <a:t>➔	When the cm1 and cm2 value is &gt;=30 and &lt;=10 then it gives the output as Next.</a:t>
            </a:r>
          </a:p>
          <a:p>
            <a:r>
              <a:rPr lang="en-US" dirty="0"/>
              <a:t>➔	There is no null values in dataset.</a:t>
            </a:r>
          </a:p>
          <a:p>
            <a:endParaRPr lang="en-IN" dirty="0"/>
          </a:p>
        </p:txBody>
      </p:sp>
    </p:spTree>
    <p:extLst>
      <p:ext uri="{BB962C8B-B14F-4D97-AF65-F5344CB8AC3E}">
        <p14:creationId xmlns:p14="http://schemas.microsoft.com/office/powerpoint/2010/main" val="48867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DEC7-DBD6-83CB-34B2-375E991A9A8F}"/>
              </a:ext>
            </a:extLst>
          </p:cNvPr>
          <p:cNvSpPr>
            <a:spLocks noGrp="1"/>
          </p:cNvSpPr>
          <p:nvPr>
            <p:ph type="title"/>
          </p:nvPr>
        </p:nvSpPr>
        <p:spPr>
          <a:xfrm>
            <a:off x="839258" y="871477"/>
            <a:ext cx="10513483" cy="492443"/>
          </a:xfrm>
        </p:spPr>
        <p:txBody>
          <a:bodyPr/>
          <a:lstStyle/>
          <a:p>
            <a:r>
              <a:rPr lang="en-IN" dirty="0"/>
              <a:t>HARDWARE REQUIREMENTS</a:t>
            </a:r>
          </a:p>
        </p:txBody>
      </p:sp>
      <p:sp>
        <p:nvSpPr>
          <p:cNvPr id="3" name="Text Placeholder 2">
            <a:extLst>
              <a:ext uri="{FF2B5EF4-FFF2-40B4-BE49-F238E27FC236}">
                <a16:creationId xmlns:a16="http://schemas.microsoft.com/office/drawing/2014/main" id="{94EC460C-320D-C1FD-E2E9-4082D18E3078}"/>
              </a:ext>
            </a:extLst>
          </p:cNvPr>
          <p:cNvSpPr>
            <a:spLocks noGrp="1"/>
          </p:cNvSpPr>
          <p:nvPr>
            <p:ph type="body" idx="1"/>
          </p:nvPr>
        </p:nvSpPr>
        <p:spPr>
          <a:xfrm>
            <a:off x="839258" y="2057400"/>
            <a:ext cx="10520045" cy="2585323"/>
          </a:xfrm>
        </p:spPr>
        <p:txBody>
          <a:bodyPr/>
          <a:lstStyle/>
          <a:p>
            <a:pPr marL="457200" indent="-457200">
              <a:buAutoNum type="arabicPeriod"/>
            </a:pPr>
            <a:r>
              <a:rPr lang="en-IN" dirty="0">
                <a:latin typeface="Times New Roman" panose="02020603050405020304" pitchFamily="18" charset="0"/>
                <a:cs typeface="Times New Roman" panose="02020603050405020304" pitchFamily="18" charset="0"/>
              </a:rPr>
              <a:t>ARDUINO UNO</a:t>
            </a: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ULTRASONIC SENSOR</a:t>
            </a: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JUMPER CABLE</a:t>
            </a: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USB CABLE</a:t>
            </a:r>
          </a:p>
        </p:txBody>
      </p:sp>
    </p:spTree>
    <p:extLst>
      <p:ext uri="{BB962C8B-B14F-4D97-AF65-F5344CB8AC3E}">
        <p14:creationId xmlns:p14="http://schemas.microsoft.com/office/powerpoint/2010/main" val="59846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E63C-D8B2-B6B4-DBC5-00C5852034B5}"/>
              </a:ext>
            </a:extLst>
          </p:cNvPr>
          <p:cNvSpPr>
            <a:spLocks noGrp="1"/>
          </p:cNvSpPr>
          <p:nvPr>
            <p:ph type="title"/>
          </p:nvPr>
        </p:nvSpPr>
        <p:spPr>
          <a:xfrm>
            <a:off x="839258" y="871477"/>
            <a:ext cx="10513483" cy="492443"/>
          </a:xfrm>
        </p:spPr>
        <p:txBody>
          <a:bodyPr/>
          <a:lstStyle/>
          <a:p>
            <a:r>
              <a:rPr lang="en-IN" dirty="0"/>
              <a:t>SOFTWARE REQUIREMENTS</a:t>
            </a:r>
          </a:p>
        </p:txBody>
      </p:sp>
      <p:sp>
        <p:nvSpPr>
          <p:cNvPr id="3" name="Text Placeholder 2">
            <a:extLst>
              <a:ext uri="{FF2B5EF4-FFF2-40B4-BE49-F238E27FC236}">
                <a16:creationId xmlns:a16="http://schemas.microsoft.com/office/drawing/2014/main" id="{DB487407-F2DB-F48D-97C5-20C8B857FFA8}"/>
              </a:ext>
            </a:extLst>
          </p:cNvPr>
          <p:cNvSpPr>
            <a:spLocks noGrp="1"/>
          </p:cNvSpPr>
          <p:nvPr>
            <p:ph type="body" idx="1"/>
          </p:nvPr>
        </p:nvSpPr>
        <p:spPr>
          <a:xfrm>
            <a:off x="828675" y="1765808"/>
            <a:ext cx="10520045" cy="2769989"/>
          </a:xfrm>
        </p:spPr>
        <p:txBody>
          <a:bodyPr/>
          <a:lstStyle/>
          <a:p>
            <a:endParaRPr lang="en-IN" dirty="0">
              <a:latin typeface="+mj-lt"/>
            </a:endParaRPr>
          </a:p>
          <a:p>
            <a:pPr marL="457200" indent="-457200">
              <a:buAutoNum type="arabicPeriod"/>
            </a:pPr>
            <a:r>
              <a:rPr lang="en-IN" dirty="0">
                <a:latin typeface="Times New Roman" panose="02020603050405020304" pitchFamily="18" charset="0"/>
                <a:cs typeface="Times New Roman" panose="02020603050405020304" pitchFamily="18" charset="0"/>
              </a:rPr>
              <a:t>OPERATING SYSTEM- WINDOWS 11</a:t>
            </a: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ARDUINO IDE</a:t>
            </a:r>
          </a:p>
          <a:p>
            <a:pPr marL="457200" indent="-457200">
              <a:buAutoNum type="arabicPeriod"/>
            </a:pPr>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PYTHON IDLE</a:t>
            </a:r>
          </a:p>
          <a:p>
            <a:r>
              <a:rPr lang="en-IN"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Pyautogui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8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4B50-102F-FBB9-6F3A-77BB594DE899}"/>
              </a:ext>
            </a:extLst>
          </p:cNvPr>
          <p:cNvSpPr>
            <a:spLocks noGrp="1"/>
          </p:cNvSpPr>
          <p:nvPr>
            <p:ph type="title"/>
          </p:nvPr>
        </p:nvSpPr>
        <p:spPr>
          <a:xfrm>
            <a:off x="839258" y="871477"/>
            <a:ext cx="10513483" cy="492443"/>
          </a:xfrm>
        </p:spPr>
        <p:txBody>
          <a:bodyPr/>
          <a:lstStyle/>
          <a:p>
            <a:r>
              <a:rPr lang="en-IN" dirty="0"/>
              <a:t>EXECUTION OUTPUT</a:t>
            </a:r>
          </a:p>
        </p:txBody>
      </p:sp>
      <p:sp>
        <p:nvSpPr>
          <p:cNvPr id="3" name="Text Placeholder 2">
            <a:extLst>
              <a:ext uri="{FF2B5EF4-FFF2-40B4-BE49-F238E27FC236}">
                <a16:creationId xmlns:a16="http://schemas.microsoft.com/office/drawing/2014/main" id="{9D16A1F5-8874-44F3-9DC7-743704FDC5CD}"/>
              </a:ext>
            </a:extLst>
          </p:cNvPr>
          <p:cNvSpPr>
            <a:spLocks noGrp="1"/>
          </p:cNvSpPr>
          <p:nvPr>
            <p:ph type="body" idx="1"/>
          </p:nvPr>
        </p:nvSpPr>
        <p:spPr>
          <a:xfrm>
            <a:off x="828675" y="1765808"/>
            <a:ext cx="10520045" cy="369332"/>
          </a:xfrm>
        </p:spPr>
        <p:txBody>
          <a:bodyPr/>
          <a:lstStyle/>
          <a:p>
            <a:r>
              <a:rPr lang="en-IN" dirty="0"/>
              <a:t> </a:t>
            </a:r>
          </a:p>
        </p:txBody>
      </p:sp>
      <p:pic>
        <p:nvPicPr>
          <p:cNvPr id="4" name="Picture 3">
            <a:extLst>
              <a:ext uri="{FF2B5EF4-FFF2-40B4-BE49-F238E27FC236}">
                <a16:creationId xmlns:a16="http://schemas.microsoft.com/office/drawing/2014/main" id="{6A479265-D99A-D3CC-897B-0222A499F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81" y="1797438"/>
            <a:ext cx="5619750" cy="3929123"/>
          </a:xfrm>
          <a:prstGeom prst="rect">
            <a:avLst/>
          </a:prstGeom>
        </p:spPr>
      </p:pic>
      <p:pic>
        <p:nvPicPr>
          <p:cNvPr id="5" name="Picture 4">
            <a:extLst>
              <a:ext uri="{FF2B5EF4-FFF2-40B4-BE49-F238E27FC236}">
                <a16:creationId xmlns:a16="http://schemas.microsoft.com/office/drawing/2014/main" id="{5E89C106-269D-9872-5FF1-311067850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8174" y="1765808"/>
            <a:ext cx="5025626" cy="3960753"/>
          </a:xfrm>
          <a:prstGeom prst="rect">
            <a:avLst/>
          </a:prstGeom>
        </p:spPr>
      </p:pic>
    </p:spTree>
    <p:extLst>
      <p:ext uri="{BB962C8B-B14F-4D97-AF65-F5344CB8AC3E}">
        <p14:creationId xmlns:p14="http://schemas.microsoft.com/office/powerpoint/2010/main" val="377238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B87-6371-3253-B1A3-A879F3A54100}"/>
              </a:ext>
            </a:extLst>
          </p:cNvPr>
          <p:cNvSpPr>
            <a:spLocks noGrp="1"/>
          </p:cNvSpPr>
          <p:nvPr>
            <p:ph type="title"/>
          </p:nvPr>
        </p:nvSpPr>
        <p:spPr>
          <a:xfrm>
            <a:off x="839258" y="871477"/>
            <a:ext cx="10513483" cy="492443"/>
          </a:xfrm>
        </p:spPr>
        <p:txBody>
          <a:bodyPr/>
          <a:lstStyle/>
          <a:p>
            <a:r>
              <a:rPr lang="en-IN" dirty="0"/>
              <a:t>RESULT  ALONG WITH SCREENSHOT</a:t>
            </a:r>
          </a:p>
        </p:txBody>
      </p:sp>
      <p:sp>
        <p:nvSpPr>
          <p:cNvPr id="3" name="Text Placeholder 2">
            <a:extLst>
              <a:ext uri="{FF2B5EF4-FFF2-40B4-BE49-F238E27FC236}">
                <a16:creationId xmlns:a16="http://schemas.microsoft.com/office/drawing/2014/main" id="{0A9C6495-14F7-F3CA-31A7-2F387023FCD2}"/>
              </a:ext>
            </a:extLst>
          </p:cNvPr>
          <p:cNvSpPr>
            <a:spLocks noGrp="1"/>
          </p:cNvSpPr>
          <p:nvPr>
            <p:ph type="body" idx="1"/>
          </p:nvPr>
        </p:nvSpPr>
        <p:spPr>
          <a:xfrm>
            <a:off x="828675" y="1765808"/>
            <a:ext cx="10520045" cy="5036122"/>
          </a:xfrm>
        </p:spPr>
        <p:txBody>
          <a:bodyPr/>
          <a:lstStyle/>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gesture recognition using ultrasonic waves is found to be accurate and reliable. </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methodology for testing comprised of movement of single hand or multiple hands. </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 hand movement was detected accurately. </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there are multiple hands, the movement is not detected accurately.</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noise in human audible range did not affect the detection. </a:t>
            </a:r>
          </a:p>
          <a:p>
            <a:pPr marL="342900" lvl="0" indent="-342900" algn="just">
              <a:lnSpc>
                <a:spcPct val="150000"/>
              </a:lnSpc>
              <a:spcAft>
                <a:spcPts val="80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our work, we have implemented Arduino based motion controlled of our computer, where few hand gestures made in front of the computer will perform defined tasks in the computer without using  keyboard.</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822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47A1-2550-47EA-F711-C7F3DCB22A1B}"/>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8490C608-EB2B-1F12-149B-C91942ECE1EA}"/>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D0E6B2B6-94F0-9353-B441-872E23AFDA8E}"/>
              </a:ext>
            </a:extLst>
          </p:cNvPr>
          <p:cNvPicPr>
            <a:picLocks noChangeAspect="1"/>
          </p:cNvPicPr>
          <p:nvPr/>
        </p:nvPicPr>
        <p:blipFill>
          <a:blip r:embed="rId2"/>
          <a:stretch>
            <a:fillRect/>
          </a:stretch>
        </p:blipFill>
        <p:spPr>
          <a:xfrm>
            <a:off x="838200" y="2133600"/>
            <a:ext cx="6274032" cy="3415792"/>
          </a:xfrm>
          <a:prstGeom prst="rect">
            <a:avLst/>
          </a:prstGeom>
        </p:spPr>
      </p:pic>
    </p:spTree>
    <p:extLst>
      <p:ext uri="{BB962C8B-B14F-4D97-AF65-F5344CB8AC3E}">
        <p14:creationId xmlns:p14="http://schemas.microsoft.com/office/powerpoint/2010/main" val="3953090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2710-BDE0-E72F-F28C-580DCAD85D84}"/>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E21410DE-4838-C096-BA23-D15B40FA70DF}"/>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A15CC259-FD6D-89C3-10ED-4AF4FDF14A2F}"/>
              </a:ext>
            </a:extLst>
          </p:cNvPr>
          <p:cNvPicPr>
            <a:picLocks noChangeAspect="1"/>
          </p:cNvPicPr>
          <p:nvPr/>
        </p:nvPicPr>
        <p:blipFill>
          <a:blip r:embed="rId2"/>
          <a:stretch>
            <a:fillRect/>
          </a:stretch>
        </p:blipFill>
        <p:spPr>
          <a:xfrm>
            <a:off x="828675" y="1765808"/>
            <a:ext cx="8299763" cy="4330192"/>
          </a:xfrm>
          <a:prstGeom prst="rect">
            <a:avLst/>
          </a:prstGeom>
        </p:spPr>
      </p:pic>
    </p:spTree>
    <p:extLst>
      <p:ext uri="{BB962C8B-B14F-4D97-AF65-F5344CB8AC3E}">
        <p14:creationId xmlns:p14="http://schemas.microsoft.com/office/powerpoint/2010/main" val="26040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2C56-7E0F-B61E-3C3C-858083217526}"/>
              </a:ext>
            </a:extLst>
          </p:cNvPr>
          <p:cNvSpPr>
            <a:spLocks noGrp="1"/>
          </p:cNvSpPr>
          <p:nvPr>
            <p:ph type="title"/>
          </p:nvPr>
        </p:nvSpPr>
        <p:spPr>
          <a:xfrm>
            <a:off x="858172" y="609600"/>
            <a:ext cx="10513483" cy="1477328"/>
          </a:xfrm>
        </p:spPr>
        <p:txBody>
          <a:bodyPr/>
          <a:lstStyle/>
          <a:p>
            <a:pPr algn="l"/>
            <a:r>
              <a:rPr lang="en-IN" dirty="0">
                <a:solidFill>
                  <a:schemeClr val="tx1">
                    <a:lumMod val="95000"/>
                    <a:lumOff val="5000"/>
                  </a:schemeClr>
                </a:solidFill>
              </a:rPr>
              <a:t>INTRODUCTION OF </a:t>
            </a:r>
            <a:r>
              <a:rPr lang="en-IN" dirty="0">
                <a:solidFill>
                  <a:schemeClr val="tx1">
                    <a:lumMod val="95000"/>
                    <a:lumOff val="5000"/>
                  </a:schemeClr>
                </a:solidFill>
                <a:latin typeface="Verdana" panose="020B0604030504040204" pitchFamily="34" charset="0"/>
                <a:ea typeface="+mn-ea"/>
                <a:cs typeface="+mn-cs"/>
              </a:rPr>
              <a:t>MOTION CONTROLLED COMPUTER USING ARDUINO</a:t>
            </a:r>
            <a:br>
              <a:rPr lang="en-IN" sz="3200" b="1" dirty="0">
                <a:solidFill>
                  <a:schemeClr val="tx1">
                    <a:lumMod val="95000"/>
                    <a:lumOff val="5000"/>
                  </a:schemeClr>
                </a:solidFill>
                <a:latin typeface="Verdana" panose="020B0604030504040204" pitchFamily="34" charset="0"/>
                <a:ea typeface="+mn-ea"/>
                <a:cs typeface="+mn-cs"/>
              </a:rPr>
            </a:br>
            <a:endParaRPr lang="en-IN" dirty="0"/>
          </a:p>
        </p:txBody>
      </p:sp>
      <p:sp>
        <p:nvSpPr>
          <p:cNvPr id="3" name="Text Placeholder 2">
            <a:extLst>
              <a:ext uri="{FF2B5EF4-FFF2-40B4-BE49-F238E27FC236}">
                <a16:creationId xmlns:a16="http://schemas.microsoft.com/office/drawing/2014/main" id="{A57AC93D-B34D-5599-7BFE-6C4255FADCDD}"/>
              </a:ext>
            </a:extLst>
          </p:cNvPr>
          <p:cNvSpPr>
            <a:spLocks noGrp="1"/>
          </p:cNvSpPr>
          <p:nvPr>
            <p:ph type="body" idx="1"/>
          </p:nvPr>
        </p:nvSpPr>
        <p:spPr>
          <a:xfrm>
            <a:off x="821609" y="1676400"/>
            <a:ext cx="10520045" cy="4431983"/>
          </a:xfrm>
        </p:spPr>
        <p:txBody>
          <a:bodyPr/>
          <a:lstStyle/>
          <a:p>
            <a:pPr algn="just"/>
            <a:r>
              <a:rPr lang="en-US" dirty="0"/>
              <a:t>The technology tends to make human life easier and safer, our main aim is to reduce the effort of interaction with computers or laptops through input devices using simple gestures as gesture-based interaction are becoming very popular both at the workplace. Our project is kind of similar to that but here we use hand motion to control our personal computer. This work intends to develop a system that can recognize hand gestures which can be used as an input command to interact with the PC or laptop. One of the key areas which need to be looked at while developing such systems is the code implementation stage. To manage the work we shall also be using   Python for the implementation of the code. We feel that if successfully meet our goals then we shall have contributed towards the future of natural gesture-based interfaces, if only in a minimal way. Let’s have a brief look into the project with all the working analysis and results we achieved</a:t>
            </a:r>
            <a:r>
              <a:rPr lang="en-IN" dirty="0"/>
              <a:t>.</a:t>
            </a:r>
            <a:endParaRPr lang="en-US" dirty="0"/>
          </a:p>
        </p:txBody>
      </p:sp>
    </p:spTree>
    <p:extLst>
      <p:ext uri="{BB962C8B-B14F-4D97-AF65-F5344CB8AC3E}">
        <p14:creationId xmlns:p14="http://schemas.microsoft.com/office/powerpoint/2010/main" val="291135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B88F-88F0-470E-909D-70C540322C96}"/>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892AB97B-4B72-B8F7-3120-00332E4CDDB5}"/>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15EB699C-C17D-0127-A1EB-7079FBE3D502}"/>
              </a:ext>
            </a:extLst>
          </p:cNvPr>
          <p:cNvPicPr>
            <a:picLocks noChangeAspect="1"/>
          </p:cNvPicPr>
          <p:nvPr/>
        </p:nvPicPr>
        <p:blipFill>
          <a:blip r:embed="rId2"/>
          <a:stretch>
            <a:fillRect/>
          </a:stretch>
        </p:blipFill>
        <p:spPr>
          <a:xfrm>
            <a:off x="828675" y="1732740"/>
            <a:ext cx="8442637" cy="4253783"/>
          </a:xfrm>
          <a:prstGeom prst="rect">
            <a:avLst/>
          </a:prstGeom>
        </p:spPr>
      </p:pic>
    </p:spTree>
    <p:extLst>
      <p:ext uri="{BB962C8B-B14F-4D97-AF65-F5344CB8AC3E}">
        <p14:creationId xmlns:p14="http://schemas.microsoft.com/office/powerpoint/2010/main" val="34540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D0DC-69B3-C6DF-71A7-E0C873744CBC}"/>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1CB146FD-7E91-998B-69A6-18968654C8D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887D27-36B4-4B1B-5A8D-BC97B85C54CE}"/>
              </a:ext>
            </a:extLst>
          </p:cNvPr>
          <p:cNvPicPr>
            <a:picLocks noChangeAspect="1"/>
          </p:cNvPicPr>
          <p:nvPr/>
        </p:nvPicPr>
        <p:blipFill>
          <a:blip r:embed="rId2"/>
          <a:stretch>
            <a:fillRect/>
          </a:stretch>
        </p:blipFill>
        <p:spPr>
          <a:xfrm>
            <a:off x="838200" y="2034530"/>
            <a:ext cx="6862018" cy="2788939"/>
          </a:xfrm>
          <a:prstGeom prst="rect">
            <a:avLst/>
          </a:prstGeom>
        </p:spPr>
      </p:pic>
    </p:spTree>
    <p:extLst>
      <p:ext uri="{BB962C8B-B14F-4D97-AF65-F5344CB8AC3E}">
        <p14:creationId xmlns:p14="http://schemas.microsoft.com/office/powerpoint/2010/main" val="48280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11F4-A644-FE1F-D209-288D8C660AC8}"/>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ACFDC007-2261-3D4B-F841-0C518F000F39}"/>
              </a:ext>
            </a:extLst>
          </p:cNvPr>
          <p:cNvSpPr>
            <a:spLocks noGrp="1"/>
          </p:cNvSpPr>
          <p:nvPr>
            <p:ph type="body" idx="1"/>
          </p:nvPr>
        </p:nvSpPr>
        <p:spPr/>
        <p:txBody>
          <a:bodyPr/>
          <a:lstStyle/>
          <a:p>
            <a:endParaRPr lang="en-IN" dirty="0"/>
          </a:p>
        </p:txBody>
      </p:sp>
      <p:pic>
        <p:nvPicPr>
          <p:cNvPr id="5" name="Picture 4" descr="A screenshot of a computer">
            <a:extLst>
              <a:ext uri="{FF2B5EF4-FFF2-40B4-BE49-F238E27FC236}">
                <a16:creationId xmlns:a16="http://schemas.microsoft.com/office/drawing/2014/main" id="{3BDE7A10-E3CA-85A4-1A3B-69F2687B3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58" y="1765808"/>
            <a:ext cx="8152342" cy="4220715"/>
          </a:xfrm>
          <a:prstGeom prst="rect">
            <a:avLst/>
          </a:prstGeom>
        </p:spPr>
      </p:pic>
    </p:spTree>
    <p:extLst>
      <p:ext uri="{BB962C8B-B14F-4D97-AF65-F5344CB8AC3E}">
        <p14:creationId xmlns:p14="http://schemas.microsoft.com/office/powerpoint/2010/main" val="1144554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5667-5EBF-CD5B-74CA-E9A0E1E0E70E}"/>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3B1803C7-57CC-FB99-0DC0-F4FAC206603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79C1A14-8032-877C-F83E-34D77B1781AB}"/>
              </a:ext>
            </a:extLst>
          </p:cNvPr>
          <p:cNvPicPr>
            <a:picLocks noChangeAspect="1"/>
          </p:cNvPicPr>
          <p:nvPr/>
        </p:nvPicPr>
        <p:blipFill>
          <a:blip r:embed="rId2"/>
          <a:stretch>
            <a:fillRect/>
          </a:stretch>
        </p:blipFill>
        <p:spPr>
          <a:xfrm>
            <a:off x="838200" y="2133600"/>
            <a:ext cx="6853608" cy="2514600"/>
          </a:xfrm>
          <a:prstGeom prst="rect">
            <a:avLst/>
          </a:prstGeom>
        </p:spPr>
      </p:pic>
    </p:spTree>
    <p:extLst>
      <p:ext uri="{BB962C8B-B14F-4D97-AF65-F5344CB8AC3E}">
        <p14:creationId xmlns:p14="http://schemas.microsoft.com/office/powerpoint/2010/main" val="1703507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5F03-9BCB-4CA3-4F2C-E835A06BE825}"/>
              </a:ext>
            </a:extLst>
          </p:cNvPr>
          <p:cNvSpPr>
            <a:spLocks noGrp="1"/>
          </p:cNvSpPr>
          <p:nvPr>
            <p:ph type="title"/>
          </p:nvPr>
        </p:nvSpPr>
        <p:spPr>
          <a:xfrm>
            <a:off x="839258" y="871477"/>
            <a:ext cx="10513483" cy="492443"/>
          </a:xfrm>
        </p:spPr>
        <p:txBody>
          <a:bodyPr/>
          <a:lstStyle/>
          <a:p>
            <a:r>
              <a:rPr lang="en-US" dirty="0"/>
              <a:t>RESULT ALONG WITH SCREENSHOT</a:t>
            </a:r>
            <a:endParaRPr lang="en-IN" dirty="0"/>
          </a:p>
        </p:txBody>
      </p:sp>
      <p:sp>
        <p:nvSpPr>
          <p:cNvPr id="3" name="Text Placeholder 2">
            <a:extLst>
              <a:ext uri="{FF2B5EF4-FFF2-40B4-BE49-F238E27FC236}">
                <a16:creationId xmlns:a16="http://schemas.microsoft.com/office/drawing/2014/main" id="{E1A84DAC-80D7-8EEC-3164-769BA07FFB45}"/>
              </a:ext>
            </a:extLst>
          </p:cNvPr>
          <p:cNvSpPr>
            <a:spLocks noGrp="1"/>
          </p:cNvSpPr>
          <p:nvPr>
            <p:ph type="body" idx="1"/>
          </p:nvPr>
        </p:nvSpPr>
        <p:spPr/>
        <p:txBody>
          <a:bodyPr/>
          <a:lstStyle/>
          <a:p>
            <a:endParaRPr lang="en-IN" dirty="0"/>
          </a:p>
        </p:txBody>
      </p:sp>
      <p:pic>
        <p:nvPicPr>
          <p:cNvPr id="5" name="Picture 4" descr="A screenshot of a computer">
            <a:extLst>
              <a:ext uri="{FF2B5EF4-FFF2-40B4-BE49-F238E27FC236}">
                <a16:creationId xmlns:a16="http://schemas.microsoft.com/office/drawing/2014/main" id="{B4FCE248-C19E-4A81-636D-E13871484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58" y="1828800"/>
            <a:ext cx="8152342" cy="4267200"/>
          </a:xfrm>
          <a:prstGeom prst="rect">
            <a:avLst/>
          </a:prstGeom>
        </p:spPr>
      </p:pic>
    </p:spTree>
    <p:extLst>
      <p:ext uri="{BB962C8B-B14F-4D97-AF65-F5344CB8AC3E}">
        <p14:creationId xmlns:p14="http://schemas.microsoft.com/office/powerpoint/2010/main" val="218170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E442-B30E-D22D-37AA-99DFE3CD5D8D}"/>
              </a:ext>
            </a:extLst>
          </p:cNvPr>
          <p:cNvSpPr>
            <a:spLocks noGrp="1"/>
          </p:cNvSpPr>
          <p:nvPr>
            <p:ph type="title"/>
          </p:nvPr>
        </p:nvSpPr>
        <p:spPr>
          <a:xfrm>
            <a:off x="839258" y="871477"/>
            <a:ext cx="10513483" cy="492443"/>
          </a:xfrm>
        </p:spPr>
        <p:txBody>
          <a:bodyPr/>
          <a:lstStyle/>
          <a:p>
            <a:r>
              <a:rPr lang="en-IN" dirty="0"/>
              <a:t>CONCLUSION</a:t>
            </a:r>
          </a:p>
        </p:txBody>
      </p:sp>
      <p:sp>
        <p:nvSpPr>
          <p:cNvPr id="3" name="Text Placeholder 2">
            <a:extLst>
              <a:ext uri="{FF2B5EF4-FFF2-40B4-BE49-F238E27FC236}">
                <a16:creationId xmlns:a16="http://schemas.microsoft.com/office/drawing/2014/main" id="{F561AE13-CA48-75C4-01BB-DE3C4A8300E5}"/>
              </a:ext>
            </a:extLst>
          </p:cNvPr>
          <p:cNvSpPr>
            <a:spLocks noGrp="1"/>
          </p:cNvSpPr>
          <p:nvPr>
            <p:ph type="body" idx="1"/>
          </p:nvPr>
        </p:nvSpPr>
        <p:spPr>
          <a:xfrm>
            <a:off x="839258" y="1752600"/>
            <a:ext cx="10520045" cy="4431983"/>
          </a:xfrm>
        </p:spPr>
        <p:txBody>
          <a:bodyPr/>
          <a:lstStyle/>
          <a:p>
            <a:pPr algn="just" rtl="0">
              <a:spcBef>
                <a:spcPts val="0"/>
              </a:spcBef>
              <a:spcAft>
                <a:spcPts val="0"/>
              </a:spcAft>
            </a:pPr>
            <a:r>
              <a:rPr lang="en-US" dirty="0">
                <a:latin typeface="Times New Roman" panose="02020603050405020304" pitchFamily="18" charset="0"/>
                <a:cs typeface="Times New Roman" panose="02020603050405020304" pitchFamily="18" charset="0"/>
              </a:rPr>
              <a:t>The motion-controlled computer project utilizing Arduino technology has successfully demonstrated the potential for intuitive and hands-free computer interaction. It is one of the easiest ways of interaction between humans and computers. It is a cost-effective model that is only based on Arduino UNO and ultrasonic sensors. The Python IDE allows seamless integration with Arduino UNO to achieve different processing and controlling methods for creating new gesture control solutions. Additional gesture recognition opportunities exist in medical applications where, for health and safety reasons, a nurse or doctor may not be able to touch a display or trackpad but still needs to control a system. In other cases, the medical professional may not be within reach of the display yet still needs to manipulate the content being shown on the display. Appropriate gestures, such as hand swipes or using a finger as a virtual mouse, are a safer and faster way to control the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84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8807-0551-B1F0-FD3F-EDEAF321BDE4}"/>
              </a:ext>
            </a:extLst>
          </p:cNvPr>
          <p:cNvSpPr>
            <a:spLocks noGrp="1"/>
          </p:cNvSpPr>
          <p:nvPr>
            <p:ph type="title"/>
          </p:nvPr>
        </p:nvSpPr>
        <p:spPr>
          <a:xfrm>
            <a:off x="839258" y="871477"/>
            <a:ext cx="10513483" cy="492443"/>
          </a:xfrm>
        </p:spPr>
        <p:txBody>
          <a:bodyPr/>
          <a:lstStyle/>
          <a:p>
            <a:r>
              <a:rPr lang="en-IN" dirty="0"/>
              <a:t>REFERENCES</a:t>
            </a:r>
          </a:p>
        </p:txBody>
      </p:sp>
      <p:sp>
        <p:nvSpPr>
          <p:cNvPr id="5" name="Text Placeholder 4">
            <a:extLst>
              <a:ext uri="{FF2B5EF4-FFF2-40B4-BE49-F238E27FC236}">
                <a16:creationId xmlns:a16="http://schemas.microsoft.com/office/drawing/2014/main" id="{C69EF922-720A-3378-24C5-B4A0F1478EA1}"/>
              </a:ext>
            </a:extLst>
          </p:cNvPr>
          <p:cNvSpPr>
            <a:spLocks noGrp="1"/>
          </p:cNvSpPr>
          <p:nvPr>
            <p:ph type="body" idx="1"/>
          </p:nvPr>
        </p:nvSpPr>
        <p:spPr>
          <a:xfrm>
            <a:off x="828675" y="1765808"/>
            <a:ext cx="10520045" cy="4062651"/>
          </a:xfrm>
        </p:spPr>
        <p:txBody>
          <a:bodyPr/>
          <a:lstStyle/>
          <a:p>
            <a:r>
              <a:rPr lang="en-IN" dirty="0"/>
              <a:t>1.  </a:t>
            </a:r>
            <a:r>
              <a:rPr lang="en-IN" dirty="0" err="1"/>
              <a:t>Zhigang</a:t>
            </a:r>
            <a:r>
              <a:rPr lang="en-IN" dirty="0"/>
              <a:t>, F. Computer gesture input and its application in human-computer interaction. Mini Micro Syst. 1999, 6, 418–421. </a:t>
            </a:r>
          </a:p>
          <a:p>
            <a:r>
              <a:rPr lang="en-IN" dirty="0"/>
              <a:t>2.  Mitra, S.; Acharya, T. Gesture recognition: A survey. IEEE Trans. Syst. Man </a:t>
            </a:r>
            <a:r>
              <a:rPr lang="en-IN" dirty="0" err="1"/>
              <a:t>Cybern</a:t>
            </a:r>
            <a:r>
              <a:rPr lang="en-IN" dirty="0"/>
              <a:t>. Part C Appl. Rev. 2007, 37, 311–324. </a:t>
            </a:r>
          </a:p>
          <a:p>
            <a:r>
              <a:rPr lang="en-IN" dirty="0"/>
              <a:t>3.  Ahuja, M.K.; Singh, A. Static vision-based Hand Gesture recognition using principal component analysis. In Proceedings of the 2015 IEEE 3rd International Conference on MOOCs, Innovation and Technology in Education (MITE), Amritsar, India, 1–2 October 2015; pp. 402–406. </a:t>
            </a:r>
          </a:p>
          <a:p>
            <a:r>
              <a:rPr lang="en-IN" dirty="0"/>
              <a:t>4. Rajesh R.J, </a:t>
            </a:r>
            <a:r>
              <a:rPr lang="en-IN" dirty="0" err="1"/>
              <a:t>Nagarjunan</a:t>
            </a:r>
            <a:r>
              <a:rPr lang="en-IN" dirty="0"/>
              <a:t>. D, </a:t>
            </a:r>
            <a:r>
              <a:rPr lang="en-IN" dirty="0" err="1"/>
              <a:t>Arunachalam.R.M</a:t>
            </a:r>
            <a:r>
              <a:rPr lang="en-IN" dirty="0"/>
              <a:t>, </a:t>
            </a:r>
            <a:r>
              <a:rPr lang="en-IN" dirty="0" err="1"/>
              <a:t>Aarthi.R</a:t>
            </a:r>
            <a:r>
              <a:rPr lang="en-IN" dirty="0"/>
              <a:t>. Distance Transform Based Hand Gestures Recognition for PowerPoint Presentation Navigation. Adv. </a:t>
            </a:r>
            <a:r>
              <a:rPr lang="en-IN" dirty="0" err="1"/>
              <a:t>Comput</a:t>
            </a:r>
            <a:r>
              <a:rPr lang="en-IN" dirty="0"/>
              <a:t>. 2012, 3, 41..</a:t>
            </a:r>
          </a:p>
        </p:txBody>
      </p:sp>
    </p:spTree>
    <p:extLst>
      <p:ext uri="{BB962C8B-B14F-4D97-AF65-F5344CB8AC3E}">
        <p14:creationId xmlns:p14="http://schemas.microsoft.com/office/powerpoint/2010/main" val="17453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8242" y="3438266"/>
            <a:ext cx="3031490" cy="635000"/>
          </a:xfrm>
          <a:prstGeom prst="rect">
            <a:avLst/>
          </a:prstGeom>
        </p:spPr>
        <p:txBody>
          <a:bodyPr vert="horz" wrap="square" lIns="0" tIns="12700" rIns="0" bIns="0" rtlCol="0">
            <a:spAutoFit/>
          </a:bodyPr>
          <a:lstStyle/>
          <a:p>
            <a:pPr marL="12700">
              <a:lnSpc>
                <a:spcPct val="100000"/>
              </a:lnSpc>
              <a:spcBef>
                <a:spcPts val="100"/>
              </a:spcBef>
            </a:pPr>
            <a:r>
              <a:rPr sz="4000" dirty="0"/>
              <a:t>Thank</a:t>
            </a:r>
            <a:r>
              <a:rPr sz="4000" spc="-170" dirty="0"/>
              <a:t> </a:t>
            </a:r>
            <a:r>
              <a:rPr sz="4000" spc="-25" dirty="0"/>
              <a:t>You</a:t>
            </a:r>
            <a:endParaRPr sz="4000"/>
          </a:p>
        </p:txBody>
      </p:sp>
      <p:sp>
        <p:nvSpPr>
          <p:cNvPr id="3" name="object 3"/>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70"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27</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AD60-8EA0-B496-C6DC-BBC7DDB3831A}"/>
              </a:ext>
            </a:extLst>
          </p:cNvPr>
          <p:cNvSpPr>
            <a:spLocks noGrp="1"/>
          </p:cNvSpPr>
          <p:nvPr>
            <p:ph type="title"/>
          </p:nvPr>
        </p:nvSpPr>
        <p:spPr>
          <a:xfrm>
            <a:off x="293587" y="922630"/>
            <a:ext cx="10513483" cy="492443"/>
          </a:xfrm>
        </p:spPr>
        <p:txBody>
          <a:bodyPr/>
          <a:lstStyle/>
          <a:p>
            <a:pPr algn="l"/>
            <a:r>
              <a:rPr lang="en-IN" dirty="0"/>
              <a:t>LITERATURE SURVEY</a:t>
            </a:r>
          </a:p>
        </p:txBody>
      </p:sp>
      <p:graphicFrame>
        <p:nvGraphicFramePr>
          <p:cNvPr id="4" name="Table 3">
            <a:extLst>
              <a:ext uri="{FF2B5EF4-FFF2-40B4-BE49-F238E27FC236}">
                <a16:creationId xmlns:a16="http://schemas.microsoft.com/office/drawing/2014/main" id="{0105BFF1-029B-6968-852F-5BF2A64EAEE6}"/>
              </a:ext>
            </a:extLst>
          </p:cNvPr>
          <p:cNvGraphicFramePr>
            <a:graphicFrameLocks noGrp="1"/>
          </p:cNvGraphicFramePr>
          <p:nvPr>
            <p:extLst>
              <p:ext uri="{D42A27DB-BD31-4B8C-83A1-F6EECF244321}">
                <p14:modId xmlns:p14="http://schemas.microsoft.com/office/powerpoint/2010/main" val="1523676705"/>
              </p:ext>
            </p:extLst>
          </p:nvPr>
        </p:nvGraphicFramePr>
        <p:xfrm>
          <a:off x="293587" y="1829765"/>
          <a:ext cx="11604826" cy="4738993"/>
        </p:xfrm>
        <a:graphic>
          <a:graphicData uri="http://schemas.openxmlformats.org/drawingml/2006/table">
            <a:tbl>
              <a:tblPr firstRow="1" bandRow="1">
                <a:tableStyleId>{21E4AEA4-8DFA-4A89-87EB-49C32662AFE0}</a:tableStyleId>
              </a:tblPr>
              <a:tblGrid>
                <a:gridCol w="663133">
                  <a:extLst>
                    <a:ext uri="{9D8B030D-6E8A-4147-A177-3AD203B41FA5}">
                      <a16:colId xmlns:a16="http://schemas.microsoft.com/office/drawing/2014/main" val="86043686"/>
                    </a:ext>
                  </a:extLst>
                </a:gridCol>
                <a:gridCol w="2324030">
                  <a:extLst>
                    <a:ext uri="{9D8B030D-6E8A-4147-A177-3AD203B41FA5}">
                      <a16:colId xmlns:a16="http://schemas.microsoft.com/office/drawing/2014/main" val="4159019688"/>
                    </a:ext>
                  </a:extLst>
                </a:gridCol>
                <a:gridCol w="2394292">
                  <a:extLst>
                    <a:ext uri="{9D8B030D-6E8A-4147-A177-3AD203B41FA5}">
                      <a16:colId xmlns:a16="http://schemas.microsoft.com/office/drawing/2014/main" val="840755869"/>
                    </a:ext>
                  </a:extLst>
                </a:gridCol>
                <a:gridCol w="2355096">
                  <a:extLst>
                    <a:ext uri="{9D8B030D-6E8A-4147-A177-3AD203B41FA5}">
                      <a16:colId xmlns:a16="http://schemas.microsoft.com/office/drawing/2014/main" val="2205654574"/>
                    </a:ext>
                  </a:extLst>
                </a:gridCol>
                <a:gridCol w="1462270">
                  <a:extLst>
                    <a:ext uri="{9D8B030D-6E8A-4147-A177-3AD203B41FA5}">
                      <a16:colId xmlns:a16="http://schemas.microsoft.com/office/drawing/2014/main" val="492348124"/>
                    </a:ext>
                  </a:extLst>
                </a:gridCol>
                <a:gridCol w="2406005">
                  <a:extLst>
                    <a:ext uri="{9D8B030D-6E8A-4147-A177-3AD203B41FA5}">
                      <a16:colId xmlns:a16="http://schemas.microsoft.com/office/drawing/2014/main" val="466792608"/>
                    </a:ext>
                  </a:extLst>
                </a:gridCol>
              </a:tblGrid>
              <a:tr h="553830">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405644"/>
                  </a:ext>
                </a:extLst>
              </a:tr>
              <a:tr h="1503252">
                <a:tc>
                  <a:txBody>
                    <a:bodyPr/>
                    <a:lstStyle/>
                    <a:p>
                      <a:pPr algn="ctr"/>
                      <a:r>
                        <a:rPr lang="en-IN" dirty="0"/>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Cost-effective hand gesture computer control interface</a:t>
                      </a:r>
                    </a:p>
                    <a:p>
                      <a:endParaRPr lang="en-US" b="0" i="0" u="sng" dirty="0">
                        <a:solidFill>
                          <a:schemeClr val="tx1"/>
                        </a:solidFill>
                        <a:effectLst/>
                        <a:latin typeface="+mn-lt"/>
                        <a:ea typeface="+mn-ea"/>
                        <a:cs typeface="+mn-cs"/>
                      </a:endParaRPr>
                    </a:p>
                  </a:txBody>
                  <a:tcPr/>
                </a:tc>
                <a:tc>
                  <a:txBody>
                    <a:bodyPr/>
                    <a:lstStyle/>
                    <a:p>
                      <a:pPr marL="342900" indent="-342900" algn="l">
                        <a:buFont typeface="+mj-lt"/>
                        <a:buAutoNum type="arabicPeriod"/>
                      </a:pPr>
                      <a:r>
                        <a:rPr lang="en-IN" sz="1800" b="0" i="0" u="none" strike="noStrike" dirty="0" err="1">
                          <a:solidFill>
                            <a:schemeClr val="tx1"/>
                          </a:solidFill>
                          <a:effectLst/>
                          <a:latin typeface="+mn-lt"/>
                          <a:ea typeface="+mn-ea"/>
                          <a:cs typeface="+mn-cs"/>
                        </a:rPr>
                        <a:t>József</a:t>
                      </a:r>
                      <a:r>
                        <a:rPr lang="en-IN" sz="1800" b="0" i="0" u="none" strike="noStrike" dirty="0">
                          <a:solidFill>
                            <a:schemeClr val="tx1"/>
                          </a:solidFill>
                          <a:effectLst/>
                          <a:latin typeface="+mn-lt"/>
                          <a:ea typeface="+mn-ea"/>
                          <a:cs typeface="+mn-cs"/>
                        </a:rPr>
                        <a:t> Katona</a:t>
                      </a:r>
                    </a:p>
                    <a:p>
                      <a:pPr marL="342900" indent="-342900" algn="l">
                        <a:buFont typeface="+mj-lt"/>
                        <a:buAutoNum type="arabicPeriod"/>
                      </a:pPr>
                      <a:r>
                        <a:rPr lang="en-US" sz="1800" b="0" u="none" strike="noStrike" dirty="0">
                          <a:solidFill>
                            <a:schemeClr val="dk1"/>
                          </a:solidFill>
                          <a:effectLst/>
                        </a:rPr>
                        <a:t>Gergely </a:t>
                      </a:r>
                      <a:r>
                        <a:rPr lang="en-US" sz="1800" b="0" u="none" strike="noStrike" dirty="0" err="1">
                          <a:solidFill>
                            <a:schemeClr val="dk1"/>
                          </a:solidFill>
                          <a:effectLst/>
                        </a:rPr>
                        <a:t>Sziládi</a:t>
                      </a:r>
                      <a:endParaRPr lang="en-US" sz="1800" b="0" u="none" strike="noStrike" dirty="0">
                        <a:solidFill>
                          <a:schemeClr val="dk1"/>
                        </a:solidFill>
                        <a:effectLst/>
                      </a:endParaRPr>
                    </a:p>
                    <a:p>
                      <a:pPr marL="342900" indent="-342900" algn="l">
                        <a:buFont typeface="+mj-lt"/>
                        <a:buAutoNum type="arabicPeriod"/>
                      </a:pPr>
                      <a:r>
                        <a:rPr lang="en-US" sz="1800" b="0" u="none" strike="noStrike" dirty="0">
                          <a:solidFill>
                            <a:schemeClr val="dk1"/>
                          </a:solidFill>
                          <a:effectLst/>
                        </a:rPr>
                        <a:t>Tibor </a:t>
                      </a:r>
                      <a:r>
                        <a:rPr lang="en-US" sz="1800" b="0" u="none" strike="noStrike" dirty="0" err="1">
                          <a:solidFill>
                            <a:schemeClr val="dk1"/>
                          </a:solidFill>
                          <a:effectLst/>
                        </a:rPr>
                        <a:t>Ujbányi</a:t>
                      </a:r>
                      <a:r>
                        <a:rPr lang="en-US" sz="1800" b="0" u="none" strike="noStrike" dirty="0">
                          <a:solidFill>
                            <a:schemeClr val="dk1"/>
                          </a:solidFill>
                          <a:effectLst/>
                        </a:rPr>
                        <a:t> </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mj-lt"/>
                          <a:cs typeface="Times New Roman" panose="02020603050405020304" pitchFamily="18" charset="0"/>
                        </a:rPr>
                        <a:t>IEEE International Conference on Cognitive Info communications</a:t>
                      </a:r>
                    </a:p>
                  </a:txBody>
                  <a:tcPr/>
                </a:tc>
                <a:tc>
                  <a:txBody>
                    <a:bodyPr/>
                    <a:lstStyle/>
                    <a:p>
                      <a:pPr algn="ctr"/>
                      <a:r>
                        <a:rPr lang="en-IN" sz="1800" b="0" u="none" strike="noStrike" dirty="0">
                          <a:solidFill>
                            <a:schemeClr val="dk1"/>
                          </a:solidFill>
                          <a:effectLst/>
                        </a:rPr>
                        <a:t>2016</a:t>
                      </a:r>
                      <a:endParaRPr lang="en-IN" dirty="0">
                        <a:latin typeface="Times New Roman" panose="02020603050405020304" pitchFamily="18" charset="0"/>
                        <a:cs typeface="Times New Roman" panose="02020603050405020304" pitchFamily="18" charset="0"/>
                      </a:endParaRPr>
                    </a:p>
                  </a:txBody>
                  <a:tcPr/>
                </a:tc>
                <a:tc>
                  <a:txBody>
                    <a:bodyPr/>
                    <a:lstStyle/>
                    <a:p>
                      <a:pPr algn="l" rtl="0"/>
                      <a:r>
                        <a:rPr lang="en-US" sz="1800" b="0" u="none" strike="noStrike" dirty="0">
                          <a:solidFill>
                            <a:schemeClr val="dk1"/>
                          </a:solidFill>
                          <a:effectLst/>
                        </a:rPr>
                        <a:t>Provided a rich dataset for gesture research, capturing spontaneous and naturalistic gestures in computer interactions.</a:t>
                      </a:r>
                      <a:endParaRPr lang="en-US"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7762955"/>
                  </a:ext>
                </a:extLst>
              </a:tr>
              <a:tr h="2361553">
                <a:tc>
                  <a:txBody>
                    <a:bodyPr/>
                    <a:lstStyle/>
                    <a:p>
                      <a:pPr algn="ctr"/>
                      <a:r>
                        <a:rPr lang="en-IN" dirty="0"/>
                        <a:t>2</a:t>
                      </a:r>
                    </a:p>
                  </a:txBody>
                  <a:tcPr/>
                </a:tc>
                <a:tc>
                  <a:txBody>
                    <a:bodyPr/>
                    <a:lstStyle/>
                    <a:p>
                      <a:pPr algn="l" rtl="0"/>
                      <a:r>
                        <a:rPr lang="en-US" dirty="0"/>
                        <a:t>Hand Gesture Recognition Based on Computer Vision: A Review of Techniques</a:t>
                      </a:r>
                      <a:br>
                        <a:rPr lang="en-US" dirty="0"/>
                      </a:br>
                      <a:endParaRPr lang="en-IN" dirty="0"/>
                    </a:p>
                  </a:txBody>
                  <a:tcPr/>
                </a:tc>
                <a:tc>
                  <a:txBody>
                    <a:bodyPr/>
                    <a:lstStyle/>
                    <a:p>
                      <a:pPr marL="342900" indent="-342900" algn="l">
                        <a:buFont typeface="+mj-lt"/>
                        <a:buAutoNum type="arabicPeriod"/>
                      </a:pPr>
                      <a:r>
                        <a:rPr lang="en-IN" sz="1800" b="0" i="0" u="none" strike="noStrike" dirty="0">
                          <a:solidFill>
                            <a:schemeClr val="tx1"/>
                          </a:solidFill>
                          <a:effectLst/>
                          <a:latin typeface="+mn-lt"/>
                          <a:ea typeface="+mn-ea"/>
                          <a:cs typeface="+mn-cs"/>
                        </a:rPr>
                        <a:t>Sushmita Mitra</a:t>
                      </a:r>
                    </a:p>
                    <a:p>
                      <a:pPr marL="342900" indent="-342900" algn="l">
                        <a:buFont typeface="+mj-lt"/>
                        <a:buAutoNum type="arabicPeriod"/>
                      </a:pPr>
                      <a:r>
                        <a:rPr lang="en-US" sz="1800" b="0" u="none" strike="noStrike" dirty="0">
                          <a:solidFill>
                            <a:schemeClr val="dk1"/>
                          </a:solidFill>
                          <a:effectLst/>
                        </a:rPr>
                        <a:t>Acharya </a:t>
                      </a:r>
                      <a:r>
                        <a:rPr lang="en-US" sz="1800" b="0" u="none" strike="noStrike" dirty="0" err="1">
                          <a:solidFill>
                            <a:schemeClr val="dk1"/>
                          </a:solidFill>
                          <a:effectLst/>
                        </a:rPr>
                        <a:t>Tinku</a:t>
                      </a:r>
                      <a:endParaRPr lang="en-US" sz="1800" b="0" u="none" strike="noStrike" dirty="0">
                        <a:solidFill>
                          <a:schemeClr val="dk1"/>
                        </a:solidFill>
                        <a:effectLst/>
                      </a:endParaRPr>
                    </a:p>
                    <a:p>
                      <a:pPr marL="0" indent="0" algn="l">
                        <a:buFont typeface="+mj-lt"/>
                        <a:buNone/>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dirty="0"/>
                        <a:t> IEEE Transactions on Systems, Man, and Cybernetics</a:t>
                      </a:r>
                    </a:p>
                  </a:txBody>
                  <a:tcPr/>
                </a:tc>
                <a:tc>
                  <a:txBody>
                    <a:bodyPr/>
                    <a:lstStyle/>
                    <a:p>
                      <a:pPr algn="ctr" rtl="0"/>
                      <a:r>
                        <a:rPr lang="en-IN" sz="1800" b="0" u="none" strike="noStrike" dirty="0">
                          <a:solidFill>
                            <a:schemeClr val="dk1"/>
                          </a:solidFill>
                          <a:effectLst/>
                        </a:rPr>
                        <a:t>2007</a:t>
                      </a:r>
                      <a:endParaRPr lang="en-IN" b="0" dirty="0">
                        <a:effectLst/>
                      </a:endParaRPr>
                    </a:p>
                    <a:p>
                      <a:br>
                        <a:rPr lang="en-IN" dirty="0"/>
                      </a:br>
                      <a:endParaRPr lang="en-IN" dirty="0"/>
                    </a:p>
                  </a:txBody>
                  <a:tcPr/>
                </a:tc>
                <a:tc>
                  <a:txBody>
                    <a:bodyPr/>
                    <a:lstStyle/>
                    <a:p>
                      <a:pPr algn="l" rtl="0"/>
                      <a:r>
                        <a:rPr lang="en-US" dirty="0"/>
                        <a:t>Applications involving hidden Markov models, particle filtering and condensation, finite-state machines, optical flow, skin color, and connectionist models</a:t>
                      </a:r>
                      <a:endParaRPr lang="en-IN" dirty="0"/>
                    </a:p>
                  </a:txBody>
                  <a:tcPr/>
                </a:tc>
                <a:extLst>
                  <a:ext uri="{0D108BD9-81ED-4DB2-BD59-A6C34878D82A}">
                    <a16:rowId xmlns:a16="http://schemas.microsoft.com/office/drawing/2014/main" val="457451718"/>
                  </a:ext>
                </a:extLst>
              </a:tr>
            </a:tbl>
          </a:graphicData>
        </a:graphic>
      </p:graphicFrame>
    </p:spTree>
    <p:extLst>
      <p:ext uri="{BB962C8B-B14F-4D97-AF65-F5344CB8AC3E}">
        <p14:creationId xmlns:p14="http://schemas.microsoft.com/office/powerpoint/2010/main" val="344777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CE572F-D96A-00B3-401D-FC5CAA3D40B6}"/>
              </a:ext>
            </a:extLst>
          </p:cNvPr>
          <p:cNvGraphicFramePr>
            <a:graphicFrameLocks noGrp="1"/>
          </p:cNvGraphicFramePr>
          <p:nvPr>
            <p:extLst>
              <p:ext uri="{D42A27DB-BD31-4B8C-83A1-F6EECF244321}">
                <p14:modId xmlns:p14="http://schemas.microsoft.com/office/powerpoint/2010/main" val="2229056099"/>
              </p:ext>
            </p:extLst>
          </p:nvPr>
        </p:nvGraphicFramePr>
        <p:xfrm>
          <a:off x="117917" y="152400"/>
          <a:ext cx="11956165" cy="6599463"/>
        </p:xfrm>
        <a:graphic>
          <a:graphicData uri="http://schemas.openxmlformats.org/drawingml/2006/table">
            <a:tbl>
              <a:tblPr firstRow="1" bandRow="1">
                <a:tableStyleId>{21E4AEA4-8DFA-4A89-87EB-49C32662AFE0}</a:tableStyleId>
              </a:tblPr>
              <a:tblGrid>
                <a:gridCol w="606104">
                  <a:extLst>
                    <a:ext uri="{9D8B030D-6E8A-4147-A177-3AD203B41FA5}">
                      <a16:colId xmlns:a16="http://schemas.microsoft.com/office/drawing/2014/main" val="3933136759"/>
                    </a:ext>
                  </a:extLst>
                </a:gridCol>
                <a:gridCol w="2031215">
                  <a:extLst>
                    <a:ext uri="{9D8B030D-6E8A-4147-A177-3AD203B41FA5}">
                      <a16:colId xmlns:a16="http://schemas.microsoft.com/office/drawing/2014/main" val="77367763"/>
                    </a:ext>
                  </a:extLst>
                </a:gridCol>
                <a:gridCol w="2575941">
                  <a:extLst>
                    <a:ext uri="{9D8B030D-6E8A-4147-A177-3AD203B41FA5}">
                      <a16:colId xmlns:a16="http://schemas.microsoft.com/office/drawing/2014/main" val="1307705361"/>
                    </a:ext>
                  </a:extLst>
                </a:gridCol>
                <a:gridCol w="2424415">
                  <a:extLst>
                    <a:ext uri="{9D8B030D-6E8A-4147-A177-3AD203B41FA5}">
                      <a16:colId xmlns:a16="http://schemas.microsoft.com/office/drawing/2014/main" val="3206594013"/>
                    </a:ext>
                  </a:extLst>
                </a:gridCol>
                <a:gridCol w="1591023">
                  <a:extLst>
                    <a:ext uri="{9D8B030D-6E8A-4147-A177-3AD203B41FA5}">
                      <a16:colId xmlns:a16="http://schemas.microsoft.com/office/drawing/2014/main" val="1431609099"/>
                    </a:ext>
                  </a:extLst>
                </a:gridCol>
                <a:gridCol w="2727467">
                  <a:extLst>
                    <a:ext uri="{9D8B030D-6E8A-4147-A177-3AD203B41FA5}">
                      <a16:colId xmlns:a16="http://schemas.microsoft.com/office/drawing/2014/main" val="5654286"/>
                    </a:ext>
                  </a:extLst>
                </a:gridCol>
              </a:tblGrid>
              <a:tr h="659946">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5734770"/>
                  </a:ext>
                </a:extLst>
              </a:tr>
              <a:tr h="2074117">
                <a:tc>
                  <a:txBody>
                    <a:bodyPr/>
                    <a:lstStyle/>
                    <a:p>
                      <a:pPr algn="ctr"/>
                      <a:r>
                        <a:rPr lang="en-IN" dirty="0"/>
                        <a:t>3</a:t>
                      </a:r>
                    </a:p>
                  </a:txBody>
                  <a:tcPr/>
                </a:tc>
                <a:tc>
                  <a:txBody>
                    <a:bodyPr/>
                    <a:lstStyle/>
                    <a:p>
                      <a:pPr rtl="0"/>
                      <a:r>
                        <a:rPr lang="en-US" sz="1800" b="0" u="none" strike="noStrike" dirty="0">
                          <a:solidFill>
                            <a:schemeClr val="dk1"/>
                          </a:solidFill>
                          <a:effectLst/>
                        </a:rPr>
                        <a:t>Static vision based Hand Gesture recognition using principal component analysis</a:t>
                      </a:r>
                      <a:br>
                        <a:rPr lang="en-US" dirty="0"/>
                      </a:br>
                      <a:endParaRPr lang="en-IN" dirty="0"/>
                    </a:p>
                  </a:txBody>
                  <a:tcPr/>
                </a:tc>
                <a:tc>
                  <a:txBody>
                    <a:bodyPr/>
                    <a:lstStyle/>
                    <a:p>
                      <a:pPr marL="342900" indent="-342900" algn="l">
                        <a:buFont typeface="+mj-lt"/>
                        <a:buAutoNum type="arabicPeriod"/>
                      </a:pPr>
                      <a:r>
                        <a:rPr lang="en-IN" dirty="0">
                          <a:latin typeface="+mj-lt"/>
                          <a:cs typeface="Times New Roman" panose="02020603050405020304" pitchFamily="18" charset="0"/>
                        </a:rPr>
                        <a:t>Mandeep Kaur Ahuja</a:t>
                      </a:r>
                    </a:p>
                    <a:p>
                      <a:pPr marL="342900" indent="-342900" algn="l">
                        <a:buFont typeface="+mj-lt"/>
                        <a:buAutoNum type="arabicPeriod"/>
                      </a:pPr>
                      <a:r>
                        <a:rPr lang="en-IN" dirty="0">
                          <a:latin typeface="+mj-lt"/>
                          <a:cs typeface="Times New Roman" panose="02020603050405020304" pitchFamily="18" charset="0"/>
                        </a:rPr>
                        <a:t>Amardeep Singh</a:t>
                      </a:r>
                    </a:p>
                  </a:txBody>
                  <a:tcPr/>
                </a:tc>
                <a:tc>
                  <a:txBody>
                    <a:bodyPr/>
                    <a:lstStyle/>
                    <a:p>
                      <a:r>
                        <a:rPr lang="en-US" dirty="0">
                          <a:latin typeface="+mj-lt"/>
                          <a:cs typeface="Times New Roman" panose="02020603050405020304" pitchFamily="18" charset="0"/>
                        </a:rPr>
                        <a:t>IEEE 3rd International Conference on MOOCs, Innovation, and Technology in Education (MITE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2015</a:t>
                      </a:r>
                      <a:endParaRPr lang="en-IN" dirty="0">
                        <a:latin typeface="Times New Roman" panose="02020603050405020304" pitchFamily="18" charset="0"/>
                        <a:cs typeface="Times New Roman" panose="02020603050405020304" pitchFamily="18" charset="0"/>
                      </a:endParaRPr>
                    </a:p>
                  </a:txBody>
                  <a:tcPr/>
                </a:tc>
                <a:tc>
                  <a:txBody>
                    <a:bodyPr/>
                    <a:lstStyle/>
                    <a:p>
                      <a:pPr algn="just" rtl="0"/>
                      <a:r>
                        <a:rPr lang="en-US" dirty="0"/>
                        <a:t>Template-based matching technique is developed using Principal Component Analysis (PCA) for recognition.</a:t>
                      </a:r>
                      <a:endParaRPr lang="en-IN" dirty="0"/>
                    </a:p>
                  </a:txBody>
                  <a:tcPr/>
                </a:tc>
                <a:extLst>
                  <a:ext uri="{0D108BD9-81ED-4DB2-BD59-A6C34878D82A}">
                    <a16:rowId xmlns:a16="http://schemas.microsoft.com/office/drawing/2014/main" val="2465459064"/>
                  </a:ext>
                </a:extLst>
              </a:tr>
              <a:tr h="2356951">
                <a:tc>
                  <a:txBody>
                    <a:bodyPr/>
                    <a:lstStyle/>
                    <a:p>
                      <a:r>
                        <a:rPr lang="en-IN" dirty="0"/>
                        <a:t>   4</a:t>
                      </a:r>
                    </a:p>
                  </a:txBody>
                  <a:tcPr/>
                </a:tc>
                <a:tc>
                  <a:txBody>
                    <a:bodyPr/>
                    <a:lstStyle/>
                    <a:p>
                      <a:r>
                        <a:rPr lang="en-US" dirty="0">
                          <a:latin typeface="+mj-lt"/>
                          <a:cs typeface="Times New Roman" panose="02020603050405020304" pitchFamily="18" charset="0"/>
                        </a:rPr>
                        <a:t>A Continuous Hand Gestures Recognition Technique for Human-Machine Interaction Using Accelerometer and Gyroscope Sensors</a:t>
                      </a:r>
                      <a:endParaRPr lang="en-IN" dirty="0">
                        <a:latin typeface="+mj-lt"/>
                        <a:cs typeface="Times New Roman" panose="02020603050405020304" pitchFamily="18" charset="0"/>
                      </a:endParaRPr>
                    </a:p>
                  </a:txBody>
                  <a:tcPr/>
                </a:tc>
                <a:tc>
                  <a:txBody>
                    <a:bodyPr/>
                    <a:lstStyle/>
                    <a:p>
                      <a:pPr marL="342900" indent="-342900" algn="l">
                        <a:buFont typeface="+mj-lt"/>
                        <a:buAutoNum type="arabicPeriod"/>
                      </a:pPr>
                      <a:r>
                        <a:rPr lang="en-IN" dirty="0" err="1">
                          <a:latin typeface="+mj-lt"/>
                          <a:cs typeface="Times New Roman" panose="02020603050405020304" pitchFamily="18" charset="0"/>
                        </a:rPr>
                        <a:t>Tanima</a:t>
                      </a:r>
                      <a:r>
                        <a:rPr lang="en-IN" dirty="0">
                          <a:latin typeface="+mj-lt"/>
                          <a:cs typeface="Times New Roman" panose="02020603050405020304" pitchFamily="18" charset="0"/>
                        </a:rPr>
                        <a:t> Dutta</a:t>
                      </a:r>
                    </a:p>
                    <a:p>
                      <a:pPr marL="342900" indent="-342900" algn="l">
                        <a:buFont typeface="+mj-lt"/>
                        <a:buAutoNum type="arabicPeriod"/>
                      </a:pPr>
                      <a:r>
                        <a:rPr lang="en-IN" dirty="0">
                          <a:latin typeface="+mj-lt"/>
                          <a:cs typeface="Times New Roman" panose="02020603050405020304" pitchFamily="18" charset="0"/>
                        </a:rPr>
                        <a:t>Kulwant Sharma</a:t>
                      </a:r>
                    </a:p>
                    <a:p>
                      <a:pPr marL="342900" indent="-342900" algn="l">
                        <a:buFont typeface="+mj-lt"/>
                        <a:buAutoNum type="arabicPeriod"/>
                      </a:pPr>
                      <a:r>
                        <a:rPr lang="en-IN" dirty="0">
                          <a:latin typeface="+mj-lt"/>
                          <a:cs typeface="Times New Roman" panose="02020603050405020304" pitchFamily="18" charset="0"/>
                        </a:rPr>
                        <a:t>Hari Prabhat Gupta</a:t>
                      </a:r>
                    </a:p>
                    <a:p>
                      <a:pPr marL="342900" indent="-342900" algn="l">
                        <a:buFont typeface="+mj-lt"/>
                        <a:buAutoNum type="arabicPeriod"/>
                      </a:pP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dirty="0"/>
                        <a:t> IEEE Sensors </a:t>
                      </a:r>
                      <a:br>
                        <a:rPr lang="en-US" dirty="0"/>
                      </a:br>
                      <a:endParaRPr lang="en-IN" dirty="0"/>
                    </a:p>
                  </a:txBody>
                  <a:tcPr/>
                </a:tc>
                <a:tc>
                  <a:txBody>
                    <a:bodyPr/>
                    <a:lstStyle/>
                    <a:p>
                      <a:pPr algn="ctr" rtl="0"/>
                      <a:r>
                        <a:rPr lang="en-IN" sz="1800" b="0" u="none" strike="noStrike" dirty="0">
                          <a:solidFill>
                            <a:schemeClr val="dk1"/>
                          </a:solidFill>
                          <a:effectLst/>
                        </a:rPr>
                        <a:t>2016</a:t>
                      </a:r>
                      <a:br>
                        <a:rPr lang="en-IN" dirty="0"/>
                      </a:br>
                      <a:endParaRPr lang="en-IN" dirty="0"/>
                    </a:p>
                  </a:txBody>
                  <a:tcPr/>
                </a:tc>
                <a:tc>
                  <a:txBody>
                    <a:bodyPr/>
                    <a:lstStyle/>
                    <a:p>
                      <a:pPr algn="just"/>
                      <a:r>
                        <a:rPr lang="en-US" b="0" i="0" dirty="0">
                          <a:solidFill>
                            <a:schemeClr val="dk1"/>
                          </a:solidFill>
                          <a:effectLst/>
                          <a:latin typeface="+mn-lt"/>
                          <a:ea typeface="+mn-ea"/>
                          <a:cs typeface="+mn-cs"/>
                        </a:rPr>
                        <a:t>A gesture is recognized by comparing the gesture code with the gesture database using a dynamic time warping algorithm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5400849"/>
                  </a:ext>
                </a:extLst>
              </a:tr>
              <a:tr h="1508449">
                <a:tc>
                  <a:txBody>
                    <a:bodyPr/>
                    <a:lstStyle/>
                    <a:p>
                      <a:r>
                        <a:rPr lang="en-IN" dirty="0"/>
                        <a:t>   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Real-Time Hand Gesture Recognition Using a Color Glove</a:t>
                      </a:r>
                    </a:p>
                    <a:p>
                      <a:endParaRPr lang="en-IN" b="0" dirty="0">
                        <a:latin typeface="Times New Roman" panose="02020603050405020304" pitchFamily="18" charset="0"/>
                        <a:cs typeface="Times New Roman" panose="02020603050405020304" pitchFamily="18" charset="0"/>
                      </a:endParaRPr>
                    </a:p>
                  </a:txBody>
                  <a:tcPr/>
                </a:tc>
                <a:tc>
                  <a:txBody>
                    <a:bodyPr/>
                    <a:lstStyle/>
                    <a:p>
                      <a:pPr marL="342900" indent="-342900" algn="l">
                        <a:buFont typeface="+mj-lt"/>
                        <a:buAutoNum type="arabicPeriod"/>
                      </a:pPr>
                      <a:r>
                        <a:rPr lang="en-IN" dirty="0"/>
                        <a:t>Luigi </a:t>
                      </a:r>
                      <a:r>
                        <a:rPr lang="en-IN" dirty="0" err="1"/>
                        <a:t>Lamberati</a:t>
                      </a:r>
                      <a:endParaRPr lang="en-IN" dirty="0"/>
                    </a:p>
                    <a:p>
                      <a:pPr marL="342900" indent="-342900" algn="l">
                        <a:buFont typeface="+mj-lt"/>
                        <a:buAutoNum type="arabicPeriod"/>
                      </a:pPr>
                      <a:r>
                        <a:rPr lang="en-IN" dirty="0"/>
                        <a:t>Francesco </a:t>
                      </a:r>
                      <a:r>
                        <a:rPr lang="en-IN" dirty="0" err="1"/>
                        <a:t>Camastra</a:t>
                      </a:r>
                      <a:endParaRPr lang="en-IN" dirty="0"/>
                    </a:p>
                  </a:txBody>
                  <a:tcPr/>
                </a:tc>
                <a:tc>
                  <a:txBody>
                    <a:bodyPr/>
                    <a:lstStyle/>
                    <a:p>
                      <a:pPr algn="ctr"/>
                      <a:r>
                        <a:rPr lang="en-IN" dirty="0">
                          <a:latin typeface="+mj-lt"/>
                          <a:cs typeface="Times New Roman" panose="02020603050405020304" pitchFamily="18" charset="0"/>
                        </a:rPr>
                        <a:t>Image Analysis and Processing</a:t>
                      </a:r>
                    </a:p>
                  </a:txBody>
                  <a:tcPr/>
                </a:tc>
                <a:tc>
                  <a:txBody>
                    <a:bodyPr/>
                    <a:lstStyle/>
                    <a:p>
                      <a:pPr algn="ctr"/>
                      <a:r>
                        <a:rPr lang="en-US" dirty="0"/>
                        <a:t>2011</a:t>
                      </a:r>
                      <a:endParaRPr lang="en-IN" dirty="0"/>
                    </a:p>
                  </a:txBody>
                  <a:tcPr/>
                </a:tc>
                <a:tc>
                  <a:txBody>
                    <a:bodyPr/>
                    <a:lstStyle/>
                    <a:p>
                      <a:pPr algn="l" rtl="0"/>
                      <a:r>
                        <a:rPr lang="en-US" b="0" i="0" dirty="0">
                          <a:solidFill>
                            <a:schemeClr val="dk1"/>
                          </a:solidFill>
                          <a:effectLst/>
                          <a:latin typeface="+mn-lt"/>
                          <a:ea typeface="+mn-ea"/>
                          <a:cs typeface="+mn-cs"/>
                        </a:rPr>
                        <a:t>This paper presents a real-time hand gesture recognizer based on a color glove.</a:t>
                      </a:r>
                      <a:endParaRPr lang="en-IN" dirty="0"/>
                    </a:p>
                  </a:txBody>
                  <a:tcPr/>
                </a:tc>
                <a:extLst>
                  <a:ext uri="{0D108BD9-81ED-4DB2-BD59-A6C34878D82A}">
                    <a16:rowId xmlns:a16="http://schemas.microsoft.com/office/drawing/2014/main" val="2759228477"/>
                  </a:ext>
                </a:extLst>
              </a:tr>
            </a:tbl>
          </a:graphicData>
        </a:graphic>
      </p:graphicFrame>
    </p:spTree>
    <p:extLst>
      <p:ext uri="{BB962C8B-B14F-4D97-AF65-F5344CB8AC3E}">
        <p14:creationId xmlns:p14="http://schemas.microsoft.com/office/powerpoint/2010/main" val="27001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3787F6-6E39-5018-4DA1-0349CBBBA3D6}"/>
              </a:ext>
            </a:extLst>
          </p:cNvPr>
          <p:cNvGraphicFramePr>
            <a:graphicFrameLocks noGrp="1"/>
          </p:cNvGraphicFramePr>
          <p:nvPr>
            <p:extLst>
              <p:ext uri="{D42A27DB-BD31-4B8C-83A1-F6EECF244321}">
                <p14:modId xmlns:p14="http://schemas.microsoft.com/office/powerpoint/2010/main" val="445404166"/>
              </p:ext>
            </p:extLst>
          </p:nvPr>
        </p:nvGraphicFramePr>
        <p:xfrm>
          <a:off x="114300" y="228601"/>
          <a:ext cx="12001499" cy="6453181"/>
        </p:xfrm>
        <a:graphic>
          <a:graphicData uri="http://schemas.openxmlformats.org/drawingml/2006/table">
            <a:tbl>
              <a:tblPr firstRow="1" bandRow="1">
                <a:tableStyleId>{21E4AEA4-8DFA-4A89-87EB-49C32662AFE0}</a:tableStyleId>
              </a:tblPr>
              <a:tblGrid>
                <a:gridCol w="723900">
                  <a:extLst>
                    <a:ext uri="{9D8B030D-6E8A-4147-A177-3AD203B41FA5}">
                      <a16:colId xmlns:a16="http://schemas.microsoft.com/office/drawing/2014/main" val="2107696005"/>
                    </a:ext>
                  </a:extLst>
                </a:gridCol>
                <a:gridCol w="2180921">
                  <a:extLst>
                    <a:ext uri="{9D8B030D-6E8A-4147-A177-3AD203B41FA5}">
                      <a16:colId xmlns:a16="http://schemas.microsoft.com/office/drawing/2014/main" val="2038900130"/>
                    </a:ext>
                  </a:extLst>
                </a:gridCol>
                <a:gridCol w="1987509">
                  <a:extLst>
                    <a:ext uri="{9D8B030D-6E8A-4147-A177-3AD203B41FA5}">
                      <a16:colId xmlns:a16="http://schemas.microsoft.com/office/drawing/2014/main" val="3181251059"/>
                    </a:ext>
                  </a:extLst>
                </a:gridCol>
                <a:gridCol w="2446166">
                  <a:extLst>
                    <a:ext uri="{9D8B030D-6E8A-4147-A177-3AD203B41FA5}">
                      <a16:colId xmlns:a16="http://schemas.microsoft.com/office/drawing/2014/main" val="1523426423"/>
                    </a:ext>
                  </a:extLst>
                </a:gridCol>
                <a:gridCol w="1605296">
                  <a:extLst>
                    <a:ext uri="{9D8B030D-6E8A-4147-A177-3AD203B41FA5}">
                      <a16:colId xmlns:a16="http://schemas.microsoft.com/office/drawing/2014/main" val="220179484"/>
                    </a:ext>
                  </a:extLst>
                </a:gridCol>
                <a:gridCol w="3057707">
                  <a:extLst>
                    <a:ext uri="{9D8B030D-6E8A-4147-A177-3AD203B41FA5}">
                      <a16:colId xmlns:a16="http://schemas.microsoft.com/office/drawing/2014/main" val="2156115262"/>
                    </a:ext>
                  </a:extLst>
                </a:gridCol>
              </a:tblGrid>
              <a:tr h="661523">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538772"/>
                  </a:ext>
                </a:extLst>
              </a:tr>
              <a:tr h="1350006">
                <a:tc>
                  <a:txBody>
                    <a:bodyPr/>
                    <a:lstStyle/>
                    <a:p>
                      <a:r>
                        <a:rPr lang="en-IN" dirty="0"/>
                        <a:t>    6</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dirty="0"/>
                        <a:t>Vision-based hand-gesture applications</a:t>
                      </a:r>
                    </a:p>
                  </a:txBody>
                  <a:tcPr/>
                </a:tc>
                <a:tc>
                  <a:txBody>
                    <a:bodyPr/>
                    <a:lstStyle/>
                    <a:p>
                      <a:pPr marL="342900" indent="-342900" algn="l">
                        <a:buFont typeface="+mj-lt"/>
                        <a:buAutoNum type="arabicPeriod"/>
                      </a:pPr>
                      <a:r>
                        <a:rPr lang="en-IN" sz="1800" b="0" u="none" strike="noStrike" dirty="0">
                          <a:solidFill>
                            <a:schemeClr val="dk1"/>
                          </a:solidFill>
                          <a:effectLst/>
                        </a:rPr>
                        <a:t>Juan Pablo </a:t>
                      </a:r>
                      <a:r>
                        <a:rPr lang="en-IN" sz="1800" b="0" u="none" strike="noStrike" dirty="0" err="1">
                          <a:solidFill>
                            <a:schemeClr val="dk1"/>
                          </a:solidFill>
                          <a:effectLst/>
                        </a:rPr>
                        <a:t>Wachs</a:t>
                      </a:r>
                      <a:endParaRPr lang="en-IN" sz="1800" b="0" u="none" strike="noStrike" dirty="0">
                        <a:solidFill>
                          <a:schemeClr val="dk1"/>
                        </a:solidFill>
                        <a:effectLst/>
                      </a:endParaRPr>
                    </a:p>
                    <a:p>
                      <a:pPr marL="342900" indent="-342900" algn="l">
                        <a:buFont typeface="+mj-lt"/>
                        <a:buAutoNum type="arabicPeriod"/>
                      </a:pPr>
                      <a:r>
                        <a:rPr lang="en-IN" sz="1800" b="0" u="none" strike="noStrike" dirty="0">
                          <a:solidFill>
                            <a:schemeClr val="dk1"/>
                          </a:solidFill>
                          <a:effectLst/>
                        </a:rPr>
                        <a:t>Yael Edan</a:t>
                      </a:r>
                    </a:p>
                  </a:txBody>
                  <a:tcPr/>
                </a:tc>
                <a:tc>
                  <a:txBody>
                    <a:bodyPr/>
                    <a:lstStyle/>
                    <a:p>
                      <a:r>
                        <a:rPr lang="en-IN" dirty="0">
                          <a:latin typeface="+mj-lt"/>
                          <a:cs typeface="Times New Roman" panose="02020603050405020304" pitchFamily="18" charset="0"/>
                        </a:rPr>
                        <a:t>Communications of the ACM</a:t>
                      </a:r>
                    </a:p>
                  </a:txBody>
                  <a:tcPr/>
                </a:tc>
                <a:tc>
                  <a:txBody>
                    <a:bodyPr/>
                    <a:lstStyle/>
                    <a:p>
                      <a:pPr algn="ctr"/>
                      <a:r>
                        <a:rPr lang="en-IN" sz="1800" b="0" u="none" strike="noStrike" dirty="0">
                          <a:solidFill>
                            <a:schemeClr val="dk1"/>
                          </a:solidFill>
                          <a:effectLst/>
                        </a:rPr>
                        <a:t>2011</a:t>
                      </a:r>
                      <a:endParaRPr lang="en-IN" dirty="0"/>
                    </a:p>
                  </a:txBody>
                  <a:tcPr/>
                </a:tc>
                <a:tc>
                  <a:txBody>
                    <a:bodyPr/>
                    <a:lstStyle/>
                    <a:p>
                      <a:pPr algn="l"/>
                      <a:r>
                        <a:rPr lang="en-US" sz="1800" b="0" u="none" strike="noStrike" dirty="0">
                          <a:solidFill>
                            <a:schemeClr val="dk1"/>
                          </a:solidFill>
                          <a:effectLst/>
                        </a:rPr>
                        <a:t>Body posture and finger pointing are a natural modality for human-machine interaction.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045196"/>
                  </a:ext>
                </a:extLst>
              </a:tr>
              <a:tr h="1512052">
                <a:tc>
                  <a:txBody>
                    <a:bodyPr/>
                    <a:lstStyle/>
                    <a:p>
                      <a:r>
                        <a:rPr lang="en-IN" dirty="0"/>
                        <a:t>   7</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t>Study of various techniques of Hand gesture recognition</a:t>
                      </a:r>
                      <a:endParaRPr lang="en-IN" dirty="0"/>
                    </a:p>
                  </a:txBody>
                  <a:tcPr/>
                </a:tc>
                <a:tc>
                  <a:txBody>
                    <a:bodyPr/>
                    <a:lstStyle/>
                    <a:p>
                      <a:pPr marL="342900" indent="-342900" algn="l">
                        <a:buFont typeface="+mj-lt"/>
                        <a:buAutoNum type="arabicPeriod"/>
                      </a:pPr>
                      <a:r>
                        <a:rPr lang="en-IN" sz="1800" b="0" u="none" strike="noStrike" dirty="0">
                          <a:solidFill>
                            <a:schemeClr val="dk1"/>
                          </a:solidFill>
                          <a:effectLst/>
                        </a:rPr>
                        <a:t>Jyoti Rani</a:t>
                      </a:r>
                    </a:p>
                    <a:p>
                      <a:pPr marL="342900" indent="-342900" algn="l">
                        <a:buFont typeface="+mj-lt"/>
                        <a:buAutoNum type="arabicPeriod"/>
                      </a:pPr>
                      <a:r>
                        <a:rPr lang="en-IN" sz="1800" b="0" u="none" strike="noStrike" dirty="0">
                          <a:solidFill>
                            <a:schemeClr val="dk1"/>
                          </a:solidFill>
                          <a:effectLst/>
                          <a:latin typeface="+mj-lt"/>
                          <a:cs typeface="Times New Roman" panose="02020603050405020304" pitchFamily="18" charset="0"/>
                        </a:rPr>
                        <a:t>Harpreet Kaur</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IEEE 1st International Conference on Power Electronics, Intelligent Control and Energy Systems (ICPEICES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2016</a:t>
                      </a:r>
                      <a:endParaRPr lang="en-IN"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n-lt"/>
                          <a:ea typeface="+mn-ea"/>
                          <a:cs typeface="+mn-cs"/>
                        </a:rPr>
                        <a:t>The Kinect depth data is the famous research for the identification of new fingers and the recognition of hand gesture</a:t>
                      </a:r>
                      <a:endParaRPr lang="en-IN" dirty="0"/>
                    </a:p>
                  </a:txBody>
                  <a:tcPr/>
                </a:tc>
                <a:extLst>
                  <a:ext uri="{0D108BD9-81ED-4DB2-BD59-A6C34878D82A}">
                    <a16:rowId xmlns:a16="http://schemas.microsoft.com/office/drawing/2014/main" val="2645834564"/>
                  </a:ext>
                </a:extLst>
              </a:tr>
              <a:tr h="2929600">
                <a:tc>
                  <a:txBody>
                    <a:bodyPr/>
                    <a:lstStyle/>
                    <a:p>
                      <a:r>
                        <a:rPr lang="en-IN" dirty="0"/>
                        <a:t>  8</a:t>
                      </a:r>
                    </a:p>
                  </a:txBody>
                  <a:tcPr/>
                </a:tc>
                <a:tc>
                  <a:txBody>
                    <a:bodyPr/>
                    <a:lstStyle/>
                    <a:p>
                      <a:r>
                        <a:rPr lang="en-US" dirty="0">
                          <a:latin typeface="+mj-lt"/>
                          <a:cs typeface="Times New Roman" panose="02020603050405020304" pitchFamily="18" charset="0"/>
                        </a:rPr>
                        <a:t>Hand-Gesture Recognition-Algorithm based on Finger Counting</a:t>
                      </a:r>
                      <a:endParaRPr lang="en-IN" dirty="0">
                        <a:latin typeface="+mj-lt"/>
                        <a:cs typeface="Times New Roman" panose="02020603050405020304" pitchFamily="18" charset="0"/>
                      </a:endParaRPr>
                    </a:p>
                  </a:txBody>
                  <a:tcPr/>
                </a:tc>
                <a:tc>
                  <a:txBody>
                    <a:bodyPr/>
                    <a:lstStyle/>
                    <a:p>
                      <a:pPr marL="342900" indent="-342900" algn="l">
                        <a:buFont typeface="+mj-lt"/>
                        <a:buAutoNum type="arabicPeriod"/>
                      </a:pPr>
                      <a:r>
                        <a:rPr lang="en-IN" dirty="0" err="1">
                          <a:latin typeface="+mj-lt"/>
                          <a:cs typeface="Times New Roman" panose="02020603050405020304" pitchFamily="18" charset="0"/>
                        </a:rPr>
                        <a:t>M.Perimal</a:t>
                      </a:r>
                      <a:endParaRPr lang="en-IN" dirty="0">
                        <a:latin typeface="+mj-lt"/>
                        <a:cs typeface="Times New Roman" panose="02020603050405020304" pitchFamily="18" charset="0"/>
                      </a:endParaRPr>
                    </a:p>
                    <a:p>
                      <a:pPr marL="342900" indent="-342900" algn="l">
                        <a:buFont typeface="+mj-lt"/>
                        <a:buAutoNum type="arabicPeriod"/>
                      </a:pPr>
                      <a:r>
                        <a:rPr lang="en-IN" dirty="0" err="1">
                          <a:latin typeface="+mj-lt"/>
                          <a:cs typeface="Times New Roman" panose="02020603050405020304" pitchFamily="18" charset="0"/>
                        </a:rPr>
                        <a:t>S.N.Basah</a:t>
                      </a:r>
                      <a:endParaRPr lang="en-IN" dirty="0">
                        <a:latin typeface="+mj-lt"/>
                        <a:cs typeface="Times New Roman" panose="02020603050405020304" pitchFamily="18" charset="0"/>
                      </a:endParaRPr>
                    </a:p>
                    <a:p>
                      <a:pPr marL="342900" indent="-342900" algn="l">
                        <a:buFont typeface="+mj-lt"/>
                        <a:buAutoNum type="arabicPeriod"/>
                      </a:pPr>
                      <a:r>
                        <a:rPr lang="en-IN" dirty="0" err="1">
                          <a:latin typeface="+mj-lt"/>
                          <a:cs typeface="Times New Roman" panose="02020603050405020304" pitchFamily="18" charset="0"/>
                        </a:rPr>
                        <a:t>H.Yahya</a:t>
                      </a:r>
                      <a:endParaRPr lang="en-IN" dirty="0">
                        <a:latin typeface="+mj-lt"/>
                        <a:cs typeface="Times New Roman" panose="02020603050405020304" pitchFamily="18" charset="0"/>
                      </a:endParaRPr>
                    </a:p>
                  </a:txBody>
                  <a:tcPr/>
                </a:tc>
                <a:tc>
                  <a:txBody>
                    <a:bodyPr/>
                    <a:lstStyle/>
                    <a:p>
                      <a:pPr rtl="0"/>
                      <a:r>
                        <a:rPr lang="en-US" dirty="0"/>
                        <a:t>Exploring Man-Machines Compliance in Signal Processing and Artificial Intelligence</a:t>
                      </a:r>
                      <a:br>
                        <a:rPr lang="en-IN" dirty="0"/>
                      </a:br>
                      <a:endParaRPr lang="en-IN" dirty="0"/>
                    </a:p>
                  </a:txBody>
                  <a:tcPr/>
                </a:tc>
                <a:tc>
                  <a:txBody>
                    <a:bodyPr/>
                    <a:lstStyle/>
                    <a:p>
                      <a:pPr algn="ctr"/>
                      <a:r>
                        <a:rPr lang="en-IN" sz="1800" b="0" u="none" strike="noStrike" dirty="0">
                          <a:solidFill>
                            <a:schemeClr val="dk1"/>
                          </a:solidFill>
                          <a:effectLst/>
                        </a:rPr>
                        <a:t>2018</a:t>
                      </a:r>
                      <a:endParaRPr lang="en-IN" dirty="0"/>
                    </a:p>
                  </a:txBody>
                  <a:tcPr/>
                </a:tc>
                <a:tc>
                  <a:txBody>
                    <a:bodyPr/>
                    <a:lstStyle/>
                    <a:p>
                      <a:pPr rtl="0"/>
                      <a:r>
                        <a:rPr lang="en-US" dirty="0"/>
                        <a:t>The algorithm counts fingers and recognizes gesture based on the maximum distance between the fingers detected. The algorithm divided into four main parts: image acquisition, pre-processing, finger detection, and gesture recognition</a:t>
                      </a:r>
                      <a:br>
                        <a:rPr lang="en-US" dirty="0"/>
                      </a:br>
                      <a:endParaRPr lang="en-IN" dirty="0"/>
                    </a:p>
                  </a:txBody>
                  <a:tcPr/>
                </a:tc>
                <a:extLst>
                  <a:ext uri="{0D108BD9-81ED-4DB2-BD59-A6C34878D82A}">
                    <a16:rowId xmlns:a16="http://schemas.microsoft.com/office/drawing/2014/main" val="3982124666"/>
                  </a:ext>
                </a:extLst>
              </a:tr>
            </a:tbl>
          </a:graphicData>
        </a:graphic>
      </p:graphicFrame>
    </p:spTree>
    <p:extLst>
      <p:ext uri="{BB962C8B-B14F-4D97-AF65-F5344CB8AC3E}">
        <p14:creationId xmlns:p14="http://schemas.microsoft.com/office/powerpoint/2010/main" val="334924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78BFF9-8E67-5E93-3A31-D7EA6CD37DBC}"/>
              </a:ext>
            </a:extLst>
          </p:cNvPr>
          <p:cNvGraphicFramePr>
            <a:graphicFrameLocks noGrp="1"/>
          </p:cNvGraphicFramePr>
          <p:nvPr>
            <p:extLst>
              <p:ext uri="{D42A27DB-BD31-4B8C-83A1-F6EECF244321}">
                <p14:modId xmlns:p14="http://schemas.microsoft.com/office/powerpoint/2010/main" val="1785080302"/>
              </p:ext>
            </p:extLst>
          </p:nvPr>
        </p:nvGraphicFramePr>
        <p:xfrm>
          <a:off x="152400" y="152400"/>
          <a:ext cx="11887200" cy="6580158"/>
        </p:xfrm>
        <a:graphic>
          <a:graphicData uri="http://schemas.openxmlformats.org/drawingml/2006/table">
            <a:tbl>
              <a:tblPr firstRow="1" bandRow="1">
                <a:tableStyleId>{21E4AEA4-8DFA-4A89-87EB-49C32662AFE0}</a:tableStyleId>
              </a:tblPr>
              <a:tblGrid>
                <a:gridCol w="694706">
                  <a:extLst>
                    <a:ext uri="{9D8B030D-6E8A-4147-A177-3AD203B41FA5}">
                      <a16:colId xmlns:a16="http://schemas.microsoft.com/office/drawing/2014/main" val="2976722079"/>
                    </a:ext>
                  </a:extLst>
                </a:gridCol>
                <a:gridCol w="2470068">
                  <a:extLst>
                    <a:ext uri="{9D8B030D-6E8A-4147-A177-3AD203B41FA5}">
                      <a16:colId xmlns:a16="http://schemas.microsoft.com/office/drawing/2014/main" val="1626481734"/>
                    </a:ext>
                  </a:extLst>
                </a:gridCol>
                <a:gridCol w="2624447">
                  <a:extLst>
                    <a:ext uri="{9D8B030D-6E8A-4147-A177-3AD203B41FA5}">
                      <a16:colId xmlns:a16="http://schemas.microsoft.com/office/drawing/2014/main" val="771456056"/>
                    </a:ext>
                  </a:extLst>
                </a:gridCol>
                <a:gridCol w="2444338">
                  <a:extLst>
                    <a:ext uri="{9D8B030D-6E8A-4147-A177-3AD203B41FA5}">
                      <a16:colId xmlns:a16="http://schemas.microsoft.com/office/drawing/2014/main" val="3072209287"/>
                    </a:ext>
                  </a:extLst>
                </a:gridCol>
                <a:gridCol w="1337953">
                  <a:extLst>
                    <a:ext uri="{9D8B030D-6E8A-4147-A177-3AD203B41FA5}">
                      <a16:colId xmlns:a16="http://schemas.microsoft.com/office/drawing/2014/main" val="1006428320"/>
                    </a:ext>
                  </a:extLst>
                </a:gridCol>
                <a:gridCol w="2315688">
                  <a:extLst>
                    <a:ext uri="{9D8B030D-6E8A-4147-A177-3AD203B41FA5}">
                      <a16:colId xmlns:a16="http://schemas.microsoft.com/office/drawing/2014/main" val="2701319709"/>
                    </a:ext>
                  </a:extLst>
                </a:gridCol>
              </a:tblGrid>
              <a:tr h="723911">
                <a:tc>
                  <a:txBody>
                    <a:bodyPr/>
                    <a:lstStyle/>
                    <a:p>
                      <a:r>
                        <a:rPr lang="en-IN" dirty="0"/>
                        <a:t>SNO</a:t>
                      </a:r>
                    </a:p>
                  </a:txBody>
                  <a:tcPr/>
                </a:tc>
                <a:tc>
                  <a:txBody>
                    <a:bodyPr/>
                    <a:lstStyle/>
                    <a:p>
                      <a:pPr algn="ctr"/>
                      <a:r>
                        <a:rPr lang="en-IN" dirty="0"/>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JOURNAL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CONTRIBUTION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6628290"/>
                  </a:ext>
                </a:extLst>
              </a:tr>
              <a:tr h="3205891">
                <a:tc>
                  <a:txBody>
                    <a:bodyPr/>
                    <a:lstStyle/>
                    <a:p>
                      <a:r>
                        <a:rPr lang="en-IN" dirty="0"/>
                        <a:t>  9</a:t>
                      </a:r>
                    </a:p>
                  </a:txBody>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t>Real-time hand detection in a complex background</a:t>
                      </a:r>
                      <a:endParaRPr lang="en-IN" dirty="0"/>
                    </a:p>
                  </a:txBody>
                  <a:tcPr/>
                </a:tc>
                <a:tc>
                  <a:txBody>
                    <a:bodyPr/>
                    <a:lstStyle/>
                    <a:p>
                      <a:pPr marL="342900" indent="-342900" rtl="0">
                        <a:buFont typeface="+mj-lt"/>
                        <a:buAutoNum type="arabicPeriod"/>
                      </a:pPr>
                      <a:r>
                        <a:rPr lang="en-IN" dirty="0" err="1">
                          <a:effectLst/>
                        </a:rPr>
                        <a:t>Ekaterini</a:t>
                      </a:r>
                      <a:r>
                        <a:rPr lang="en-IN" dirty="0">
                          <a:effectLst/>
                        </a:rPr>
                        <a:t> </a:t>
                      </a:r>
                      <a:r>
                        <a:rPr lang="en-IN" dirty="0" err="1">
                          <a:effectLst/>
                        </a:rPr>
                        <a:t>Stergiopoul</a:t>
                      </a:r>
                      <a:r>
                        <a:rPr lang="en-IN" b="0" i="0" dirty="0">
                          <a:solidFill>
                            <a:schemeClr val="dk1"/>
                          </a:solidFill>
                          <a:effectLst/>
                          <a:latin typeface="+mn-lt"/>
                          <a:ea typeface="+mn-ea"/>
                          <a:cs typeface="+mn-cs"/>
                        </a:rPr>
                        <a:t> </a:t>
                      </a:r>
                    </a:p>
                    <a:p>
                      <a:pPr marL="342900" indent="-342900" rtl="0">
                        <a:buFont typeface="+mj-lt"/>
                        <a:buAutoNum type="arabicPeriod"/>
                      </a:pPr>
                      <a:r>
                        <a:rPr lang="en-IN" b="0" i="0" u="none" dirty="0" err="1">
                          <a:solidFill>
                            <a:schemeClr val="dk1"/>
                          </a:solidFill>
                          <a:effectLst/>
                          <a:latin typeface="+mn-lt"/>
                          <a:ea typeface="+mn-ea"/>
                          <a:cs typeface="+mn-cs"/>
                        </a:rPr>
                        <a:t>Parado</a:t>
                      </a:r>
                      <a:r>
                        <a:rPr lang="en-IN" b="0" i="0" u="none" dirty="0">
                          <a:solidFill>
                            <a:schemeClr val="dk1"/>
                          </a:solidFill>
                          <a:effectLst/>
                          <a:latin typeface="+mn-lt"/>
                          <a:ea typeface="+mn-ea"/>
                          <a:cs typeface="+mn-cs"/>
                        </a:rPr>
                        <a:t> Nu </a:t>
                      </a:r>
                      <a:r>
                        <a:rPr lang="en-IN" b="0" i="0" u="none" dirty="0" err="1">
                          <a:solidFill>
                            <a:schemeClr val="dk1"/>
                          </a:solidFill>
                          <a:effectLst/>
                          <a:latin typeface="+mn-lt"/>
                          <a:ea typeface="+mn-ea"/>
                          <a:cs typeface="+mn-cs"/>
                        </a:rPr>
                        <a:t>bailo</a:t>
                      </a:r>
                      <a:endParaRPr lang="en-IN" b="0" i="0" u="none" dirty="0">
                        <a:solidFill>
                          <a:schemeClr val="dk1"/>
                        </a:solidFill>
                        <a:effectLst/>
                        <a:latin typeface="+mn-lt"/>
                        <a:ea typeface="+mn-ea"/>
                        <a:cs typeface="+mn-cs"/>
                      </a:endParaRPr>
                    </a:p>
                    <a:p>
                      <a:pPr marL="342900" indent="-342900" rtl="0">
                        <a:buFont typeface="+mj-lt"/>
                        <a:buAutoNum type="arabicPeriod"/>
                      </a:pPr>
                      <a:r>
                        <a:rPr lang="en-IN" b="0" i="0" u="none" dirty="0">
                          <a:solidFill>
                            <a:schemeClr val="dk1"/>
                          </a:solidFill>
                          <a:effectLst/>
                          <a:latin typeface="+mn-lt"/>
                          <a:ea typeface="+mn-ea"/>
                          <a:cs typeface="+mn-cs"/>
                        </a:rPr>
                        <a:t>Nikos </a:t>
                      </a:r>
                      <a:r>
                        <a:rPr lang="en-IN" b="0" i="0" u="none" dirty="0" err="1">
                          <a:solidFill>
                            <a:schemeClr val="dk1"/>
                          </a:solidFill>
                          <a:effectLst/>
                          <a:latin typeface="+mn-lt"/>
                          <a:ea typeface="+mn-ea"/>
                          <a:cs typeface="+mn-cs"/>
                        </a:rPr>
                        <a:t>Mitianoudiu</a:t>
                      </a:r>
                      <a:endParaRPr lang="en-IN" u="none" dirty="0">
                        <a:latin typeface="Times New Roman" panose="02020603050405020304" pitchFamily="18" charset="0"/>
                        <a:cs typeface="Times New Roman" panose="02020603050405020304" pitchFamily="18" charset="0"/>
                      </a:endParaRPr>
                    </a:p>
                  </a:txBody>
                  <a:tcPr/>
                </a:tc>
                <a:tc>
                  <a:txBody>
                    <a:bodyPr/>
                    <a:lstStyle/>
                    <a:p>
                      <a:r>
                        <a:rPr lang="en-IN" sz="1800" b="0" u="none" strike="noStrike" dirty="0">
                          <a:solidFill>
                            <a:schemeClr val="dk1"/>
                          </a:solidFill>
                          <a:effectLst/>
                        </a:rPr>
                        <a:t> </a:t>
                      </a:r>
                      <a:r>
                        <a:rPr lang="en-IN" sz="1800" b="0" i="0" u="none" strike="noStrike" dirty="0">
                          <a:solidFill>
                            <a:schemeClr val="dk1"/>
                          </a:solidFill>
                          <a:effectLst/>
                        </a:rPr>
                        <a:t>I</a:t>
                      </a:r>
                      <a:r>
                        <a:rPr lang="en-US" b="0" i="0" dirty="0">
                          <a:solidFill>
                            <a:schemeClr val="dk1"/>
                          </a:solidFill>
                          <a:effectLst/>
                          <a:latin typeface="+mn-lt"/>
                          <a:ea typeface="+mn-ea"/>
                          <a:cs typeface="+mn-cs"/>
                        </a:rPr>
                        <a:t>mage Processing and Multimedia Laboratory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u="none" strike="noStrike" dirty="0">
                          <a:solidFill>
                            <a:schemeClr val="dk1"/>
                          </a:solidFill>
                          <a:effectLst/>
                        </a:rPr>
                        <a:t>2014</a:t>
                      </a:r>
                      <a:endParaRPr lang="en-IN" dirty="0">
                        <a:latin typeface="Times New Roman" panose="02020603050405020304" pitchFamily="18" charset="0"/>
                        <a:cs typeface="Times New Roman" panose="02020603050405020304" pitchFamily="18" charset="0"/>
                      </a:endParaRPr>
                    </a:p>
                  </a:txBody>
                  <a:tcPr/>
                </a:tc>
                <a:tc>
                  <a:txBody>
                    <a:bodyPr/>
                    <a:lstStyle/>
                    <a:p>
                      <a:pPr algn="l" rtl="0"/>
                      <a:r>
                        <a:rPr lang="en-US" b="0" dirty="0">
                          <a:effectLst/>
                        </a:rPr>
                        <a:t> Employing a combination of existing techniques, based on motion detection and introducing a novel skin color classifier to improve segmentation accuracy. </a:t>
                      </a:r>
                    </a:p>
                  </a:txBody>
                  <a:tcPr/>
                </a:tc>
                <a:extLst>
                  <a:ext uri="{0D108BD9-81ED-4DB2-BD59-A6C34878D82A}">
                    <a16:rowId xmlns:a16="http://schemas.microsoft.com/office/drawing/2014/main" val="2690060676"/>
                  </a:ext>
                </a:extLst>
              </a:tr>
              <a:tr h="2650356">
                <a:tc>
                  <a:txBody>
                    <a:bodyPr/>
                    <a:lstStyle/>
                    <a:p>
                      <a:r>
                        <a:rPr lang="en-IN" dirty="0"/>
                        <a:t>  10</a:t>
                      </a:r>
                    </a:p>
                  </a:txBody>
                  <a:tcPr/>
                </a:tc>
                <a:tc>
                  <a:txBody>
                    <a:bodyPr/>
                    <a:lstStyle/>
                    <a:p>
                      <a:r>
                        <a:rPr lang="en-US" dirty="0">
                          <a:latin typeface="+mj-lt"/>
                          <a:cs typeface="Times New Roman" panose="02020603050405020304" pitchFamily="18" charset="0"/>
                        </a:rPr>
                        <a:t>Real-time Vision-based Hand Gesture Recognition Using </a:t>
                      </a:r>
                      <a:r>
                        <a:rPr lang="en-US" dirty="0" err="1">
                          <a:latin typeface="+mj-lt"/>
                          <a:cs typeface="Times New Roman" panose="02020603050405020304" pitchFamily="18" charset="0"/>
                        </a:rPr>
                        <a:t>Haar</a:t>
                      </a:r>
                      <a:r>
                        <a:rPr lang="en-US" dirty="0">
                          <a:latin typeface="+mj-lt"/>
                          <a:cs typeface="Times New Roman" panose="02020603050405020304" pitchFamily="18" charset="0"/>
                        </a:rPr>
                        <a:t>-like Features</a:t>
                      </a:r>
                      <a:endParaRPr lang="en-IN" dirty="0">
                        <a:latin typeface="+mj-lt"/>
                        <a:cs typeface="Times New Roman" panose="02020603050405020304" pitchFamily="18" charset="0"/>
                      </a:endParaRPr>
                    </a:p>
                  </a:txBody>
                  <a:tcPr/>
                </a:tc>
                <a:tc>
                  <a:txBody>
                    <a:bodyPr/>
                    <a:lstStyle/>
                    <a:p>
                      <a:pPr marL="342900" indent="-342900">
                        <a:buFont typeface="+mj-lt"/>
                        <a:buAutoNum type="arabicPeriod"/>
                      </a:pPr>
                      <a:r>
                        <a:rPr lang="en-IN" dirty="0"/>
                        <a:t>Ashish B </a:t>
                      </a:r>
                      <a:r>
                        <a:rPr lang="en-IN" dirty="0" err="1"/>
                        <a:t>Ingale</a:t>
                      </a:r>
                      <a:endParaRPr lang="en-IN" dirty="0"/>
                    </a:p>
                    <a:p>
                      <a:pPr marL="342900" indent="-342900">
                        <a:buFont typeface="+mj-lt"/>
                        <a:buAutoNum type="arabicPeriod"/>
                      </a:pPr>
                      <a:r>
                        <a:rPr lang="en-IN" dirty="0"/>
                        <a:t>DS Chaudhari</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mj-lt"/>
                          <a:cs typeface="Times New Roman" panose="02020603050405020304" pitchFamily="18" charset="0"/>
                        </a:rPr>
                        <a:t>IEEE Instrumentation &amp; Measurement Technology Conference IMTC 2007</a:t>
                      </a:r>
                    </a:p>
                  </a:txBody>
                  <a:tcPr/>
                </a:tc>
                <a:tc>
                  <a:txBody>
                    <a:bodyPr/>
                    <a:lstStyle/>
                    <a:p>
                      <a:pPr algn="ctr"/>
                      <a:r>
                        <a:rPr lang="en-IN" dirty="0"/>
                        <a:t>2007</a:t>
                      </a:r>
                    </a:p>
                  </a:txBody>
                  <a:tcPr/>
                </a:tc>
                <a:tc>
                  <a:txBody>
                    <a:bodyPr/>
                    <a:lstStyle/>
                    <a:p>
                      <a:pPr algn="just"/>
                      <a:r>
                        <a:rPr lang="en-US" dirty="0">
                          <a:latin typeface="+mj-lt"/>
                          <a:cs typeface="Times New Roman" panose="02020603050405020304" pitchFamily="18" charset="0"/>
                        </a:rPr>
                        <a:t>Based on the extracted postures, composite, gestures can be parsed and recognized with a set of primitives and production rules.</a:t>
                      </a:r>
                      <a:endParaRPr lang="en-IN" dirty="0">
                        <a:latin typeface="+mj-lt"/>
                        <a:cs typeface="Times New Roman" panose="02020603050405020304" pitchFamily="18" charset="0"/>
                      </a:endParaRPr>
                    </a:p>
                  </a:txBody>
                  <a:tcPr/>
                </a:tc>
                <a:extLst>
                  <a:ext uri="{0D108BD9-81ED-4DB2-BD59-A6C34878D82A}">
                    <a16:rowId xmlns:a16="http://schemas.microsoft.com/office/drawing/2014/main" val="2154108897"/>
                  </a:ext>
                </a:extLst>
              </a:tr>
            </a:tbl>
          </a:graphicData>
        </a:graphic>
      </p:graphicFrame>
    </p:spTree>
    <p:extLst>
      <p:ext uri="{BB962C8B-B14F-4D97-AF65-F5344CB8AC3E}">
        <p14:creationId xmlns:p14="http://schemas.microsoft.com/office/powerpoint/2010/main" val="155895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1A95-DB23-3F4A-A85D-F0813B4263DD}"/>
              </a:ext>
            </a:extLst>
          </p:cNvPr>
          <p:cNvSpPr>
            <a:spLocks noGrp="1"/>
          </p:cNvSpPr>
          <p:nvPr>
            <p:ph type="title"/>
          </p:nvPr>
        </p:nvSpPr>
        <p:spPr>
          <a:xfrm>
            <a:off x="839258" y="802957"/>
            <a:ext cx="10513483" cy="492443"/>
          </a:xfrm>
        </p:spPr>
        <p:txBody>
          <a:bodyPr/>
          <a:lstStyle/>
          <a:p>
            <a:r>
              <a:rPr lang="en-IN" dirty="0"/>
              <a:t>PROBLEM STATEMENT</a:t>
            </a:r>
          </a:p>
        </p:txBody>
      </p:sp>
      <p:sp>
        <p:nvSpPr>
          <p:cNvPr id="3" name="Text Placeholder 2">
            <a:extLst>
              <a:ext uri="{FF2B5EF4-FFF2-40B4-BE49-F238E27FC236}">
                <a16:creationId xmlns:a16="http://schemas.microsoft.com/office/drawing/2014/main" id="{FC15A8B0-48E7-E61F-A2E7-FE0B29475843}"/>
              </a:ext>
            </a:extLst>
          </p:cNvPr>
          <p:cNvSpPr>
            <a:spLocks noGrp="1"/>
          </p:cNvSpPr>
          <p:nvPr>
            <p:ph type="body" idx="1"/>
          </p:nvPr>
        </p:nvSpPr>
        <p:spPr>
          <a:xfrm>
            <a:off x="828675" y="1664017"/>
            <a:ext cx="10520045" cy="4062651"/>
          </a:xfrm>
        </p:spPr>
        <p:txBody>
          <a:bodyPr/>
          <a:lstStyle/>
          <a:p>
            <a:pPr algn="just" rtl="0">
              <a:spcBef>
                <a:spcPts val="0"/>
              </a:spcBef>
              <a:spcAft>
                <a:spcPts val="0"/>
              </a:spcAft>
            </a:pPr>
            <a:r>
              <a:rPr lang="en-US" dirty="0"/>
              <a:t>Design and implement a Motion-controlled computer interface using Arduino, enabling users to interact with digital devices seamlessly. The project aims to create a system that recognizes predefined hand gestures and translates them into corresponding computer commands, enhancing user experience and accessibility. The solution should encompass gesture detection using sensors or cameras, gesture classification algorithms, Arduino-based microcontroller programming, and effective communication protocols between the Arduino and the computer. This would be a great help for paralyzed people if they could control the system without any electronic gadget specified above. The system control with simple unique gestures of hands reduces the space between user and machine. In the present paper, basic Arduino Uno is used to support the hand gesture-based system control.</a:t>
            </a:r>
            <a:endParaRPr lang="en-IN" dirty="0"/>
          </a:p>
        </p:txBody>
      </p:sp>
    </p:spTree>
    <p:extLst>
      <p:ext uri="{BB962C8B-B14F-4D97-AF65-F5344CB8AC3E}">
        <p14:creationId xmlns:p14="http://schemas.microsoft.com/office/powerpoint/2010/main" val="82524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017-66BA-B8DB-B27C-15C1AF721337}"/>
              </a:ext>
            </a:extLst>
          </p:cNvPr>
          <p:cNvSpPr>
            <a:spLocks noGrp="1"/>
          </p:cNvSpPr>
          <p:nvPr>
            <p:ph type="title"/>
          </p:nvPr>
        </p:nvSpPr>
        <p:spPr>
          <a:xfrm>
            <a:off x="839258" y="871477"/>
            <a:ext cx="10513483" cy="492443"/>
          </a:xfrm>
        </p:spPr>
        <p:txBody>
          <a:bodyPr/>
          <a:lstStyle/>
          <a:p>
            <a:r>
              <a:rPr lang="en-IN" dirty="0"/>
              <a:t>OBJECTIVES</a:t>
            </a:r>
          </a:p>
        </p:txBody>
      </p:sp>
      <p:sp>
        <p:nvSpPr>
          <p:cNvPr id="3" name="Text Placeholder 2">
            <a:extLst>
              <a:ext uri="{FF2B5EF4-FFF2-40B4-BE49-F238E27FC236}">
                <a16:creationId xmlns:a16="http://schemas.microsoft.com/office/drawing/2014/main" id="{D213AB45-9E93-E323-02AB-452BB1709DFF}"/>
              </a:ext>
            </a:extLst>
          </p:cNvPr>
          <p:cNvSpPr>
            <a:spLocks noGrp="1"/>
          </p:cNvSpPr>
          <p:nvPr>
            <p:ph type="body" idx="1"/>
          </p:nvPr>
        </p:nvSpPr>
        <p:spPr>
          <a:xfrm>
            <a:off x="839258" y="1828799"/>
            <a:ext cx="11047941" cy="3370153"/>
          </a:xfrm>
        </p:spPr>
        <p:txBody>
          <a:bodyPr/>
          <a:lstStyle/>
          <a:p>
            <a:pPr rtl="0" fontAlgn="base">
              <a:spcBef>
                <a:spcPts val="0"/>
              </a:spcBef>
              <a:spcAft>
                <a:spcPts val="0"/>
              </a:spcAft>
            </a:pPr>
            <a:endParaRPr lang="en-US" sz="2700" dirty="0">
              <a:solidFill>
                <a:srgbClr val="222222"/>
              </a:solidFill>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To develop a robust motion system using Arduino and appropriate sensors/cameras.</a:t>
            </a:r>
          </a:p>
          <a:p>
            <a:pPr marL="457200" indent="-457200" rtl="0" fontAlgn="base">
              <a:spcBef>
                <a:spcPts val="0"/>
              </a:spcBef>
              <a:spcAft>
                <a:spcPts val="0"/>
              </a:spcAft>
              <a:buFont typeface="Arial" panose="020B0604020202020204" pitchFamily="34" charset="0"/>
              <a:buChar char="•"/>
            </a:pPr>
            <a:r>
              <a:rPr lang="en-US" b="0" i="0" u="none" strike="noStrike" dirty="0">
                <a:solidFill>
                  <a:srgbClr val="222222"/>
                </a:solidFill>
                <a:effectLst/>
                <a:latin typeface="Times New Roman" panose="02020603050405020304" pitchFamily="18" charset="0"/>
                <a:cs typeface="Times New Roman" panose="02020603050405020304" pitchFamily="18" charset="0"/>
              </a:rPr>
              <a:t>To </a:t>
            </a:r>
            <a:r>
              <a:rPr lang="en-US" dirty="0">
                <a:solidFill>
                  <a:srgbClr val="222222"/>
                </a:solidFill>
                <a:latin typeface="Times New Roman" panose="02020603050405020304" pitchFamily="18" charset="0"/>
                <a:cs typeface="Times New Roman" panose="02020603050405020304" pitchFamily="18" charset="0"/>
              </a:rPr>
              <a:t>d</a:t>
            </a:r>
            <a:r>
              <a:rPr lang="en-US" b="0" i="0" u="none" strike="noStrike" dirty="0">
                <a:solidFill>
                  <a:srgbClr val="222222"/>
                </a:solidFill>
                <a:effectLst/>
                <a:latin typeface="Times New Roman" panose="02020603050405020304" pitchFamily="18" charset="0"/>
                <a:cs typeface="Times New Roman" panose="02020603050405020304" pitchFamily="18" charset="0"/>
              </a:rPr>
              <a:t>efine a set of intuitive hand gestures to control various computer functions.</a:t>
            </a:r>
          </a:p>
          <a:p>
            <a:pPr marL="457200" indent="-457200" rtl="0" fontAlgn="base">
              <a:spcBef>
                <a:spcPts val="0"/>
              </a:spcBef>
              <a:spcAft>
                <a:spcPts val="0"/>
              </a:spcAft>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To </a:t>
            </a:r>
            <a:r>
              <a:rPr lang="en-US" b="0" i="0" u="none" strike="noStrike" dirty="0">
                <a:solidFill>
                  <a:srgbClr val="222222"/>
                </a:solidFill>
                <a:effectLst/>
                <a:latin typeface="Times New Roman" panose="02020603050405020304" pitchFamily="18" charset="0"/>
                <a:cs typeface="Times New Roman" panose="02020603050405020304" pitchFamily="18" charset="0"/>
              </a:rPr>
              <a:t>Optimize the algorithm for efficient processing and minimal latency.</a:t>
            </a:r>
          </a:p>
          <a:p>
            <a:pPr marL="457200" indent="-457200" rtl="0" fontAlgn="base">
              <a:spcBef>
                <a:spcPts val="0"/>
              </a:spcBef>
              <a:spcAft>
                <a:spcPts val="0"/>
              </a:spcAft>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To </a:t>
            </a:r>
            <a:r>
              <a:rPr lang="en-US" b="0" i="0" u="none" strike="noStrike" dirty="0">
                <a:solidFill>
                  <a:srgbClr val="222222"/>
                </a:solidFill>
                <a:effectLst/>
                <a:latin typeface="Times New Roman" panose="02020603050405020304" pitchFamily="18" charset="0"/>
                <a:cs typeface="Times New Roman" panose="02020603050405020304" pitchFamily="18" charset="0"/>
              </a:rPr>
              <a:t>Develop a user-friendly interface for configuring and customizing gesture commands.</a:t>
            </a:r>
          </a:p>
          <a:p>
            <a:pPr marL="457200" indent="-457200" rtl="0" fontAlgn="base">
              <a:spcBef>
                <a:spcPts val="0"/>
              </a:spcBef>
              <a:spcAft>
                <a:spcPts val="0"/>
              </a:spcAft>
              <a:buFont typeface="Arial" panose="020B0604020202020204" pitchFamily="34" charset="0"/>
              <a:buChar char="•"/>
            </a:pPr>
            <a:r>
              <a:rPr lang="en-US" b="0" i="0" u="none" strike="noStrike" dirty="0">
                <a:solidFill>
                  <a:srgbClr val="222222"/>
                </a:solidFill>
                <a:effectLst/>
                <a:latin typeface="Times New Roman" panose="02020603050405020304" pitchFamily="18" charset="0"/>
                <a:cs typeface="Times New Roman" panose="02020603050405020304" pitchFamily="18" charset="0"/>
              </a:rPr>
              <a:t>To Conduct thorough testing to validate the accuracy and reliability of the hand gesture recognition system.</a:t>
            </a:r>
          </a:p>
          <a:p>
            <a:pPr marL="457200" indent="-457200" rtl="0" fontAlgn="base">
              <a:spcBef>
                <a:spcPts val="0"/>
              </a:spcBef>
              <a:spcAft>
                <a:spcPts val="0"/>
              </a:spcAft>
              <a:buFont typeface="Arial" panose="020B0604020202020204" pitchFamily="34" charset="0"/>
              <a:buChar char="•"/>
            </a:pPr>
            <a:endParaRPr lang="en-US" b="0" i="0" u="none" strike="noStrike"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30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0937-0277-5019-738E-BE554279DDFB}"/>
              </a:ext>
            </a:extLst>
          </p:cNvPr>
          <p:cNvSpPr>
            <a:spLocks noGrp="1"/>
          </p:cNvSpPr>
          <p:nvPr>
            <p:ph type="title"/>
          </p:nvPr>
        </p:nvSpPr>
        <p:spPr>
          <a:xfrm>
            <a:off x="839258" y="871477"/>
            <a:ext cx="10513483" cy="492443"/>
          </a:xfrm>
        </p:spPr>
        <p:txBody>
          <a:bodyPr/>
          <a:lstStyle/>
          <a:p>
            <a:r>
              <a:rPr lang="en-IN" dirty="0"/>
              <a:t>SYSTEM ARCHITECTURE</a:t>
            </a:r>
          </a:p>
        </p:txBody>
      </p:sp>
      <p:pic>
        <p:nvPicPr>
          <p:cNvPr id="3" name="Picture 2">
            <a:extLst>
              <a:ext uri="{FF2B5EF4-FFF2-40B4-BE49-F238E27FC236}">
                <a16:creationId xmlns:a16="http://schemas.microsoft.com/office/drawing/2014/main" id="{C7FE8E90-8781-539F-C4B2-CA81FF2FF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981200"/>
            <a:ext cx="6096000" cy="3429000"/>
          </a:xfrm>
          <a:prstGeom prst="rect">
            <a:avLst/>
          </a:prstGeom>
        </p:spPr>
      </p:pic>
    </p:spTree>
    <p:extLst>
      <p:ext uri="{BB962C8B-B14F-4D97-AF65-F5344CB8AC3E}">
        <p14:creationId xmlns:p14="http://schemas.microsoft.com/office/powerpoint/2010/main" val="1855362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TotalTime>
  <Words>1726</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HelveticaNeue Regular</vt:lpstr>
      <vt:lpstr>Symbol</vt:lpstr>
      <vt:lpstr>Times New Roman</vt:lpstr>
      <vt:lpstr>Verdana</vt:lpstr>
      <vt:lpstr>Office Theme</vt:lpstr>
      <vt:lpstr>Department of Computer Science and Engineering</vt:lpstr>
      <vt:lpstr>INTRODUCTION OF MOTION CONTROLLED COMPUTER USING ARDUINO </vt:lpstr>
      <vt:lpstr>LITERATURE SURVEY</vt:lpstr>
      <vt:lpstr>PowerPoint Presentation</vt:lpstr>
      <vt:lpstr>PowerPoint Presentation</vt:lpstr>
      <vt:lpstr>PowerPoint Presentation</vt:lpstr>
      <vt:lpstr>PROBLEM STATEMENT</vt:lpstr>
      <vt:lpstr>OBJECTIVES</vt:lpstr>
      <vt:lpstr>SYSTEM ARCHITECTURE</vt:lpstr>
      <vt:lpstr>PROPOSED WORK</vt:lpstr>
      <vt:lpstr>ACCURACY AND ALGORITHM</vt:lpstr>
      <vt:lpstr>ACCURACY AND ALGORITHM</vt:lpstr>
      <vt:lpstr>ACCURACY AND ALGORITHM</vt:lpstr>
      <vt:lpstr>HARDWARE REQUIREMENTS</vt:lpstr>
      <vt:lpstr>SOFTWARE REQUIREMENTS</vt:lpstr>
      <vt:lpstr>EXECUTION OUTPUT</vt:lpstr>
      <vt:lpstr>RESULT  ALONG WITH SCREENSHOT</vt:lpstr>
      <vt:lpstr>RESULT ALONG WITH SCREENSHOT</vt:lpstr>
      <vt:lpstr>RESULT ALONG WITH SCREENSHOT</vt:lpstr>
      <vt:lpstr>RESULT ALONG WITH SCREENSHOT</vt:lpstr>
      <vt:lpstr>RESULT ALONG WITH SCREENSHOT</vt:lpstr>
      <vt:lpstr>RESULT ALONG WITH SCREENSHOT</vt:lpstr>
      <vt:lpstr>RESULT ALONG WITH SCREENSHOT</vt:lpstr>
      <vt:lpstr>RESULT ALONG WITH SCREENSHOT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 PPT Template.pptx</dc:title>
  <dc:creator>Yamini</dc:creator>
  <cp:lastModifiedBy>deva darshani</cp:lastModifiedBy>
  <cp:revision>13</cp:revision>
  <dcterms:created xsi:type="dcterms:W3CDTF">2023-11-09T15:04:08Z</dcterms:created>
  <dcterms:modified xsi:type="dcterms:W3CDTF">2024-05-17T14:56:19Z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