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TOOL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57605"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20000"/>
                    <a:lumOff val="80000"/>
                  </a:schemeClr>
                </a:solidFill>
                <a:latin typeface="Arial" pitchFamily="34" charset="0"/>
                <a:cs typeface="Arial" pitchFamily="34" charset="0"/>
              </a:rPr>
              <a:t>Presented By:</a:t>
            </a:r>
          </a:p>
          <a:p>
            <a:r>
              <a:rPr lang="en-US" sz="2000" b="1" dirty="0">
                <a:solidFill>
                  <a:schemeClr val="accent1">
                    <a:lumMod val="20000"/>
                    <a:lumOff val="80000"/>
                  </a:schemeClr>
                </a:solidFill>
                <a:latin typeface="Arial"/>
                <a:cs typeface="Arial"/>
              </a:rPr>
              <a:t>Shiyam Ganesh T</a:t>
            </a:r>
          </a:p>
          <a:p>
            <a:r>
              <a:rPr lang="en-US" sz="2000" b="1" dirty="0">
                <a:solidFill>
                  <a:schemeClr val="accent1">
                    <a:lumMod val="20000"/>
                    <a:lumOff val="80000"/>
                  </a:schemeClr>
                </a:solidFill>
                <a:latin typeface="Arial"/>
                <a:cs typeface="Arial"/>
              </a:rPr>
              <a:t>B.E. Computer Science and Engineering</a:t>
            </a:r>
          </a:p>
          <a:p>
            <a:r>
              <a:rPr lang="en-US" sz="2000" b="1" dirty="0">
                <a:solidFill>
                  <a:schemeClr val="accent1">
                    <a:lumMod val="20000"/>
                    <a:lumOff val="80000"/>
                  </a:schemeClr>
                </a:solidFill>
                <a:latin typeface="Arial"/>
                <a:cs typeface="Arial"/>
              </a:rPr>
              <a:t>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2400" dirty="0"/>
              <a:t>The proposed solution for the Python Keylogger project aims to provide a robust and efficient tool for capturing keystrokes on a target system. Keyloggers serve various purposes, from monitoring user activity for security purposes to parental control or even as a part of penetration testing tools. Our solution emphasizes reliability, stealthiness, and extensibility to meet diverse requirements.</a:t>
            </a:r>
            <a:br>
              <a:rPr lang="en-US" sz="2400" dirty="0"/>
            </a:br>
            <a:endParaRPr lang="en-US" sz="2400" dirty="0"/>
          </a:p>
          <a:p>
            <a:pPr marL="305435" indent="-305435"/>
            <a:r>
              <a:rPr lang="en-US" sz="2400" dirty="0"/>
              <a:t>The proposed solution for the Python Keylogger project offers a comprehensive framework for capturing and managing keystroke data with a focus on reliability, security, and privacy. </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b="1" dirty="0">
                <a:solidFill>
                  <a:srgbClr val="0F0F0F"/>
                </a:solidFill>
              </a:rPr>
              <a:t>System Requirements:</a:t>
            </a:r>
          </a:p>
          <a:p>
            <a:r>
              <a:rPr lang="en-US" sz="1800" dirty="0">
                <a:solidFill>
                  <a:srgbClr val="0F0F0F"/>
                </a:solidFill>
              </a:rPr>
              <a:t>Before delving into the development and implementation of the Python keylogger tool, it's essential to outline the system requirements to ensure compatibility and smooth operation across various environments. The key requirements include:</a:t>
            </a:r>
          </a:p>
          <a:p>
            <a:r>
              <a:rPr lang="en-US" sz="1800" b="1" dirty="0">
                <a:solidFill>
                  <a:srgbClr val="0F0F0F"/>
                </a:solidFill>
              </a:rPr>
              <a:t>Operating System</a:t>
            </a:r>
            <a:r>
              <a:rPr lang="en-US" sz="1800" dirty="0">
                <a:solidFill>
                  <a:srgbClr val="0F0F0F"/>
                </a:solidFill>
              </a:rPr>
              <a:t>: The keylogger should be compatible with major operating systems such as Windows, macOS, and Linux.</a:t>
            </a:r>
          </a:p>
          <a:p>
            <a:r>
              <a:rPr lang="en-US" sz="1800" b="1" dirty="0">
                <a:solidFill>
                  <a:srgbClr val="0F0F0F"/>
                </a:solidFill>
              </a:rPr>
              <a:t>Python Version</a:t>
            </a:r>
            <a:r>
              <a:rPr lang="en-US" sz="1800" dirty="0">
                <a:solidFill>
                  <a:srgbClr val="0F0F0F"/>
                </a:solidFill>
              </a:rPr>
              <a:t>: Python 3.10+ is required for effective development and execution of the keylogger. </a:t>
            </a:r>
          </a:p>
          <a:p>
            <a:pPr marL="0" indent="0">
              <a:buNone/>
            </a:pPr>
            <a:r>
              <a:rPr lang="en-US" sz="1800" b="1" dirty="0">
                <a:solidFill>
                  <a:srgbClr val="0F0F0F"/>
                </a:solidFill>
              </a:rPr>
              <a:t>Libraries Required to Build the Model:</a:t>
            </a:r>
          </a:p>
          <a:p>
            <a:r>
              <a:rPr lang="en-US" sz="1800" b="1" dirty="0" err="1">
                <a:solidFill>
                  <a:srgbClr val="0F0F0F"/>
                </a:solidFill>
              </a:rPr>
              <a:t>pynput</a:t>
            </a:r>
            <a:r>
              <a:rPr lang="en-US" sz="1800" b="1" dirty="0">
                <a:solidFill>
                  <a:srgbClr val="0F0F0F"/>
                </a:solidFill>
              </a:rPr>
              <a:t>: </a:t>
            </a:r>
            <a:r>
              <a:rPr lang="en-US" sz="1800" dirty="0">
                <a:solidFill>
                  <a:srgbClr val="0F0F0F"/>
                </a:solidFill>
              </a:rPr>
              <a:t>This library provides cross-platform support for monitoring and controlling input devices such as keyboards and mice.</a:t>
            </a:r>
          </a:p>
          <a:p>
            <a:r>
              <a:rPr lang="en-US" sz="1800" b="1" dirty="0" err="1">
                <a:solidFill>
                  <a:srgbClr val="0F0F0F"/>
                </a:solidFill>
              </a:rPr>
              <a:t>os</a:t>
            </a:r>
            <a:r>
              <a:rPr lang="en-US" sz="1800" dirty="0">
                <a:solidFill>
                  <a:srgbClr val="0F0F0F"/>
                </a:solidFill>
              </a:rPr>
              <a:t>: The </a:t>
            </a:r>
            <a:r>
              <a:rPr lang="en-US" sz="1800" dirty="0" err="1">
                <a:solidFill>
                  <a:srgbClr val="0F0F0F"/>
                </a:solidFill>
              </a:rPr>
              <a:t>os</a:t>
            </a:r>
            <a:r>
              <a:rPr lang="en-US" sz="1800" dirty="0">
                <a:solidFill>
                  <a:srgbClr val="0F0F0F"/>
                </a:solidFill>
              </a:rPr>
              <a:t> module provides a portable way of interacting with the operating system, facilitating tasks such as file management, process handling, and system information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IMPLEMENTATION:</a:t>
            </a:r>
            <a:endParaRPr lang="en-US" dirty="0"/>
          </a:p>
        </p:txBody>
      </p:sp>
      <p:pic>
        <p:nvPicPr>
          <p:cNvPr id="6" name="Picture 5">
            <a:extLst>
              <a:ext uri="{FF2B5EF4-FFF2-40B4-BE49-F238E27FC236}">
                <a16:creationId xmlns:a16="http://schemas.microsoft.com/office/drawing/2014/main" id="{848C1771-62E8-47AD-1149-8D5EFCFEF658}"/>
              </a:ext>
            </a:extLst>
          </p:cNvPr>
          <p:cNvPicPr>
            <a:picLocks noChangeAspect="1"/>
          </p:cNvPicPr>
          <p:nvPr/>
        </p:nvPicPr>
        <p:blipFill>
          <a:blip r:embed="rId2"/>
          <a:stretch>
            <a:fillRect/>
          </a:stretch>
        </p:blipFill>
        <p:spPr>
          <a:xfrm>
            <a:off x="749032" y="1555629"/>
            <a:ext cx="2962688" cy="3353268"/>
          </a:xfrm>
          <a:prstGeom prst="rect">
            <a:avLst/>
          </a:prstGeom>
        </p:spPr>
      </p:pic>
      <p:pic>
        <p:nvPicPr>
          <p:cNvPr id="8" name="Picture 7">
            <a:extLst>
              <a:ext uri="{FF2B5EF4-FFF2-40B4-BE49-F238E27FC236}">
                <a16:creationId xmlns:a16="http://schemas.microsoft.com/office/drawing/2014/main" id="{E1C919E6-018D-D066-C754-F7C16EBEC1CE}"/>
              </a:ext>
            </a:extLst>
          </p:cNvPr>
          <p:cNvPicPr>
            <a:picLocks noChangeAspect="1"/>
          </p:cNvPicPr>
          <p:nvPr/>
        </p:nvPicPr>
        <p:blipFill>
          <a:blip r:embed="rId3"/>
          <a:stretch>
            <a:fillRect/>
          </a:stretch>
        </p:blipFill>
        <p:spPr>
          <a:xfrm>
            <a:off x="4467070" y="1555629"/>
            <a:ext cx="2972215" cy="3334215"/>
          </a:xfrm>
          <a:prstGeom prst="rect">
            <a:avLst/>
          </a:prstGeom>
        </p:spPr>
      </p:pic>
      <p:pic>
        <p:nvPicPr>
          <p:cNvPr id="10" name="Picture 9">
            <a:extLst>
              <a:ext uri="{FF2B5EF4-FFF2-40B4-BE49-F238E27FC236}">
                <a16:creationId xmlns:a16="http://schemas.microsoft.com/office/drawing/2014/main" id="{EADF4CE6-DB5B-D87C-B388-A81A83287E61}"/>
              </a:ext>
            </a:extLst>
          </p:cNvPr>
          <p:cNvPicPr>
            <a:picLocks noChangeAspect="1"/>
          </p:cNvPicPr>
          <p:nvPr/>
        </p:nvPicPr>
        <p:blipFill>
          <a:blip r:embed="rId4"/>
          <a:stretch>
            <a:fillRect/>
          </a:stretch>
        </p:blipFill>
        <p:spPr>
          <a:xfrm>
            <a:off x="8194635" y="1603261"/>
            <a:ext cx="2981741" cy="3305636"/>
          </a:xfrm>
          <a:prstGeom prst="rect">
            <a:avLst/>
          </a:prstGeom>
        </p:spPr>
      </p:pic>
      <p:sp>
        <p:nvSpPr>
          <p:cNvPr id="11" name="TextBox 10">
            <a:extLst>
              <a:ext uri="{FF2B5EF4-FFF2-40B4-BE49-F238E27FC236}">
                <a16:creationId xmlns:a16="http://schemas.microsoft.com/office/drawing/2014/main" id="{99BA9433-5AD2-F8A9-C964-4BD5EAEFC165}"/>
              </a:ext>
            </a:extLst>
          </p:cNvPr>
          <p:cNvSpPr txBox="1"/>
          <p:nvPr/>
        </p:nvSpPr>
        <p:spPr>
          <a:xfrm>
            <a:off x="581193" y="5213020"/>
            <a:ext cx="3387965" cy="1200329"/>
          </a:xfrm>
          <a:prstGeom prst="rect">
            <a:avLst/>
          </a:prstGeom>
          <a:noFill/>
        </p:spPr>
        <p:txBody>
          <a:bodyPr wrap="square" rtlCol="0">
            <a:spAutoFit/>
          </a:bodyPr>
          <a:lstStyle/>
          <a:p>
            <a:r>
              <a:rPr lang="en-US" dirty="0"/>
              <a:t>Keylogger prompts user to start</a:t>
            </a:r>
          </a:p>
          <a:p>
            <a:r>
              <a:rPr lang="en-US" dirty="0"/>
              <a:t>The tool</a:t>
            </a:r>
          </a:p>
          <a:p>
            <a:endParaRPr lang="en-US" dirty="0"/>
          </a:p>
          <a:p>
            <a:endParaRPr lang="en-IN" dirty="0"/>
          </a:p>
        </p:txBody>
      </p:sp>
      <p:sp>
        <p:nvSpPr>
          <p:cNvPr id="12" name="TextBox 11">
            <a:extLst>
              <a:ext uri="{FF2B5EF4-FFF2-40B4-BE49-F238E27FC236}">
                <a16:creationId xmlns:a16="http://schemas.microsoft.com/office/drawing/2014/main" id="{A9659CB3-0D71-BCBA-3D45-6A3E027BFC0E}"/>
              </a:ext>
            </a:extLst>
          </p:cNvPr>
          <p:cNvSpPr txBox="1"/>
          <p:nvPr/>
        </p:nvSpPr>
        <p:spPr>
          <a:xfrm>
            <a:off x="8222844" y="5202287"/>
            <a:ext cx="3387965" cy="1200329"/>
          </a:xfrm>
          <a:prstGeom prst="rect">
            <a:avLst/>
          </a:prstGeom>
          <a:noFill/>
        </p:spPr>
        <p:txBody>
          <a:bodyPr wrap="square" rtlCol="0">
            <a:spAutoFit/>
          </a:bodyPr>
          <a:lstStyle/>
          <a:p>
            <a:r>
              <a:rPr lang="en-US" dirty="0"/>
              <a:t>Keylogger is stopped, results are stored in key_log.txt</a:t>
            </a:r>
          </a:p>
          <a:p>
            <a:endParaRPr lang="en-US" dirty="0"/>
          </a:p>
          <a:p>
            <a:endParaRPr lang="en-IN" dirty="0"/>
          </a:p>
        </p:txBody>
      </p:sp>
      <p:sp>
        <p:nvSpPr>
          <p:cNvPr id="13" name="TextBox 12">
            <a:extLst>
              <a:ext uri="{FF2B5EF4-FFF2-40B4-BE49-F238E27FC236}">
                <a16:creationId xmlns:a16="http://schemas.microsoft.com/office/drawing/2014/main" id="{DEE1165D-2CF4-CEDC-57EA-A7FC211705BB}"/>
              </a:ext>
            </a:extLst>
          </p:cNvPr>
          <p:cNvSpPr txBox="1"/>
          <p:nvPr/>
        </p:nvSpPr>
        <p:spPr>
          <a:xfrm>
            <a:off x="4331276" y="5213021"/>
            <a:ext cx="3387965" cy="1200329"/>
          </a:xfrm>
          <a:prstGeom prst="rect">
            <a:avLst/>
          </a:prstGeom>
          <a:noFill/>
        </p:spPr>
        <p:txBody>
          <a:bodyPr wrap="square" rtlCol="0">
            <a:spAutoFit/>
          </a:bodyPr>
          <a:lstStyle/>
          <a:p>
            <a:r>
              <a:rPr lang="en-US" dirty="0"/>
              <a:t>Keylogger is running, records the keyboard activity of the user</a:t>
            </a:r>
          </a:p>
          <a:p>
            <a:endParaRPr lang="en-US" dirty="0"/>
          </a:p>
          <a:p>
            <a:endParaRPr lang="en-IN" dirty="0"/>
          </a:p>
        </p:txBody>
      </p:sp>
    </p:spTree>
    <p:extLst>
      <p:ext uri="{BB962C8B-B14F-4D97-AF65-F5344CB8AC3E}">
        <p14:creationId xmlns:p14="http://schemas.microsoft.com/office/powerpoint/2010/main" val="1143526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11" name="TextBox 10">
            <a:extLst>
              <a:ext uri="{FF2B5EF4-FFF2-40B4-BE49-F238E27FC236}">
                <a16:creationId xmlns:a16="http://schemas.microsoft.com/office/drawing/2014/main" id="{99BA9433-5AD2-F8A9-C964-4BD5EAEFC165}"/>
              </a:ext>
            </a:extLst>
          </p:cNvPr>
          <p:cNvSpPr txBox="1"/>
          <p:nvPr/>
        </p:nvSpPr>
        <p:spPr>
          <a:xfrm>
            <a:off x="439116" y="1518701"/>
            <a:ext cx="3387965" cy="1200329"/>
          </a:xfrm>
          <a:prstGeom prst="rect">
            <a:avLst/>
          </a:prstGeom>
          <a:noFill/>
        </p:spPr>
        <p:txBody>
          <a:bodyPr wrap="square" rtlCol="0">
            <a:spAutoFit/>
          </a:bodyPr>
          <a:lstStyle/>
          <a:p>
            <a:r>
              <a:rPr lang="en-US" dirty="0"/>
              <a:t>Results of keyboard activity captured by the keylogger:</a:t>
            </a:r>
          </a:p>
          <a:p>
            <a:endParaRPr lang="en-US" dirty="0"/>
          </a:p>
          <a:p>
            <a:endParaRPr lang="en-IN" dirty="0"/>
          </a:p>
        </p:txBody>
      </p:sp>
      <p:pic>
        <p:nvPicPr>
          <p:cNvPr id="15" name="Picture 14">
            <a:extLst>
              <a:ext uri="{FF2B5EF4-FFF2-40B4-BE49-F238E27FC236}">
                <a16:creationId xmlns:a16="http://schemas.microsoft.com/office/drawing/2014/main" id="{33A87EB4-7E5D-01C1-B77B-441447112818}"/>
              </a:ext>
            </a:extLst>
          </p:cNvPr>
          <p:cNvPicPr>
            <a:picLocks noChangeAspect="1"/>
          </p:cNvPicPr>
          <p:nvPr/>
        </p:nvPicPr>
        <p:blipFill>
          <a:blip r:embed="rId2"/>
          <a:stretch>
            <a:fillRect/>
          </a:stretch>
        </p:blipFill>
        <p:spPr>
          <a:xfrm>
            <a:off x="3972996" y="967304"/>
            <a:ext cx="6348050" cy="552217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development and implementation of the Python keylogger project offer a comprehensive solution for monitoring and capturing keystrokes on target systems. Throughout the project, we've emphasized reliability, security, and user configurability to meet diverse requirements while adhering to ethical considerations and legal compliance.</a:t>
            </a:r>
          </a:p>
          <a:p>
            <a:pPr marL="305435" indent="-305435"/>
            <a:r>
              <a:rPr lang="en-US" sz="2000" dirty="0"/>
              <a:t>Through the integration of libraries such as </a:t>
            </a:r>
            <a:r>
              <a:rPr lang="en-US" sz="2000" dirty="0" err="1"/>
              <a:t>pynput</a:t>
            </a:r>
            <a:r>
              <a:rPr lang="en-US" sz="2000" dirty="0"/>
              <a:t>, </a:t>
            </a:r>
            <a:r>
              <a:rPr lang="en-US" sz="2000" dirty="0" err="1"/>
              <a:t>os</a:t>
            </a:r>
            <a:r>
              <a:rPr lang="en-US" sz="2000" dirty="0"/>
              <a:t>, and </a:t>
            </a:r>
            <a:r>
              <a:rPr lang="en-US" sz="2000" dirty="0" err="1"/>
              <a:t>json</a:t>
            </a:r>
            <a:r>
              <a:rPr lang="en-US" sz="2000" dirty="0"/>
              <a:t>, we've created a robust framework for capturing keystrokes and storing data. </a:t>
            </a:r>
          </a:p>
          <a:p>
            <a:pPr marL="305435" indent="-305435"/>
            <a:r>
              <a:rPr lang="en-US" sz="2000" dirty="0"/>
              <a:t>As technology continues to evolve, it's crucial to remain vigilant regarding security and privacy concerns. Therefore, we should emphasize the importance of using this keylogger tool responsibly and ethically, respecting the privacy rights of individuals and adhering to applicable laws and regulations.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FUTURE SCOPE</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1" dirty="0">
                <a:solidFill>
                  <a:srgbClr val="0F0F0F"/>
                </a:solidFill>
                <a:ea typeface="+mn-lt"/>
                <a:cs typeface="+mn-lt"/>
              </a:rPr>
              <a:t>Cross-Platform Compatibility</a:t>
            </a:r>
            <a:r>
              <a:rPr lang="en-US" sz="2400" dirty="0">
                <a:solidFill>
                  <a:srgbClr val="0F0F0F"/>
                </a:solidFill>
                <a:ea typeface="+mn-lt"/>
                <a:cs typeface="+mn-lt"/>
              </a:rPr>
              <a:t>: Extending the keylogger's compatibility to emerging platforms and environments, such as mobile devices (iOS, Android) and cloud-based systems. This entails adapting the keylogger's functionality to diverse operating systems and input device architectures.</a:t>
            </a:r>
          </a:p>
          <a:p>
            <a:pPr marL="305435" indent="-305435"/>
            <a:r>
              <a:rPr lang="en-US" sz="2400" b="1" dirty="0"/>
              <a:t>Integration with Security Suites</a:t>
            </a:r>
            <a:r>
              <a:rPr lang="en-US" sz="2400" dirty="0"/>
              <a:t>: Collaborating with cybersecurity vendors to integrate the keylogger functionality into comprehensive security suites or penetration testing frameworks. This facilitates holistic security assessments and incident response by providing insights into user interactions and potential vulnerabilities.</a:t>
            </a: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608</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KEYLOGGER TOOL</vt:lpstr>
      <vt:lpstr>OUTLINE</vt:lpstr>
      <vt:lpstr>Problem Statement</vt:lpstr>
      <vt:lpstr>Proposed Solution</vt:lpstr>
      <vt:lpstr>System  Approach</vt:lpstr>
      <vt:lpstr>IMPLEMENTATION:</vt:lpstr>
      <vt:lpstr>Result:</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Shiyam Ganesh T</cp:lastModifiedBy>
  <cp:revision>29</cp:revision>
  <dcterms:created xsi:type="dcterms:W3CDTF">2021-05-26T16:50:10Z</dcterms:created>
  <dcterms:modified xsi:type="dcterms:W3CDTF">2024-04-05T17:00:37Z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