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1" r:id="rId4"/>
    <p:sldId id="275" r:id="rId5"/>
    <p:sldId id="258" r:id="rId6"/>
    <p:sldId id="276" r:id="rId7"/>
    <p:sldId id="277" r:id="rId8"/>
    <p:sldId id="278" r:id="rId9"/>
    <p:sldId id="262" r:id="rId10"/>
    <p:sldId id="263" r:id="rId11"/>
    <p:sldId id="279" r:id="rId12"/>
    <p:sldId id="265" r:id="rId13"/>
    <p:sldId id="266" r:id="rId14"/>
    <p:sldId id="267" r:id="rId15"/>
    <p:sldId id="280" r:id="rId16"/>
    <p:sldId id="272" r:id="rId17"/>
    <p:sldId id="281" r:id="rId18"/>
    <p:sldId id="264" r:id="rId19"/>
    <p:sldId id="268" r:id="rId20"/>
    <p:sldId id="260" r:id="rId21"/>
  </p:sldIdLst>
  <p:sldSz cx="18288000" cy="10287000"/>
  <p:notesSz cx="6858000" cy="9144000"/>
  <p:embeddedFontLst>
    <p:embeddedFont>
      <p:font typeface="Cy Grotesk Key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8953"/>
            <a:ext cx="16230600" cy="5114547"/>
          </a:xfrm>
          <a:custGeom>
            <a:avLst/>
            <a:gdLst/>
            <a:ahLst/>
            <a:cxnLst/>
            <a:rect l="l" t="t" r="r" b="b"/>
            <a:pathLst>
              <a:path w="16230600" h="5114547">
                <a:moveTo>
                  <a:pt x="0" y="0"/>
                </a:moveTo>
                <a:lnTo>
                  <a:pt x="16230600" y="0"/>
                </a:lnTo>
                <a:lnTo>
                  <a:pt x="16230600" y="5114547"/>
                </a:lnTo>
                <a:lnTo>
                  <a:pt x="0" y="5114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9726" b="-19646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5618778"/>
            <a:ext cx="16230600" cy="2937311"/>
            <a:chOff x="0" y="-19051"/>
            <a:chExt cx="16931112" cy="3916415"/>
          </a:xfrm>
        </p:grpSpPr>
        <p:sp>
          <p:nvSpPr>
            <p:cNvPr id="4" name="TextBox 4"/>
            <p:cNvSpPr txBox="1"/>
            <p:nvPr/>
          </p:nvSpPr>
          <p:spPr>
            <a:xfrm>
              <a:off x="0" y="-19051"/>
              <a:ext cx="16931112" cy="1854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000"/>
                </a:lnSpc>
              </a:pPr>
              <a:r>
                <a:rPr lang="en-US" sz="6600" dirty="0">
                  <a:solidFill>
                    <a:srgbClr val="FFFFFF"/>
                  </a:solidFill>
                  <a:latin typeface="Poppins" panose="00000500000000000000" pitchFamily="2" charset="0"/>
                  <a:ea typeface="Cy Grotesk Key"/>
                  <a:cs typeface="Poppins" panose="00000500000000000000" pitchFamily="2" charset="0"/>
                  <a:sym typeface="Cy Grotesk Key"/>
                </a:rPr>
                <a:t>Disney+ Hotstar Data  Analysis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27020"/>
              <a:ext cx="16931112" cy="1570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2800" dirty="0">
                  <a:solidFill>
                    <a:srgbClr val="FFFFFF"/>
                  </a:solidFill>
                  <a:latin typeface="Poppins" panose="00000500000000000000" pitchFamily="2" charset="0"/>
                  <a:ea typeface="Cy Grotesk Key"/>
                  <a:cs typeface="Poppins" panose="00000500000000000000" pitchFamily="2" charset="0"/>
                  <a:sym typeface="Cy Grotesk Key"/>
                </a:rPr>
                <a:t>An insightful analysis of movie data to uncover genre, release, and audience trends, guiding strategic content, marketing, and production decisions.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9089241"/>
            <a:ext cx="4692028" cy="338117"/>
            <a:chOff x="0" y="0"/>
            <a:chExt cx="6256037" cy="4508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0823" cy="450823"/>
            </a:xfrm>
            <a:custGeom>
              <a:avLst/>
              <a:gdLst/>
              <a:ahLst/>
              <a:cxnLst/>
              <a:rect l="l" t="t" r="r" b="b"/>
              <a:pathLst>
                <a:path w="450823" h="450823">
                  <a:moveTo>
                    <a:pt x="0" y="0"/>
                  </a:moveTo>
                  <a:lnTo>
                    <a:pt x="450823" y="0"/>
                  </a:lnTo>
                  <a:lnTo>
                    <a:pt x="450823" y="450823"/>
                  </a:lnTo>
                  <a:lnTo>
                    <a:pt x="0" y="450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704376" y="15251"/>
              <a:ext cx="5551661" cy="4032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Poppins" panose="00000500000000000000" pitchFamily="2" charset="0"/>
                  <a:ea typeface="Cy Grotesk Key"/>
                  <a:cs typeface="Poppins" panose="00000500000000000000" pitchFamily="2" charset="0"/>
                  <a:sym typeface="Cy Grotesk Key"/>
                </a:rPr>
                <a:t>By Shiyam Sundar S | MBE11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ask 7">
            <a:extLst>
              <a:ext uri="{FF2B5EF4-FFF2-40B4-BE49-F238E27FC236}">
                <a16:creationId xmlns:a16="http://schemas.microsoft.com/office/drawing/2014/main" id="{0B896A2B-2620-4D15-9BC2-9FD3361D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246"/>
            <a:ext cx="18288000" cy="81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5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ask 8">
            <a:extLst>
              <a:ext uri="{FF2B5EF4-FFF2-40B4-BE49-F238E27FC236}">
                <a16:creationId xmlns:a16="http://schemas.microsoft.com/office/drawing/2014/main" id="{7E0430EE-1E1C-417A-B1D7-1123F1364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610"/>
            <a:ext cx="18288000" cy="86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54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ask 9">
            <a:extLst>
              <a:ext uri="{FF2B5EF4-FFF2-40B4-BE49-F238E27FC236}">
                <a16:creationId xmlns:a16="http://schemas.microsoft.com/office/drawing/2014/main" id="{161F00EB-663D-463A-92A9-E6589CF10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092" y="0"/>
            <a:ext cx="4617816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3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Task 10">
            <a:extLst>
              <a:ext uri="{FF2B5EF4-FFF2-40B4-BE49-F238E27FC236}">
                <a16:creationId xmlns:a16="http://schemas.microsoft.com/office/drawing/2014/main" id="{763B6FA9-FA10-49CB-B910-9229DFF7A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98" y="0"/>
            <a:ext cx="6053804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0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ask 11">
            <a:extLst>
              <a:ext uri="{FF2B5EF4-FFF2-40B4-BE49-F238E27FC236}">
                <a16:creationId xmlns:a16="http://schemas.microsoft.com/office/drawing/2014/main" id="{6138377F-DB91-4AA1-B1FD-2648D1DA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941"/>
            <a:ext cx="18288000" cy="35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8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Task 12">
            <a:extLst>
              <a:ext uri="{FF2B5EF4-FFF2-40B4-BE49-F238E27FC236}">
                <a16:creationId xmlns:a16="http://schemas.microsoft.com/office/drawing/2014/main" id="{5397F3D8-3FAA-4A9B-82A5-C3595816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611"/>
            <a:ext cx="18288000" cy="98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2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ASK 13">
            <a:extLst>
              <a:ext uri="{FF2B5EF4-FFF2-40B4-BE49-F238E27FC236}">
                <a16:creationId xmlns:a16="http://schemas.microsoft.com/office/drawing/2014/main" id="{41A11294-BE04-4770-A38C-FB9C6D694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94" y="0"/>
            <a:ext cx="1286161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8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Dashboard 3">
            <a:extLst>
              <a:ext uri="{FF2B5EF4-FFF2-40B4-BE49-F238E27FC236}">
                <a16:creationId xmlns:a16="http://schemas.microsoft.com/office/drawing/2014/main" id="{EE5A676B-8AD1-4151-B420-3698BC31A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6"/>
            <a:ext cx="18288000" cy="102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453671" y="0"/>
            <a:ext cx="5843853" cy="102870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691" y="2707861"/>
            <a:ext cx="6196342" cy="5430103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700" y="652336"/>
            <a:ext cx="94107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Key Findings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0727" y="2252536"/>
            <a:ext cx="11237472" cy="7005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Action is the most prominent genre on Disney+ Hotstar, with over 2,000 titles. Other popular genres include drama, crime, documentary, and comedy, with each having several hundred titles available.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  <a:ea typeface="Cy Grotesk Key"/>
              <a:cs typeface="Poppins" panose="00000500000000000000" pitchFamily="2" charset="0"/>
              <a:sym typeface="Cy Grotesk Key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Action movies have the highest average running time (around 118 minutes), followed by adventure and animals &amp; nature. Short films and specific categories such as standup comedy have significantly shorter average durations.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  <a:ea typeface="Cy Grotesk Key"/>
              <a:cs typeface="Poppins" panose="00000500000000000000" pitchFamily="2" charset="0"/>
              <a:sym typeface="Cy Grotesk Key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A substantial number of titles (nearly 3,000) are rated U/A 7+, followed by U-rated content, which is also quite popular. Content rated for older audiences (U/A 13+ and U/A 16+) represents a smaller share, with only one title rated strictly ‘A’.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  <a:ea typeface="Cy Grotesk Key"/>
              <a:cs typeface="Poppins" panose="00000500000000000000" pitchFamily="2" charset="0"/>
              <a:sym typeface="Cy Grotesk Key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Movie releases peaked in the late 2000s and early 2010s, with a noticeable decline in recent years.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Poppins" panose="00000500000000000000" pitchFamily="2" charset="0"/>
              <a:ea typeface="Cy Grotesk Key"/>
              <a:cs typeface="Poppins" panose="00000500000000000000" pitchFamily="2" charset="0"/>
              <a:sym typeface="Cy Grotesk Key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Popular series like Yeh Rishta Kya </a:t>
            </a:r>
            <a:r>
              <a:rPr lang="en-US" dirty="0" err="1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Kehlata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 Hai and Saath </a:t>
            </a:r>
            <a:r>
              <a:rPr lang="en-US" dirty="0" err="1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Nibhaana</a:t>
            </a:r>
            <a:r>
              <a:rPr lang="en-US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 Saathiya 2 have exceptionally high episode counts, with several thousand episodes each.</a:t>
            </a:r>
          </a:p>
        </p:txBody>
      </p:sp>
      <p:sp>
        <p:nvSpPr>
          <p:cNvPr id="8" name="AutoShape 8"/>
          <p:cNvSpPr/>
          <p:nvPr/>
        </p:nvSpPr>
        <p:spPr>
          <a:xfrm rot="6622">
            <a:off x="1028712" y="2013110"/>
            <a:ext cx="11239456" cy="0"/>
          </a:xfrm>
          <a:prstGeom prst="line">
            <a:avLst/>
          </a:prstGeom>
          <a:ln w="254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028700" y="9781615"/>
            <a:ext cx="2687372" cy="162485"/>
            <a:chOff x="0" y="0"/>
            <a:chExt cx="1312534" cy="1871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12534" cy="187126"/>
            </a:xfrm>
            <a:custGeom>
              <a:avLst/>
              <a:gdLst/>
              <a:ahLst/>
              <a:cxnLst/>
              <a:rect l="l" t="t" r="r" b="b"/>
              <a:pathLst>
                <a:path w="1312534" h="187126">
                  <a:moveTo>
                    <a:pt x="28809" y="0"/>
                  </a:moveTo>
                  <a:lnTo>
                    <a:pt x="1283726" y="0"/>
                  </a:lnTo>
                  <a:cubicBezTo>
                    <a:pt x="1291366" y="0"/>
                    <a:pt x="1298694" y="3035"/>
                    <a:pt x="1304096" y="8438"/>
                  </a:cubicBezTo>
                  <a:cubicBezTo>
                    <a:pt x="1309499" y="13840"/>
                    <a:pt x="1312534" y="21168"/>
                    <a:pt x="1312534" y="28809"/>
                  </a:cubicBezTo>
                  <a:lnTo>
                    <a:pt x="1312534" y="158317"/>
                  </a:lnTo>
                  <a:cubicBezTo>
                    <a:pt x="1312534" y="165957"/>
                    <a:pt x="1309499" y="173285"/>
                    <a:pt x="1304096" y="178688"/>
                  </a:cubicBezTo>
                  <a:cubicBezTo>
                    <a:pt x="1298694" y="184090"/>
                    <a:pt x="1291366" y="187126"/>
                    <a:pt x="1283726" y="187126"/>
                  </a:cubicBezTo>
                  <a:lnTo>
                    <a:pt x="28809" y="187126"/>
                  </a:lnTo>
                  <a:cubicBezTo>
                    <a:pt x="21168" y="187126"/>
                    <a:pt x="13840" y="184090"/>
                    <a:pt x="8438" y="178688"/>
                  </a:cubicBezTo>
                  <a:cubicBezTo>
                    <a:pt x="3035" y="173285"/>
                    <a:pt x="0" y="165957"/>
                    <a:pt x="0" y="158317"/>
                  </a:cubicBezTo>
                  <a:lnTo>
                    <a:pt x="0" y="28809"/>
                  </a:lnTo>
                  <a:cubicBezTo>
                    <a:pt x="0" y="21168"/>
                    <a:pt x="3035" y="13840"/>
                    <a:pt x="8438" y="8438"/>
                  </a:cubicBezTo>
                  <a:cubicBezTo>
                    <a:pt x="13840" y="3035"/>
                    <a:pt x="21168" y="0"/>
                    <a:pt x="2880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12534" cy="2347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519"/>
                </a:lnSpc>
              </a:pPr>
              <a:endParaRPr lang="en-US" sz="1799" dirty="0">
                <a:solidFill>
                  <a:srgbClr val="FFFFFF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  <a:hlinkClick r:id="rId3" action="ppaction://hlinksldjump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Freeform 6"/>
          <p:cNvSpPr/>
          <p:nvPr/>
        </p:nvSpPr>
        <p:spPr>
          <a:xfrm rot="5400000">
            <a:off x="9937750" y="2948550"/>
            <a:ext cx="7556499" cy="7542760"/>
          </a:xfrm>
          <a:custGeom>
            <a:avLst/>
            <a:gdLst/>
            <a:ahLst/>
            <a:cxnLst/>
            <a:rect l="l" t="t" r="r" b="b"/>
            <a:pathLst>
              <a:path w="7556499" h="7542760">
                <a:moveTo>
                  <a:pt x="0" y="0"/>
                </a:moveTo>
                <a:lnTo>
                  <a:pt x="7556500" y="0"/>
                </a:lnTo>
                <a:lnTo>
                  <a:pt x="7556500" y="7542761"/>
                </a:lnTo>
                <a:lnTo>
                  <a:pt x="0" y="75427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261033" y="2010977"/>
            <a:ext cx="5998267" cy="89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sz="7200" b="1" dirty="0">
                <a:solidFill>
                  <a:srgbClr val="FFFFFF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8220" y="1409700"/>
            <a:ext cx="7117080" cy="7694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Disney+ Hotstar's library has a diverse range of genres, appealing to varied audience segments, with action and drama leading in volume. The content spans all age groups, but most of it is family-friendly, targeting broader age brackets (U and U/A 7+). The platform has an extensive collection of high-episode series, especially in the drama genre, which aligns with viewer preferences for long-running serials in regions such as India.</a:t>
            </a:r>
            <a:endParaRPr lang="en-US" sz="2400" dirty="0">
              <a:solidFill>
                <a:srgbClr val="000000"/>
              </a:solidFill>
              <a:latin typeface="Poppins" panose="00000500000000000000" pitchFamily="2" charset="0"/>
              <a:ea typeface="Cy Grotesk Key"/>
              <a:cs typeface="Poppins" panose="00000500000000000000" pitchFamily="2" charset="0"/>
              <a:sym typeface="Cy Grotesk Key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1018933" y="2019300"/>
            <a:ext cx="563467" cy="559368"/>
          </a:xfrm>
          <a:custGeom>
            <a:avLst/>
            <a:gdLst/>
            <a:ahLst/>
            <a:cxnLst/>
            <a:rect l="l" t="t" r="r" b="b"/>
            <a:pathLst>
              <a:path w="751288" h="745824">
                <a:moveTo>
                  <a:pt x="0" y="0"/>
                </a:moveTo>
                <a:lnTo>
                  <a:pt x="751288" y="0"/>
                </a:lnTo>
                <a:lnTo>
                  <a:pt x="751288" y="745824"/>
                </a:lnTo>
                <a:lnTo>
                  <a:pt x="0" y="745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" y="0"/>
            <a:ext cx="7010400" cy="102870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7" name="Freeform 7"/>
          <p:cNvSpPr/>
          <p:nvPr/>
        </p:nvSpPr>
        <p:spPr>
          <a:xfrm rot="-5400000">
            <a:off x="192141" y="3789813"/>
            <a:ext cx="6664584" cy="6280301"/>
          </a:xfrm>
          <a:custGeom>
            <a:avLst/>
            <a:gdLst/>
            <a:ahLst/>
            <a:cxnLst/>
            <a:rect l="l" t="t" r="r" b="b"/>
            <a:pathLst>
              <a:path w="6664584" h="6664584">
                <a:moveTo>
                  <a:pt x="0" y="0"/>
                </a:moveTo>
                <a:lnTo>
                  <a:pt x="6664583" y="0"/>
                </a:lnTo>
                <a:lnTo>
                  <a:pt x="6664583" y="6664584"/>
                </a:lnTo>
                <a:lnTo>
                  <a:pt x="0" y="6664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750070" y="1125492"/>
            <a:ext cx="9613264" cy="3177727"/>
            <a:chOff x="0" y="-38100"/>
            <a:chExt cx="6286122" cy="6823679"/>
          </a:xfrm>
        </p:grpSpPr>
        <p:sp>
          <p:nvSpPr>
            <p:cNvPr id="9" name="TextBox 9"/>
            <p:cNvSpPr txBox="1"/>
            <p:nvPr/>
          </p:nvSpPr>
          <p:spPr>
            <a:xfrm>
              <a:off x="0" y="1377467"/>
              <a:ext cx="6286122" cy="5408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ct val="150000"/>
                </a:lnSpc>
              </a:pPr>
              <a:r>
                <a:rPr lang="en-US" sz="2800" b="0" i="0" u="none" strike="noStrike" dirty="0">
                  <a:solidFill>
                    <a:srgbClr val="000000"/>
                  </a:solidFill>
                  <a:effectLst/>
                </a:rPr>
                <a:t>Provide an in-depth analysis and visualization of a movie dataset to uncover insights and trends. This includes understanding the distribution of movies by genre, running times, release years, age ratings, and other attributes.</a:t>
              </a:r>
              <a:endParaRPr lang="en-US" sz="2800" u="none" dirty="0">
                <a:solidFill>
                  <a:srgbClr val="000000"/>
                </a:solidFill>
                <a:ea typeface="Cy Grotesk Key"/>
                <a:cs typeface="Cy Grotesk Key"/>
                <a:sym typeface="Cy Grotesk Key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286122" cy="12444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800" b="1" i="0" u="none" strike="noStrike" dirty="0">
                  <a:solidFill>
                    <a:srgbClr val="000000"/>
                  </a:solidFill>
                  <a:effectLst/>
                </a:rPr>
                <a:t>Problem Statement</a:t>
              </a:r>
              <a:endParaRPr lang="en-US" sz="2800" dirty="0">
                <a:solidFill>
                  <a:srgbClr val="000000"/>
                </a:solidFill>
                <a:ea typeface="Cy Grotesk Key"/>
                <a:cs typeface="Cy Grotesk Key"/>
                <a:sym typeface="Cy Grotesk Key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50070" y="5905500"/>
            <a:ext cx="9613264" cy="3292049"/>
            <a:chOff x="0" y="-38100"/>
            <a:chExt cx="6286122" cy="584228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375411"/>
              <a:ext cx="6286122" cy="4428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lvl="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u="none" dirty="0">
                  <a:solidFill>
                    <a:srgbClr val="000000"/>
                  </a:solidFill>
                  <a:ea typeface="Cy Grotesk Key"/>
                  <a:cs typeface="Cy Grotesk Key"/>
                  <a:sym typeface="Cy Grotesk Key"/>
                </a:rPr>
                <a:t>Understand the distribution of movies by genre, release year, running time, and age rating</a:t>
              </a:r>
            </a:p>
            <a:p>
              <a:pPr marL="342900" lvl="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u="none" dirty="0">
                  <a:solidFill>
                    <a:srgbClr val="000000"/>
                  </a:solidFill>
                  <a:ea typeface="Cy Grotesk Key"/>
                  <a:cs typeface="Cy Grotesk Key"/>
                  <a:sym typeface="Cy Grotesk Key"/>
                </a:rPr>
                <a:t>Identify patterns and trends useful for strategic decision-making.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286122" cy="10284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800" b="1" dirty="0"/>
                <a:t>Objectives</a:t>
              </a:r>
              <a:endParaRPr lang="en-US" sz="2800" b="1" dirty="0">
                <a:solidFill>
                  <a:srgbClr val="000000"/>
                </a:solidFill>
                <a:ea typeface="Cy Grotesk Key"/>
                <a:cs typeface="Cy Grotesk Key"/>
                <a:sym typeface="Cy Grotesk Key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73470" y="994665"/>
            <a:ext cx="5591114" cy="2377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600" dirty="0">
                <a:solidFill>
                  <a:srgbClr val="FFFFFF"/>
                </a:solidFill>
                <a:ea typeface="Cy Grotesk Key"/>
                <a:cs typeface="Cy Grotesk Key"/>
                <a:sym typeface="Cy Grotesk Key"/>
              </a:rPr>
              <a:t>Overview &amp; Objectives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23950" y="3906604"/>
            <a:ext cx="2436469" cy="383133"/>
            <a:chOff x="0" y="0"/>
            <a:chExt cx="1189991" cy="18712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89991" cy="187126"/>
            </a:xfrm>
            <a:custGeom>
              <a:avLst/>
              <a:gdLst/>
              <a:ahLst/>
              <a:cxnLst/>
              <a:rect l="l" t="t" r="r" b="b"/>
              <a:pathLst>
                <a:path w="1189991" h="187126">
                  <a:moveTo>
                    <a:pt x="31775" y="0"/>
                  </a:moveTo>
                  <a:lnTo>
                    <a:pt x="1158216" y="0"/>
                  </a:lnTo>
                  <a:cubicBezTo>
                    <a:pt x="1166643" y="0"/>
                    <a:pt x="1174726" y="3348"/>
                    <a:pt x="1180685" y="9307"/>
                  </a:cubicBezTo>
                  <a:cubicBezTo>
                    <a:pt x="1186644" y="15266"/>
                    <a:pt x="1189991" y="23348"/>
                    <a:pt x="1189991" y="31775"/>
                  </a:cubicBezTo>
                  <a:lnTo>
                    <a:pt x="1189991" y="155350"/>
                  </a:lnTo>
                  <a:cubicBezTo>
                    <a:pt x="1189991" y="163778"/>
                    <a:pt x="1186644" y="171860"/>
                    <a:pt x="1180685" y="177819"/>
                  </a:cubicBezTo>
                  <a:cubicBezTo>
                    <a:pt x="1174726" y="183778"/>
                    <a:pt x="1166643" y="187126"/>
                    <a:pt x="1158216" y="187126"/>
                  </a:cubicBezTo>
                  <a:lnTo>
                    <a:pt x="31775" y="187126"/>
                  </a:lnTo>
                  <a:cubicBezTo>
                    <a:pt x="23348" y="187126"/>
                    <a:pt x="15266" y="183778"/>
                    <a:pt x="9307" y="177819"/>
                  </a:cubicBezTo>
                  <a:cubicBezTo>
                    <a:pt x="3348" y="171860"/>
                    <a:pt x="0" y="163778"/>
                    <a:pt x="0" y="155350"/>
                  </a:cubicBezTo>
                  <a:lnTo>
                    <a:pt x="0" y="31775"/>
                  </a:lnTo>
                  <a:cubicBezTo>
                    <a:pt x="0" y="23348"/>
                    <a:pt x="3348" y="15266"/>
                    <a:pt x="9307" y="9307"/>
                  </a:cubicBezTo>
                  <a:cubicBezTo>
                    <a:pt x="15266" y="3348"/>
                    <a:pt x="23348" y="0"/>
                    <a:pt x="317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189991" cy="2252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239"/>
                </a:lnSpc>
              </a:pPr>
              <a:endParaRPr lang="en-US" sz="1599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  <a:hlinkClick r:id="rId4" action="ppaction://hlinksldjump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2025464" y="3920028"/>
            <a:ext cx="13634900" cy="13585319"/>
          </a:xfrm>
          <a:custGeom>
            <a:avLst/>
            <a:gdLst/>
            <a:ahLst/>
            <a:cxnLst/>
            <a:rect l="l" t="t" r="r" b="b"/>
            <a:pathLst>
              <a:path w="13634900" h="13585319">
                <a:moveTo>
                  <a:pt x="0" y="0"/>
                </a:moveTo>
                <a:lnTo>
                  <a:pt x="13634900" y="0"/>
                </a:lnTo>
                <a:lnTo>
                  <a:pt x="13634900" y="13585319"/>
                </a:lnTo>
                <a:lnTo>
                  <a:pt x="0" y="13585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0FAFEE-EFC5-3D8E-903D-DE0353CAACCF}"/>
              </a:ext>
            </a:extLst>
          </p:cNvPr>
          <p:cNvGrpSpPr/>
          <p:nvPr/>
        </p:nvGrpSpPr>
        <p:grpSpPr>
          <a:xfrm>
            <a:off x="4806854" y="3009900"/>
            <a:ext cx="8072120" cy="1238726"/>
            <a:chOff x="7162800" y="2708877"/>
            <a:chExt cx="8072120" cy="1238726"/>
          </a:xfrm>
        </p:grpSpPr>
        <p:sp>
          <p:nvSpPr>
            <p:cNvPr id="4" name="TextBox 4"/>
            <p:cNvSpPr txBox="1"/>
            <p:nvPr/>
          </p:nvSpPr>
          <p:spPr>
            <a:xfrm>
              <a:off x="8229600" y="2716497"/>
              <a:ext cx="7005320" cy="12311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800" b="1" dirty="0">
                  <a:solidFill>
                    <a:srgbClr val="FFFFFF"/>
                  </a:solidFill>
                  <a:latin typeface="Poppins" panose="00000500000000000000" pitchFamily="2" charset="0"/>
                  <a:ea typeface="Cy Grotesk Key"/>
                  <a:cs typeface="Poppins" panose="00000500000000000000" pitchFamily="2" charset="0"/>
                  <a:sym typeface="Cy Grotesk Key"/>
                </a:rPr>
                <a:t>Thank You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7162800" y="2708877"/>
              <a:ext cx="917294" cy="910623"/>
            </a:xfrm>
            <a:custGeom>
              <a:avLst/>
              <a:gdLst/>
              <a:ahLst/>
              <a:cxnLst/>
              <a:rect l="l" t="t" r="r" b="b"/>
              <a:pathLst>
                <a:path w="751288" h="745824">
                  <a:moveTo>
                    <a:pt x="0" y="0"/>
                  </a:moveTo>
                  <a:lnTo>
                    <a:pt x="751288" y="0"/>
                  </a:lnTo>
                  <a:lnTo>
                    <a:pt x="751288" y="745824"/>
                  </a:lnTo>
                  <a:lnTo>
                    <a:pt x="0" y="7458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7624680" y="8957735"/>
            <a:ext cx="2436469" cy="383133"/>
            <a:chOff x="0" y="0"/>
            <a:chExt cx="1189991" cy="18712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9991" cy="187126"/>
            </a:xfrm>
            <a:custGeom>
              <a:avLst/>
              <a:gdLst/>
              <a:ahLst/>
              <a:cxnLst/>
              <a:rect l="l" t="t" r="r" b="b"/>
              <a:pathLst>
                <a:path w="1189991" h="187126">
                  <a:moveTo>
                    <a:pt x="31775" y="0"/>
                  </a:moveTo>
                  <a:lnTo>
                    <a:pt x="1158216" y="0"/>
                  </a:lnTo>
                  <a:cubicBezTo>
                    <a:pt x="1166643" y="0"/>
                    <a:pt x="1174726" y="3348"/>
                    <a:pt x="1180685" y="9307"/>
                  </a:cubicBezTo>
                  <a:cubicBezTo>
                    <a:pt x="1186644" y="15266"/>
                    <a:pt x="1189991" y="23348"/>
                    <a:pt x="1189991" y="31775"/>
                  </a:cubicBezTo>
                  <a:lnTo>
                    <a:pt x="1189991" y="155350"/>
                  </a:lnTo>
                  <a:cubicBezTo>
                    <a:pt x="1189991" y="163778"/>
                    <a:pt x="1186644" y="171860"/>
                    <a:pt x="1180685" y="177819"/>
                  </a:cubicBezTo>
                  <a:cubicBezTo>
                    <a:pt x="1174726" y="183778"/>
                    <a:pt x="1166643" y="187126"/>
                    <a:pt x="1158216" y="187126"/>
                  </a:cubicBezTo>
                  <a:lnTo>
                    <a:pt x="31775" y="187126"/>
                  </a:lnTo>
                  <a:cubicBezTo>
                    <a:pt x="23348" y="187126"/>
                    <a:pt x="15266" y="183778"/>
                    <a:pt x="9307" y="177819"/>
                  </a:cubicBezTo>
                  <a:cubicBezTo>
                    <a:pt x="3348" y="171860"/>
                    <a:pt x="0" y="163778"/>
                    <a:pt x="0" y="155350"/>
                  </a:cubicBezTo>
                  <a:lnTo>
                    <a:pt x="0" y="31775"/>
                  </a:lnTo>
                  <a:cubicBezTo>
                    <a:pt x="0" y="23348"/>
                    <a:pt x="3348" y="15266"/>
                    <a:pt x="9307" y="9307"/>
                  </a:cubicBezTo>
                  <a:cubicBezTo>
                    <a:pt x="15266" y="3348"/>
                    <a:pt x="23348" y="0"/>
                    <a:pt x="317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189991" cy="2252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239"/>
                </a:lnSpc>
              </a:pPr>
              <a:endParaRPr lang="en-US" sz="1599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  <a:hlinkClick r:id="rId6" action="ppaction://hlinksldjump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71868" y="3982769"/>
            <a:ext cx="9988114" cy="10006307"/>
          </a:xfrm>
          <a:custGeom>
            <a:avLst/>
            <a:gdLst/>
            <a:ahLst/>
            <a:cxnLst/>
            <a:rect l="l" t="t" r="r" b="b"/>
            <a:pathLst>
              <a:path w="9988114" h="10006307">
                <a:moveTo>
                  <a:pt x="0" y="0"/>
                </a:moveTo>
                <a:lnTo>
                  <a:pt x="9988114" y="0"/>
                </a:lnTo>
                <a:lnTo>
                  <a:pt x="9988114" y="10006307"/>
                </a:lnTo>
                <a:lnTo>
                  <a:pt x="0" y="10006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630352" y="3982769"/>
            <a:ext cx="9988114" cy="10006307"/>
          </a:xfrm>
          <a:custGeom>
            <a:avLst/>
            <a:gdLst/>
            <a:ahLst/>
            <a:cxnLst/>
            <a:rect l="l" t="t" r="r" b="b"/>
            <a:pathLst>
              <a:path w="9988114" h="10006307">
                <a:moveTo>
                  <a:pt x="0" y="0"/>
                </a:moveTo>
                <a:lnTo>
                  <a:pt x="9988114" y="0"/>
                </a:lnTo>
                <a:lnTo>
                  <a:pt x="9988114" y="10006307"/>
                </a:lnTo>
                <a:lnTo>
                  <a:pt x="0" y="10006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0" y="7303004"/>
            <a:ext cx="18288000" cy="2970297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8" name="Group 8"/>
          <p:cNvGrpSpPr/>
          <p:nvPr/>
        </p:nvGrpSpPr>
        <p:grpSpPr>
          <a:xfrm>
            <a:off x="2514602" y="978694"/>
            <a:ext cx="13258798" cy="3883584"/>
            <a:chOff x="0" y="-66675"/>
            <a:chExt cx="6112166" cy="2684877"/>
          </a:xfrm>
        </p:grpSpPr>
        <p:sp>
          <p:nvSpPr>
            <p:cNvPr id="9" name="TextBox 9"/>
            <p:cNvSpPr txBox="1"/>
            <p:nvPr/>
          </p:nvSpPr>
          <p:spPr>
            <a:xfrm>
              <a:off x="0" y="-66675"/>
              <a:ext cx="6112166" cy="680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3200" b="1" dirty="0">
                  <a:solidFill>
                    <a:srgbClr val="000000"/>
                  </a:solidFill>
                  <a:ea typeface="Cy Grotesk Key"/>
                  <a:cs typeface="Cy Grotesk Key"/>
                  <a:sym typeface="Cy Grotesk Key"/>
                </a:rPr>
                <a:t>Dataset Description: Brief overview of the dataset structure and main attributes:</a:t>
              </a:r>
              <a:endParaRPr lang="en-US" sz="2800" b="1" dirty="0">
                <a:solidFill>
                  <a:srgbClr val="000000"/>
                </a:solidFill>
                <a:ea typeface="Cy Grotesk Key"/>
                <a:cs typeface="Cy Grotesk Key"/>
                <a:sym typeface="Cy Grotesk Key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92925"/>
              <a:ext cx="6112166" cy="1725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sz="2800" dirty="0">
                  <a:solidFill>
                    <a:srgbClr val="000000"/>
                  </a:solidFill>
                  <a:ea typeface="Cy Grotesk Key"/>
                  <a:cs typeface="Cy Grotesk Key"/>
                  <a:sym typeface="Cy Grotesk Key"/>
                </a:rPr>
                <a:t>Genres: Classification of movie types (e.g., Action, Comedy, Drama).</a:t>
              </a:r>
            </a:p>
            <a:p>
              <a:pPr algn="l">
                <a:lnSpc>
                  <a:spcPct val="150000"/>
                </a:lnSpc>
              </a:pPr>
              <a:r>
                <a:rPr lang="en-US" sz="2800" dirty="0">
                  <a:solidFill>
                    <a:srgbClr val="000000"/>
                  </a:solidFill>
                  <a:ea typeface="Cy Grotesk Key"/>
                  <a:cs typeface="Cy Grotesk Key"/>
                  <a:sym typeface="Cy Grotesk Key"/>
                </a:rPr>
                <a:t>Running Times: Length of movies in minutes.</a:t>
              </a:r>
            </a:p>
            <a:p>
              <a:pPr algn="l">
                <a:lnSpc>
                  <a:spcPct val="150000"/>
                </a:lnSpc>
              </a:pPr>
              <a:r>
                <a:rPr lang="en-US" sz="2800" dirty="0">
                  <a:solidFill>
                    <a:srgbClr val="000000"/>
                  </a:solidFill>
                  <a:ea typeface="Cy Grotesk Key"/>
                  <a:cs typeface="Cy Grotesk Key"/>
                  <a:sym typeface="Cy Grotesk Key"/>
                </a:rPr>
                <a:t>Release Years: Years movies were released.</a:t>
              </a:r>
            </a:p>
            <a:p>
              <a:pPr algn="l">
                <a:lnSpc>
                  <a:spcPct val="150000"/>
                </a:lnSpc>
              </a:pPr>
              <a:r>
                <a:rPr lang="en-US" sz="2800" dirty="0">
                  <a:solidFill>
                    <a:srgbClr val="000000"/>
                  </a:solidFill>
                  <a:ea typeface="Cy Grotesk Key"/>
                  <a:cs typeface="Cy Grotesk Key"/>
                  <a:sym typeface="Cy Grotesk Key"/>
                </a:rPr>
                <a:t>Age Ratings: MPAA ratings or equivalent, targeting different age groups.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356402" y="8020069"/>
            <a:ext cx="8902898" cy="1181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7200" dirty="0">
                <a:solidFill>
                  <a:srgbClr val="FFFFFF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</a:rPr>
              <a:t>Dataset Overview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8602789"/>
            <a:ext cx="2436469" cy="383133"/>
            <a:chOff x="0" y="0"/>
            <a:chExt cx="1189991" cy="18712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89991" cy="187126"/>
            </a:xfrm>
            <a:custGeom>
              <a:avLst/>
              <a:gdLst/>
              <a:ahLst/>
              <a:cxnLst/>
              <a:rect l="l" t="t" r="r" b="b"/>
              <a:pathLst>
                <a:path w="1189991" h="187126">
                  <a:moveTo>
                    <a:pt x="31775" y="0"/>
                  </a:moveTo>
                  <a:lnTo>
                    <a:pt x="1158216" y="0"/>
                  </a:lnTo>
                  <a:cubicBezTo>
                    <a:pt x="1166643" y="0"/>
                    <a:pt x="1174726" y="3348"/>
                    <a:pt x="1180685" y="9307"/>
                  </a:cubicBezTo>
                  <a:cubicBezTo>
                    <a:pt x="1186644" y="15266"/>
                    <a:pt x="1189991" y="23348"/>
                    <a:pt x="1189991" y="31775"/>
                  </a:cubicBezTo>
                  <a:lnTo>
                    <a:pt x="1189991" y="155350"/>
                  </a:lnTo>
                  <a:cubicBezTo>
                    <a:pt x="1189991" y="163778"/>
                    <a:pt x="1186644" y="171860"/>
                    <a:pt x="1180685" y="177819"/>
                  </a:cubicBezTo>
                  <a:cubicBezTo>
                    <a:pt x="1174726" y="183778"/>
                    <a:pt x="1166643" y="187126"/>
                    <a:pt x="1158216" y="187126"/>
                  </a:cubicBezTo>
                  <a:lnTo>
                    <a:pt x="31775" y="187126"/>
                  </a:lnTo>
                  <a:cubicBezTo>
                    <a:pt x="23348" y="187126"/>
                    <a:pt x="15266" y="183778"/>
                    <a:pt x="9307" y="177819"/>
                  </a:cubicBezTo>
                  <a:cubicBezTo>
                    <a:pt x="3348" y="171860"/>
                    <a:pt x="0" y="163778"/>
                    <a:pt x="0" y="155350"/>
                  </a:cubicBezTo>
                  <a:lnTo>
                    <a:pt x="0" y="31775"/>
                  </a:lnTo>
                  <a:cubicBezTo>
                    <a:pt x="0" y="23348"/>
                    <a:pt x="3348" y="15266"/>
                    <a:pt x="9307" y="9307"/>
                  </a:cubicBezTo>
                  <a:cubicBezTo>
                    <a:pt x="15266" y="3348"/>
                    <a:pt x="23348" y="0"/>
                    <a:pt x="317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189991" cy="22522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239"/>
                </a:lnSpc>
              </a:pPr>
              <a:endParaRPr lang="en-US" sz="1599" dirty="0">
                <a:solidFill>
                  <a:srgbClr val="000000"/>
                </a:solidFill>
                <a:latin typeface="Poppins" panose="00000500000000000000" pitchFamily="2" charset="0"/>
                <a:ea typeface="Cy Grotesk Key"/>
                <a:cs typeface="Poppins" panose="00000500000000000000" pitchFamily="2" charset="0"/>
                <a:sym typeface="Cy Grotesk Key"/>
                <a:hlinkClick r:id="rId4" action="ppaction://hlinksldjump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ask 1">
            <a:extLst>
              <a:ext uri="{FF2B5EF4-FFF2-40B4-BE49-F238E27FC236}">
                <a16:creationId xmlns:a16="http://schemas.microsoft.com/office/drawing/2014/main" id="{130E65BD-372E-45E1-AACD-741B0CBA7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395"/>
            <a:ext cx="18288000" cy="96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ask 2">
            <a:extLst>
              <a:ext uri="{FF2B5EF4-FFF2-40B4-BE49-F238E27FC236}">
                <a16:creationId xmlns:a16="http://schemas.microsoft.com/office/drawing/2014/main" id="{5E15E89A-E4DE-4A6E-AA9E-6BED28A5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395"/>
            <a:ext cx="18288000" cy="962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4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ask 3">
            <a:extLst>
              <a:ext uri="{FF2B5EF4-FFF2-40B4-BE49-F238E27FC236}">
                <a16:creationId xmlns:a16="http://schemas.microsoft.com/office/drawing/2014/main" id="{36D05FD2-2DE5-4A08-8266-0D6992ECC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1610"/>
            <a:ext cx="18288000" cy="86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ask 4">
            <a:extLst>
              <a:ext uri="{FF2B5EF4-FFF2-40B4-BE49-F238E27FC236}">
                <a16:creationId xmlns:a16="http://schemas.microsoft.com/office/drawing/2014/main" id="{9E1AA30C-7679-4698-8FC6-A99F9A73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86" y="0"/>
            <a:ext cx="8817428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4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ask 5">
            <a:extLst>
              <a:ext uri="{FF2B5EF4-FFF2-40B4-BE49-F238E27FC236}">
                <a16:creationId xmlns:a16="http://schemas.microsoft.com/office/drawing/2014/main" id="{CF5499E7-776A-47EE-AC88-D40EED7C6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23" y="0"/>
            <a:ext cx="5643155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2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ask 6">
            <a:extLst>
              <a:ext uri="{FF2B5EF4-FFF2-40B4-BE49-F238E27FC236}">
                <a16:creationId xmlns:a16="http://schemas.microsoft.com/office/drawing/2014/main" id="{9AAA5956-8D60-496E-A54D-7CDA7F200B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1857"/>
            <a:ext cx="18288000" cy="268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431</Words>
  <Application>Microsoft Office PowerPoint</Application>
  <PresentationFormat>Custom</PresentationFormat>
  <Paragraphs>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Poppins</vt:lpstr>
      <vt:lpstr>Cy Grotesk Key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Shiyam S</dc:creator>
  <cp:lastModifiedBy>Shiyam S</cp:lastModifiedBy>
  <cp:revision>4</cp:revision>
  <dcterms:created xsi:type="dcterms:W3CDTF">2006-08-16T00:00:00Z</dcterms:created>
  <dcterms:modified xsi:type="dcterms:W3CDTF">2024-11-11T09:19:47Z</dcterms:modified>
  <dc:identifier>DAGWJ1GIZnk</dc:identifier>
</cp:coreProperties>
</file>