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21"/>
  </p:notesMasterIdLst>
  <p:sldIdLst>
    <p:sldId id="256" r:id="rId2"/>
    <p:sldId id="260" r:id="rId3"/>
    <p:sldId id="257" r:id="rId4"/>
    <p:sldId id="258" r:id="rId5"/>
    <p:sldId id="297" r:id="rId6"/>
    <p:sldId id="259" r:id="rId7"/>
    <p:sldId id="262" r:id="rId8"/>
    <p:sldId id="299" r:id="rId9"/>
    <p:sldId id="300" r:id="rId10"/>
    <p:sldId id="263" r:id="rId11"/>
    <p:sldId id="301" r:id="rId12"/>
    <p:sldId id="302" r:id="rId13"/>
    <p:sldId id="303" r:id="rId14"/>
    <p:sldId id="304" r:id="rId15"/>
    <p:sldId id="306" r:id="rId16"/>
    <p:sldId id="307" r:id="rId17"/>
    <p:sldId id="308" r:id="rId18"/>
    <p:sldId id="309" r:id="rId19"/>
    <p:sldId id="264" r:id="rId20"/>
  </p:sldIdLst>
  <p:sldSz cx="9144000" cy="5143500" type="screen16x9"/>
  <p:notesSz cx="6858000" cy="9144000"/>
  <p:embeddedFontLst>
    <p:embeddedFont>
      <p:font typeface="Livvic" pitchFamily="2" charset="0"/>
      <p:regular r:id="rId22"/>
      <p:bold r:id="rId23"/>
      <p:italic r:id="rId24"/>
      <p:boldItalic r:id="rId25"/>
    </p:embeddedFont>
    <p:embeddedFont>
      <p:font typeface="Livvic SemiBold" pitchFamily="2" charset="0"/>
      <p:regular r:id="rId26"/>
      <p:bold r:id="rId27"/>
      <p:italic r:id="rId28"/>
      <p:boldItalic r:id="rId29"/>
    </p:embeddedFont>
    <p:embeddedFont>
      <p:font typeface="Open Sans" panose="020B0606030504020204" pitchFamily="34" charset="0"/>
      <p:regular r:id="rId30"/>
      <p:bold r:id="rId31"/>
      <p:italic r:id="rId32"/>
      <p:boldItalic r:id="rId33"/>
    </p:embeddedFont>
    <p:embeddedFont>
      <p:font typeface="Poppins" panose="00000500000000000000" pitchFamily="2" charset="0"/>
      <p:regular r:id="rId34"/>
      <p:bold r:id="rId35"/>
      <p:italic r:id="rId36"/>
      <p:boldItalic r:id="rId37"/>
    </p:embeddedFont>
    <p:embeddedFont>
      <p:font typeface="Poppins Medium" panose="00000600000000000000" pitchFamily="2" charset="0"/>
      <p:regular r:id="rId38"/>
      <p:bold r:id="rId39"/>
      <p:italic r:id="rId40"/>
      <p:boldItalic r:id="rId41"/>
    </p:embeddedFont>
    <p:embeddedFont>
      <p:font typeface="Poppins SemiBold" panose="00000700000000000000" pitchFamily="2" charset="0"/>
      <p:regular r:id="rId42"/>
      <p:bold r:id="rId43"/>
      <p:italic r:id="rId44"/>
      <p:boldItalic r:id="rId45"/>
    </p:embeddedFont>
    <p:embeddedFont>
      <p:font typeface="Raleway" pitchFamily="2" charset="0"/>
      <p:regular r:id="rId46"/>
      <p:bold r:id="rId47"/>
      <p:italic r:id="rId48"/>
      <p:boldItalic r:id="rId49"/>
    </p:embeddedFont>
    <p:embeddedFont>
      <p:font typeface="Roboto Condensed Light" panose="02000000000000000000" pitchFamily="2" charset="0"/>
      <p:regular r:id="rId50"/>
      <p: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4B67"/>
    <a:srgbClr val="F42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4B977B-4805-42E7-A2C8-BCAEFA144C52}">
  <a:tblStyle styleId="{E04B977B-4805-42E7-A2C8-BCAEFA144C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30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font" Target="fonts/font21.fntdata"/><Relationship Id="rId47" Type="http://schemas.openxmlformats.org/officeDocument/2006/relationships/font" Target="fonts/font26.fntdata"/><Relationship Id="rId50" Type="http://schemas.openxmlformats.org/officeDocument/2006/relationships/font" Target="fonts/font29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8.fntdata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45" Type="http://schemas.openxmlformats.org/officeDocument/2006/relationships/font" Target="fonts/font24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4" Type="http://schemas.openxmlformats.org/officeDocument/2006/relationships/font" Target="fonts/font23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font" Target="fonts/font22.fntdata"/><Relationship Id="rId48" Type="http://schemas.openxmlformats.org/officeDocument/2006/relationships/font" Target="fonts/font27.fntdata"/><Relationship Id="rId8" Type="http://schemas.openxmlformats.org/officeDocument/2006/relationships/slide" Target="slides/slide7.xml"/><Relationship Id="rId51" Type="http://schemas.openxmlformats.org/officeDocument/2006/relationships/font" Target="fonts/font3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46" Type="http://schemas.openxmlformats.org/officeDocument/2006/relationships/font" Target="fonts/font25.fntdata"/><Relationship Id="rId20" Type="http://schemas.openxmlformats.org/officeDocument/2006/relationships/slide" Target="slides/slide19.xml"/><Relationship Id="rId41" Type="http://schemas.openxmlformats.org/officeDocument/2006/relationships/font" Target="fonts/font20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49" Type="http://schemas.openxmlformats.org/officeDocument/2006/relationships/font" Target="fonts/font2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db0f9523dd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db0f9523dd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db0f9523dd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db0f9523dd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5040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e013acee29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e013acee29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6838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e013acee29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e013acee29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62341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e013acee29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e013acee29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19421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e013acee29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e013acee29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4106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e013acee29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e013acee29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79346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e013acee29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e013acee29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10662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e013acee29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e013acee29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18949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db0f9523dd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db0f9523dd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d0c7d16c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d0c7d16c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e3542f3a95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e3542f3a95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e3542f3a95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e3542f3a95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6379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e013acee2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e013acee2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e013acee2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e013acee2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3747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e013acee2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e013acee2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4420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54469" y="4438606"/>
            <a:ext cx="331056" cy="330997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719100" y="539400"/>
            <a:ext cx="7705800" cy="4064700"/>
            <a:chOff x="719100" y="539400"/>
            <a:chExt cx="7705800" cy="4064700"/>
          </a:xfrm>
        </p:grpSpPr>
        <p:cxnSp>
          <p:nvCxnSpPr>
            <p:cNvPr id="11" name="Google Shape;11;p2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120175" y="951399"/>
            <a:ext cx="5874300" cy="255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85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237375" y="3620702"/>
            <a:ext cx="3969300" cy="325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8233251" y="4413362"/>
            <a:ext cx="381489" cy="381489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" name="Google Shape;84;p13"/>
          <p:cNvGrpSpPr/>
          <p:nvPr/>
        </p:nvGrpSpPr>
        <p:grpSpPr>
          <a:xfrm>
            <a:off x="719100" y="539400"/>
            <a:ext cx="7705800" cy="4064700"/>
            <a:chOff x="719100" y="539400"/>
            <a:chExt cx="7705800" cy="4064700"/>
          </a:xfrm>
        </p:grpSpPr>
        <p:cxnSp>
          <p:nvCxnSpPr>
            <p:cNvPr id="85" name="Google Shape;85;p13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13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2"/>
          </p:nvPr>
        </p:nvSpPr>
        <p:spPr>
          <a:xfrm>
            <a:off x="853112" y="2164725"/>
            <a:ext cx="3292800" cy="3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3"/>
          </p:nvPr>
        </p:nvSpPr>
        <p:spPr>
          <a:xfrm>
            <a:off x="4999514" y="2164725"/>
            <a:ext cx="3292800" cy="3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853112" y="2484449"/>
            <a:ext cx="3292800" cy="3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4"/>
          </p:nvPr>
        </p:nvSpPr>
        <p:spPr>
          <a:xfrm>
            <a:off x="4999514" y="2484474"/>
            <a:ext cx="3292800" cy="3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5"/>
          </p:nvPr>
        </p:nvSpPr>
        <p:spPr>
          <a:xfrm>
            <a:off x="851688" y="3726225"/>
            <a:ext cx="3292800" cy="3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6"/>
          </p:nvPr>
        </p:nvSpPr>
        <p:spPr>
          <a:xfrm>
            <a:off x="4998111" y="3726225"/>
            <a:ext cx="3292800" cy="3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7"/>
          </p:nvPr>
        </p:nvSpPr>
        <p:spPr>
          <a:xfrm>
            <a:off x="851726" y="4045999"/>
            <a:ext cx="3292800" cy="3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8"/>
          </p:nvPr>
        </p:nvSpPr>
        <p:spPr>
          <a:xfrm>
            <a:off x="4998138" y="4046025"/>
            <a:ext cx="3292800" cy="3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9" hasCustomPrompt="1"/>
          </p:nvPr>
        </p:nvSpPr>
        <p:spPr>
          <a:xfrm>
            <a:off x="853113" y="1423425"/>
            <a:ext cx="775800" cy="66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4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13" hasCustomPrompt="1"/>
          </p:nvPr>
        </p:nvSpPr>
        <p:spPr>
          <a:xfrm>
            <a:off x="853100" y="2984924"/>
            <a:ext cx="775800" cy="66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4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14" hasCustomPrompt="1"/>
          </p:nvPr>
        </p:nvSpPr>
        <p:spPr>
          <a:xfrm>
            <a:off x="4998100" y="1423424"/>
            <a:ext cx="775800" cy="66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4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15" hasCustomPrompt="1"/>
          </p:nvPr>
        </p:nvSpPr>
        <p:spPr>
          <a:xfrm>
            <a:off x="4998100" y="2934225"/>
            <a:ext cx="775800" cy="715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4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/>
          <p:nvPr/>
        </p:nvSpPr>
        <p:spPr>
          <a:xfrm rot="-5400000">
            <a:off x="529251" y="4413362"/>
            <a:ext cx="381489" cy="381489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title"/>
          </p:nvPr>
        </p:nvSpPr>
        <p:spPr>
          <a:xfrm>
            <a:off x="2311527" y="1561425"/>
            <a:ext cx="1934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title" idx="2"/>
          </p:nvPr>
        </p:nvSpPr>
        <p:spPr>
          <a:xfrm>
            <a:off x="5638486" y="1561425"/>
            <a:ext cx="1934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subTitle" idx="1"/>
          </p:nvPr>
        </p:nvSpPr>
        <p:spPr>
          <a:xfrm>
            <a:off x="2311525" y="1878825"/>
            <a:ext cx="19344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subTitle" idx="3"/>
          </p:nvPr>
        </p:nvSpPr>
        <p:spPr>
          <a:xfrm>
            <a:off x="5638476" y="1878825"/>
            <a:ext cx="19344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title" idx="4"/>
          </p:nvPr>
        </p:nvSpPr>
        <p:spPr>
          <a:xfrm>
            <a:off x="2311527" y="3136075"/>
            <a:ext cx="1934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title" idx="5"/>
          </p:nvPr>
        </p:nvSpPr>
        <p:spPr>
          <a:xfrm>
            <a:off x="5638475" y="3136075"/>
            <a:ext cx="1934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subTitle" idx="6"/>
          </p:nvPr>
        </p:nvSpPr>
        <p:spPr>
          <a:xfrm>
            <a:off x="2311525" y="3453475"/>
            <a:ext cx="19344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subTitle" idx="7"/>
          </p:nvPr>
        </p:nvSpPr>
        <p:spPr>
          <a:xfrm>
            <a:off x="5638475" y="3453475"/>
            <a:ext cx="19344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title" idx="8"/>
          </p:nvPr>
        </p:nvSpPr>
        <p:spPr>
          <a:xfrm>
            <a:off x="720000" y="539400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5" name="Google Shape;125;p15"/>
          <p:cNvGrpSpPr/>
          <p:nvPr/>
        </p:nvGrpSpPr>
        <p:grpSpPr>
          <a:xfrm>
            <a:off x="719100" y="539400"/>
            <a:ext cx="7705800" cy="4064700"/>
            <a:chOff x="719100" y="539400"/>
            <a:chExt cx="7705800" cy="4064700"/>
          </a:xfrm>
        </p:grpSpPr>
        <p:cxnSp>
          <p:nvCxnSpPr>
            <p:cNvPr id="126" name="Google Shape;126;p15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" name="Google Shape;127;p15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3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/>
          <p:nvPr/>
        </p:nvSpPr>
        <p:spPr>
          <a:xfrm rot="5400000">
            <a:off x="8243792" y="4413356"/>
            <a:ext cx="381489" cy="381489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" name="Google Shape;136;p17"/>
          <p:cNvGrpSpPr/>
          <p:nvPr/>
        </p:nvGrpSpPr>
        <p:grpSpPr>
          <a:xfrm>
            <a:off x="719100" y="539400"/>
            <a:ext cx="7705800" cy="4064700"/>
            <a:chOff x="719100" y="539400"/>
            <a:chExt cx="7705800" cy="4064700"/>
          </a:xfrm>
        </p:grpSpPr>
        <p:cxnSp>
          <p:nvCxnSpPr>
            <p:cNvPr id="137" name="Google Shape;137;p17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" name="Google Shape;138;p17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9" name="Google Shape;139;p17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/>
          <p:nvPr/>
        </p:nvSpPr>
        <p:spPr>
          <a:xfrm rot="5400000">
            <a:off x="8309239" y="348662"/>
            <a:ext cx="381489" cy="381489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" name="Google Shape;166;p21"/>
          <p:cNvGrpSpPr/>
          <p:nvPr/>
        </p:nvGrpSpPr>
        <p:grpSpPr>
          <a:xfrm>
            <a:off x="719100" y="539400"/>
            <a:ext cx="7705800" cy="4064700"/>
            <a:chOff x="719100" y="539400"/>
            <a:chExt cx="7705800" cy="4064700"/>
          </a:xfrm>
        </p:grpSpPr>
        <p:cxnSp>
          <p:nvCxnSpPr>
            <p:cNvPr id="167" name="Google Shape;167;p21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Google Shape;168;p21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9" name="Google Shape;169;p21"/>
          <p:cNvGrpSpPr/>
          <p:nvPr/>
        </p:nvGrpSpPr>
        <p:grpSpPr>
          <a:xfrm rot="5400000">
            <a:off x="-430099" y="3200731"/>
            <a:ext cx="2284753" cy="1607435"/>
            <a:chOff x="5539150" y="3176875"/>
            <a:chExt cx="2029449" cy="1427308"/>
          </a:xfrm>
        </p:grpSpPr>
        <p:sp>
          <p:nvSpPr>
            <p:cNvPr id="170" name="Google Shape;170;p21"/>
            <p:cNvSpPr/>
            <p:nvPr/>
          </p:nvSpPr>
          <p:spPr>
            <a:xfrm rot="-5400000" flipH="1">
              <a:off x="6844880" y="3880443"/>
              <a:ext cx="849332" cy="598104"/>
            </a:xfrm>
            <a:custGeom>
              <a:avLst/>
              <a:gdLst/>
              <a:ahLst/>
              <a:cxnLst/>
              <a:rect l="l" t="t" r="r" b="b"/>
              <a:pathLst>
                <a:path w="47635" h="23817" extrusionOk="0">
                  <a:moveTo>
                    <a:pt x="1" y="0"/>
                  </a:moveTo>
                  <a:lnTo>
                    <a:pt x="1" y="23817"/>
                  </a:lnTo>
                  <a:lnTo>
                    <a:pt x="47634" y="23817"/>
                  </a:lnTo>
                  <a:lnTo>
                    <a:pt x="47634" y="0"/>
                  </a:lnTo>
                  <a:close/>
                </a:path>
              </a:pathLst>
            </a:custGeom>
            <a:gradFill>
              <a:gsLst>
                <a:gs pos="0">
                  <a:srgbClr val="174B67">
                    <a:alpha val="34901"/>
                  </a:srgbClr>
                </a:gs>
                <a:gs pos="100000">
                  <a:srgbClr val="174B67">
                    <a:alpha val="5882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1"/>
            <p:cNvSpPr/>
            <p:nvPr/>
          </p:nvSpPr>
          <p:spPr>
            <a:xfrm rot="-5400000" flipH="1">
              <a:off x="5541174" y="3174850"/>
              <a:ext cx="1427293" cy="1431342"/>
            </a:xfrm>
            <a:custGeom>
              <a:avLst/>
              <a:gdLst/>
              <a:ahLst/>
              <a:cxnLst/>
              <a:rect l="l" t="t" r="r" b="b"/>
              <a:pathLst>
                <a:path w="23817" h="23817" extrusionOk="0">
                  <a:moveTo>
                    <a:pt x="23817" y="0"/>
                  </a:moveTo>
                  <a:cubicBezTo>
                    <a:pt x="10662" y="0"/>
                    <a:pt x="0" y="10662"/>
                    <a:pt x="0" y="23817"/>
                  </a:cubicBezTo>
                  <a:lnTo>
                    <a:pt x="23817" y="23817"/>
                  </a:lnTo>
                  <a:lnTo>
                    <a:pt x="23817" y="0"/>
                  </a:lnTo>
                  <a:close/>
                </a:path>
              </a:pathLst>
            </a:custGeom>
            <a:gradFill>
              <a:gsLst>
                <a:gs pos="0">
                  <a:srgbClr val="174B67">
                    <a:alpha val="34901"/>
                  </a:srgbClr>
                </a:gs>
                <a:gs pos="100000">
                  <a:srgbClr val="174B67">
                    <a:alpha val="5882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1"/>
            <p:cNvSpPr/>
            <p:nvPr/>
          </p:nvSpPr>
          <p:spPr>
            <a:xfrm rot="-5400000" flipH="1">
              <a:off x="6122188" y="3755881"/>
              <a:ext cx="847111" cy="849493"/>
            </a:xfrm>
            <a:custGeom>
              <a:avLst/>
              <a:gdLst/>
              <a:ahLst/>
              <a:cxnLst/>
              <a:rect l="l" t="t" r="r" b="b"/>
              <a:pathLst>
                <a:path w="23817" h="23817" extrusionOk="0">
                  <a:moveTo>
                    <a:pt x="23817" y="0"/>
                  </a:moveTo>
                  <a:cubicBezTo>
                    <a:pt x="10662" y="0"/>
                    <a:pt x="0" y="10662"/>
                    <a:pt x="0" y="23817"/>
                  </a:cubicBezTo>
                  <a:lnTo>
                    <a:pt x="23817" y="23817"/>
                  </a:lnTo>
                  <a:lnTo>
                    <a:pt x="23817" y="0"/>
                  </a:lnTo>
                  <a:close/>
                </a:path>
              </a:pathLst>
            </a:custGeom>
            <a:gradFill>
              <a:gsLst>
                <a:gs pos="0">
                  <a:srgbClr val="174B67">
                    <a:alpha val="14901"/>
                  </a:srgbClr>
                </a:gs>
                <a:gs pos="100000">
                  <a:srgbClr val="174B67">
                    <a:alpha val="25882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2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/>
          <p:nvPr/>
        </p:nvSpPr>
        <p:spPr>
          <a:xfrm rot="-5400000">
            <a:off x="529251" y="4413362"/>
            <a:ext cx="381489" cy="381489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5" name="Google Shape;175;p22"/>
          <p:cNvGrpSpPr/>
          <p:nvPr/>
        </p:nvGrpSpPr>
        <p:grpSpPr>
          <a:xfrm>
            <a:off x="719100" y="539400"/>
            <a:ext cx="7705800" cy="4064700"/>
            <a:chOff x="719100" y="539400"/>
            <a:chExt cx="7705800" cy="4064700"/>
          </a:xfrm>
        </p:grpSpPr>
        <p:cxnSp>
          <p:nvCxnSpPr>
            <p:cNvPr id="176" name="Google Shape;176;p22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" name="Google Shape;177;p22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8" name="Google Shape;178;p22"/>
          <p:cNvGrpSpPr/>
          <p:nvPr/>
        </p:nvGrpSpPr>
        <p:grpSpPr>
          <a:xfrm rot="10800000" flipH="1">
            <a:off x="6949440" y="209181"/>
            <a:ext cx="2284753" cy="1607435"/>
            <a:chOff x="5539150" y="3176875"/>
            <a:chExt cx="2029449" cy="1427308"/>
          </a:xfrm>
        </p:grpSpPr>
        <p:sp>
          <p:nvSpPr>
            <p:cNvPr id="179" name="Google Shape;179;p22"/>
            <p:cNvSpPr/>
            <p:nvPr/>
          </p:nvSpPr>
          <p:spPr>
            <a:xfrm rot="-5400000" flipH="1">
              <a:off x="6844880" y="3880443"/>
              <a:ext cx="849332" cy="598104"/>
            </a:xfrm>
            <a:custGeom>
              <a:avLst/>
              <a:gdLst/>
              <a:ahLst/>
              <a:cxnLst/>
              <a:rect l="l" t="t" r="r" b="b"/>
              <a:pathLst>
                <a:path w="47635" h="23817" extrusionOk="0">
                  <a:moveTo>
                    <a:pt x="1" y="0"/>
                  </a:moveTo>
                  <a:lnTo>
                    <a:pt x="1" y="23817"/>
                  </a:lnTo>
                  <a:lnTo>
                    <a:pt x="47634" y="23817"/>
                  </a:lnTo>
                  <a:lnTo>
                    <a:pt x="47634" y="0"/>
                  </a:lnTo>
                  <a:close/>
                </a:path>
              </a:pathLst>
            </a:custGeom>
            <a:gradFill>
              <a:gsLst>
                <a:gs pos="0">
                  <a:srgbClr val="174B67">
                    <a:alpha val="34901"/>
                  </a:srgbClr>
                </a:gs>
                <a:gs pos="100000">
                  <a:srgbClr val="174B67">
                    <a:alpha val="5882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2"/>
            <p:cNvSpPr/>
            <p:nvPr/>
          </p:nvSpPr>
          <p:spPr>
            <a:xfrm rot="-5400000" flipH="1">
              <a:off x="5541174" y="3174850"/>
              <a:ext cx="1427293" cy="1431342"/>
            </a:xfrm>
            <a:custGeom>
              <a:avLst/>
              <a:gdLst/>
              <a:ahLst/>
              <a:cxnLst/>
              <a:rect l="l" t="t" r="r" b="b"/>
              <a:pathLst>
                <a:path w="23817" h="23817" extrusionOk="0">
                  <a:moveTo>
                    <a:pt x="23817" y="0"/>
                  </a:moveTo>
                  <a:cubicBezTo>
                    <a:pt x="10662" y="0"/>
                    <a:pt x="0" y="10662"/>
                    <a:pt x="0" y="23817"/>
                  </a:cubicBezTo>
                  <a:lnTo>
                    <a:pt x="23817" y="23817"/>
                  </a:lnTo>
                  <a:lnTo>
                    <a:pt x="23817" y="0"/>
                  </a:lnTo>
                  <a:close/>
                </a:path>
              </a:pathLst>
            </a:custGeom>
            <a:gradFill>
              <a:gsLst>
                <a:gs pos="0">
                  <a:srgbClr val="174B67">
                    <a:alpha val="34901"/>
                  </a:srgbClr>
                </a:gs>
                <a:gs pos="100000">
                  <a:srgbClr val="174B67">
                    <a:alpha val="5882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2"/>
            <p:cNvSpPr/>
            <p:nvPr/>
          </p:nvSpPr>
          <p:spPr>
            <a:xfrm rot="-5400000" flipH="1">
              <a:off x="6122188" y="3755881"/>
              <a:ext cx="847111" cy="849493"/>
            </a:xfrm>
            <a:custGeom>
              <a:avLst/>
              <a:gdLst/>
              <a:ahLst/>
              <a:cxnLst/>
              <a:rect l="l" t="t" r="r" b="b"/>
              <a:pathLst>
                <a:path w="23817" h="23817" extrusionOk="0">
                  <a:moveTo>
                    <a:pt x="23817" y="0"/>
                  </a:moveTo>
                  <a:cubicBezTo>
                    <a:pt x="10662" y="0"/>
                    <a:pt x="0" y="10662"/>
                    <a:pt x="0" y="23817"/>
                  </a:cubicBezTo>
                  <a:lnTo>
                    <a:pt x="23817" y="23817"/>
                  </a:lnTo>
                  <a:lnTo>
                    <a:pt x="23817" y="0"/>
                  </a:lnTo>
                  <a:close/>
                </a:path>
              </a:pathLst>
            </a:custGeom>
            <a:gradFill>
              <a:gsLst>
                <a:gs pos="0">
                  <a:srgbClr val="174B67">
                    <a:alpha val="14901"/>
                  </a:srgbClr>
                </a:gs>
                <a:gs pos="100000">
                  <a:srgbClr val="174B67">
                    <a:alpha val="25882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8243792" y="4413356"/>
            <a:ext cx="381489" cy="381489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085025" y="2155800"/>
            <a:ext cx="4050000" cy="14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500" b="1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4201400" y="1072275"/>
            <a:ext cx="977400" cy="97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4085025" y="3742125"/>
            <a:ext cx="4050000" cy="32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>
            <a:spLocks noGrp="1"/>
          </p:cNvSpPr>
          <p:nvPr>
            <p:ph type="pic" idx="3"/>
          </p:nvPr>
        </p:nvSpPr>
        <p:spPr>
          <a:xfrm>
            <a:off x="1116290" y="947839"/>
            <a:ext cx="2381700" cy="3247800"/>
          </a:xfrm>
          <a:prstGeom prst="round2SameRect">
            <a:avLst>
              <a:gd name="adj1" fmla="val 50000"/>
              <a:gd name="adj2" fmla="val 0"/>
            </a:avLst>
          </a:prstGeom>
          <a:noFill/>
          <a:ln>
            <a:noFill/>
          </a:ln>
        </p:spPr>
      </p:sp>
      <p:cxnSp>
        <p:nvCxnSpPr>
          <p:cNvPr id="21" name="Google Shape;21;p3"/>
          <p:cNvCxnSpPr/>
          <p:nvPr/>
        </p:nvCxnSpPr>
        <p:spPr>
          <a:xfrm>
            <a:off x="719100" y="539400"/>
            <a:ext cx="770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>
            <a:off x="719100" y="4604100"/>
            <a:ext cx="770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 rot="5400000">
            <a:off x="8233251" y="348662"/>
            <a:ext cx="381489" cy="381489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719100" y="539400"/>
            <a:ext cx="7705800" cy="4064700"/>
            <a:chOff x="719100" y="539400"/>
            <a:chExt cx="7705800" cy="4064700"/>
          </a:xfrm>
        </p:grpSpPr>
        <p:cxnSp>
          <p:nvCxnSpPr>
            <p:cNvPr id="26" name="Google Shape;26;p4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4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0000" y="5380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0000" y="1127000"/>
            <a:ext cx="77040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 rot="10800000">
            <a:off x="8243792" y="4413356"/>
            <a:ext cx="381489" cy="381489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 idx="2"/>
          </p:nvPr>
        </p:nvSpPr>
        <p:spPr>
          <a:xfrm>
            <a:off x="720000" y="1801575"/>
            <a:ext cx="3522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 idx="3"/>
          </p:nvPr>
        </p:nvSpPr>
        <p:spPr>
          <a:xfrm>
            <a:off x="4901688" y="1801575"/>
            <a:ext cx="3522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720000" y="2195175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4"/>
          </p:nvPr>
        </p:nvSpPr>
        <p:spPr>
          <a:xfrm>
            <a:off x="4901700" y="2195175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9pPr>
          </a:lstStyle>
          <a:p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719100" y="539400"/>
            <a:ext cx="7705800" cy="4064700"/>
            <a:chOff x="719100" y="539400"/>
            <a:chExt cx="7705800" cy="4064700"/>
          </a:xfrm>
        </p:grpSpPr>
        <p:cxnSp>
          <p:nvCxnSpPr>
            <p:cNvPr id="38" name="Google Shape;38;p5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39;p5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 flipH="1">
            <a:off x="8233251" y="348662"/>
            <a:ext cx="381489" cy="381489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719100" y="539400"/>
            <a:ext cx="7705800" cy="4064700"/>
            <a:chOff x="719100" y="539400"/>
            <a:chExt cx="7705800" cy="4064700"/>
          </a:xfrm>
        </p:grpSpPr>
        <p:cxnSp>
          <p:nvCxnSpPr>
            <p:cNvPr id="43" name="Google Shape;43;p6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6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 rot="-5400000" flipH="1">
            <a:off x="529251" y="4413362"/>
            <a:ext cx="381489" cy="381489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1302700" y="1389775"/>
            <a:ext cx="5490000" cy="13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4000"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ubTitle" idx="1"/>
          </p:nvPr>
        </p:nvSpPr>
        <p:spPr>
          <a:xfrm>
            <a:off x="1302700" y="2793725"/>
            <a:ext cx="5490000" cy="86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50" name="Google Shape;50;p7"/>
          <p:cNvGrpSpPr/>
          <p:nvPr/>
        </p:nvGrpSpPr>
        <p:grpSpPr>
          <a:xfrm>
            <a:off x="719100" y="539400"/>
            <a:ext cx="7705800" cy="4064700"/>
            <a:chOff x="719100" y="539400"/>
            <a:chExt cx="7705800" cy="4064700"/>
          </a:xfrm>
        </p:grpSpPr>
        <p:cxnSp>
          <p:nvCxnSpPr>
            <p:cNvPr id="51" name="Google Shape;51;p7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7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3" name="Google Shape;53;p7"/>
          <p:cNvSpPr/>
          <p:nvPr/>
        </p:nvSpPr>
        <p:spPr>
          <a:xfrm rot="5400000">
            <a:off x="8020160" y="204135"/>
            <a:ext cx="670627" cy="670508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gradFill>
            <a:gsLst>
              <a:gs pos="0">
                <a:srgbClr val="174B67">
                  <a:alpha val="34901"/>
                </a:srgbClr>
              </a:gs>
              <a:gs pos="100000">
                <a:srgbClr val="174B67">
                  <a:alpha val="5882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 rot="10800000">
            <a:off x="8243792" y="4413356"/>
            <a:ext cx="381489" cy="381489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8"/>
          <p:cNvGrpSpPr/>
          <p:nvPr/>
        </p:nvGrpSpPr>
        <p:grpSpPr>
          <a:xfrm>
            <a:off x="719100" y="539400"/>
            <a:ext cx="7705800" cy="4064700"/>
            <a:chOff x="719100" y="539400"/>
            <a:chExt cx="7705800" cy="4064700"/>
          </a:xfrm>
        </p:grpSpPr>
        <p:cxnSp>
          <p:nvCxnSpPr>
            <p:cNvPr id="57" name="Google Shape;57;p8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8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3270000" y="1517550"/>
            <a:ext cx="5154000" cy="21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 rot="-5400000">
            <a:off x="529251" y="4413362"/>
            <a:ext cx="381489" cy="381489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720000" y="1570575"/>
            <a:ext cx="4047000" cy="21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-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marL="4114800" lvl="8" indent="-2667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4" name="Google Shape;64;p9"/>
          <p:cNvGrpSpPr/>
          <p:nvPr/>
        </p:nvGrpSpPr>
        <p:grpSpPr>
          <a:xfrm>
            <a:off x="719100" y="539400"/>
            <a:ext cx="7705800" cy="4064700"/>
            <a:chOff x="719100" y="539400"/>
            <a:chExt cx="7705800" cy="4064700"/>
          </a:xfrm>
        </p:grpSpPr>
        <p:cxnSp>
          <p:nvCxnSpPr>
            <p:cNvPr id="65" name="Google Shape;65;p9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9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>
            <a:spLocks noGrp="1"/>
          </p:cNvSpPr>
          <p:nvPr>
            <p:ph type="pic" idx="2"/>
          </p:nvPr>
        </p:nvSpPr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1150150" y="3999000"/>
            <a:ext cx="6843600" cy="60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"/>
              <a:buFont typeface="Poppins SemiBold"/>
              <a:buNone/>
              <a:defRPr sz="2500">
                <a:latin typeface="Poppins SemiBold"/>
                <a:ea typeface="Poppins SemiBold"/>
                <a:cs typeface="Poppins SemiBold"/>
                <a:sym typeface="Poppins SemiBold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○"/>
              <a:defRPr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■"/>
              <a:defRPr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○"/>
              <a:defRPr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■"/>
              <a:defRPr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○"/>
              <a:defRPr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■"/>
              <a:defRPr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  <p:sldLayoutId id="2147483659" r:id="rId11"/>
    <p:sldLayoutId id="2147483661" r:id="rId12"/>
    <p:sldLayoutId id="2147483663" r:id="rId13"/>
    <p:sldLayoutId id="2147483667" r:id="rId14"/>
    <p:sldLayoutId id="2147483668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>
            <a:spLocks noGrp="1"/>
          </p:cNvSpPr>
          <p:nvPr>
            <p:ph type="ctrTitle"/>
          </p:nvPr>
        </p:nvSpPr>
        <p:spPr>
          <a:xfrm>
            <a:off x="1120174" y="951399"/>
            <a:ext cx="7217913" cy="255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latin typeface="Poppins"/>
                <a:ea typeface="Poppins"/>
                <a:cs typeface="Poppins"/>
                <a:sym typeface="Poppins"/>
              </a:rPr>
              <a:t>Myntra </a:t>
            </a:r>
            <a:br>
              <a:rPr lang="en-US" sz="4800" b="1" dirty="0">
                <a:latin typeface="Poppins"/>
                <a:ea typeface="Poppins"/>
                <a:cs typeface="Poppins"/>
                <a:sym typeface="Poppins"/>
              </a:rPr>
            </a:br>
            <a:r>
              <a:rPr lang="en-US" sz="4800" b="1" dirty="0">
                <a:latin typeface="Poppins"/>
                <a:ea typeface="Poppins"/>
                <a:cs typeface="Poppins"/>
                <a:sym typeface="Poppins"/>
              </a:rPr>
              <a:t>Analysis :</a:t>
            </a:r>
            <a:br>
              <a:rPr lang="en-US" sz="4800" b="1" dirty="0">
                <a:latin typeface="Poppins"/>
                <a:ea typeface="Poppins"/>
                <a:cs typeface="Poppins"/>
                <a:sym typeface="Poppins"/>
              </a:rPr>
            </a:br>
            <a:r>
              <a:rPr lang="en-US" sz="2800" b="0" dirty="0">
                <a:latin typeface="Poppins Medium"/>
                <a:ea typeface="Poppins Medium"/>
                <a:cs typeface="Poppins Medium"/>
                <a:sym typeface="Poppins Medium"/>
              </a:rPr>
              <a:t>Brand Perception and</a:t>
            </a:r>
            <a:br>
              <a:rPr lang="en-US" sz="2800" b="0" dirty="0">
                <a:latin typeface="Poppins Medium"/>
                <a:ea typeface="Poppins Medium"/>
                <a:cs typeface="Poppins Medium"/>
                <a:sym typeface="Poppins Medium"/>
              </a:rPr>
            </a:br>
            <a:r>
              <a:rPr lang="en-US" sz="2800" b="0" dirty="0">
                <a:latin typeface="Poppins Medium"/>
                <a:ea typeface="Poppins Medium"/>
                <a:cs typeface="Poppins Medium"/>
                <a:sym typeface="Poppins Medium"/>
              </a:rPr>
              <a:t>Market Trends</a:t>
            </a:r>
          </a:p>
        </p:txBody>
      </p:sp>
      <p:sp>
        <p:nvSpPr>
          <p:cNvPr id="193" name="Google Shape;193;p26"/>
          <p:cNvSpPr txBox="1">
            <a:spLocks noGrp="1"/>
          </p:cNvSpPr>
          <p:nvPr>
            <p:ph type="subTitle" idx="1"/>
          </p:nvPr>
        </p:nvSpPr>
        <p:spPr>
          <a:xfrm>
            <a:off x="1237375" y="3620702"/>
            <a:ext cx="3969300" cy="32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Shiyam Sundar S | MBE11</a:t>
            </a:r>
            <a:endParaRPr dirty="0"/>
          </a:p>
        </p:txBody>
      </p:sp>
      <p:sp>
        <p:nvSpPr>
          <p:cNvPr id="195" name="Google Shape;195;p26"/>
          <p:cNvSpPr/>
          <p:nvPr/>
        </p:nvSpPr>
        <p:spPr>
          <a:xfrm rot="5400000">
            <a:off x="7416523" y="1099868"/>
            <a:ext cx="1743359" cy="1763123"/>
          </a:xfrm>
          <a:custGeom>
            <a:avLst/>
            <a:gdLst/>
            <a:ahLst/>
            <a:cxnLst/>
            <a:rect l="l" t="t" r="r" b="b"/>
            <a:pathLst>
              <a:path w="23818" h="23818" extrusionOk="0">
                <a:moveTo>
                  <a:pt x="0" y="1"/>
                </a:moveTo>
                <a:lnTo>
                  <a:pt x="0" y="23817"/>
                </a:lnTo>
                <a:cubicBezTo>
                  <a:pt x="13155" y="23817"/>
                  <a:pt x="23817" y="13155"/>
                  <a:pt x="23817" y="1"/>
                </a:cubicBezTo>
                <a:close/>
              </a:path>
            </a:pathLst>
          </a:custGeom>
          <a:gradFill>
            <a:gsLst>
              <a:gs pos="0">
                <a:srgbClr val="174B67">
                  <a:alpha val="34901"/>
                </a:srgbClr>
              </a:gs>
              <a:gs pos="100000">
                <a:srgbClr val="174B67">
                  <a:alpha val="588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6"/>
          <p:cNvSpPr/>
          <p:nvPr/>
        </p:nvSpPr>
        <p:spPr>
          <a:xfrm rot="5400000">
            <a:off x="8052918" y="1102706"/>
            <a:ext cx="1109800" cy="1123891"/>
          </a:xfrm>
          <a:custGeom>
            <a:avLst/>
            <a:gdLst/>
            <a:ahLst/>
            <a:cxnLst/>
            <a:rect l="l" t="t" r="r" b="b"/>
            <a:pathLst>
              <a:path w="11909" h="11910" extrusionOk="0">
                <a:moveTo>
                  <a:pt x="0" y="1"/>
                </a:moveTo>
                <a:lnTo>
                  <a:pt x="0" y="11909"/>
                </a:lnTo>
                <a:cubicBezTo>
                  <a:pt x="6581" y="11909"/>
                  <a:pt x="11909" y="6581"/>
                  <a:pt x="11909" y="1"/>
                </a:cubicBezTo>
                <a:close/>
              </a:path>
            </a:pathLst>
          </a:custGeom>
          <a:gradFill>
            <a:gsLst>
              <a:gs pos="0">
                <a:srgbClr val="174B67">
                  <a:alpha val="14901"/>
                  <a:alpha val="15000"/>
                </a:srgbClr>
              </a:gs>
              <a:gs pos="100000">
                <a:srgbClr val="174B67">
                  <a:alpha val="30196"/>
                  <a:alpha val="15000"/>
                </a:srgbClr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6"/>
          <p:cNvSpPr/>
          <p:nvPr/>
        </p:nvSpPr>
        <p:spPr>
          <a:xfrm rot="5400000">
            <a:off x="8052918" y="-7045"/>
            <a:ext cx="1109800" cy="1123891"/>
          </a:xfrm>
          <a:custGeom>
            <a:avLst/>
            <a:gdLst/>
            <a:ahLst/>
            <a:cxnLst/>
            <a:rect l="l" t="t" r="r" b="b"/>
            <a:pathLst>
              <a:path w="11909" h="11910" extrusionOk="0">
                <a:moveTo>
                  <a:pt x="0" y="1"/>
                </a:moveTo>
                <a:cubicBezTo>
                  <a:pt x="0" y="6581"/>
                  <a:pt x="5334" y="11909"/>
                  <a:pt x="11908" y="11909"/>
                </a:cubicBezTo>
                <a:lnTo>
                  <a:pt x="11908" y="1"/>
                </a:lnTo>
                <a:close/>
              </a:path>
            </a:pathLst>
          </a:custGeom>
          <a:gradFill>
            <a:gsLst>
              <a:gs pos="0">
                <a:srgbClr val="293F5D">
                  <a:alpha val="20000"/>
                </a:srgbClr>
              </a:gs>
              <a:gs pos="100000">
                <a:srgbClr val="4B4F73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/>
          <p:nvPr/>
        </p:nvSpPr>
        <p:spPr>
          <a:xfrm>
            <a:off x="839593" y="1561419"/>
            <a:ext cx="588000" cy="58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1"/>
              <a:buFont typeface="Arial"/>
              <a:buNone/>
            </a:pPr>
            <a:endParaRPr sz="25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1" name="Google Shape;281;p33"/>
          <p:cNvSpPr/>
          <p:nvPr/>
        </p:nvSpPr>
        <p:spPr>
          <a:xfrm>
            <a:off x="839593" y="3061583"/>
            <a:ext cx="588000" cy="58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1"/>
              <a:buFont typeface="Arial"/>
              <a:buNone/>
            </a:pPr>
            <a:endParaRPr sz="25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2" name="Google Shape;282;p33"/>
          <p:cNvSpPr/>
          <p:nvPr/>
        </p:nvSpPr>
        <p:spPr>
          <a:xfrm>
            <a:off x="4549915" y="2465522"/>
            <a:ext cx="664210" cy="58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1"/>
              <a:buFont typeface="Arial"/>
              <a:buNone/>
            </a:pPr>
            <a:endParaRPr sz="25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3" name="Google Shape;283;p33"/>
          <p:cNvSpPr/>
          <p:nvPr/>
        </p:nvSpPr>
        <p:spPr>
          <a:xfrm>
            <a:off x="4524683" y="1134699"/>
            <a:ext cx="664202" cy="58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1"/>
              <a:buFont typeface="Arial"/>
              <a:buNone/>
            </a:pPr>
            <a:endParaRPr sz="25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4" name="Google Shape;284;p33"/>
          <p:cNvSpPr txBox="1">
            <a:spLocks noGrp="1"/>
          </p:cNvSpPr>
          <p:nvPr>
            <p:ph type="title" idx="8"/>
          </p:nvPr>
        </p:nvSpPr>
        <p:spPr>
          <a:xfrm>
            <a:off x="720000" y="539400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Myntra's Technology Impact (Rapid and AI-Powered Fashion):</a:t>
            </a:r>
          </a:p>
        </p:txBody>
      </p:sp>
      <p:sp>
        <p:nvSpPr>
          <p:cNvPr id="285" name="Google Shape;285;p33"/>
          <p:cNvSpPr txBox="1">
            <a:spLocks noGrp="1"/>
          </p:cNvSpPr>
          <p:nvPr>
            <p:ph type="title"/>
          </p:nvPr>
        </p:nvSpPr>
        <p:spPr>
          <a:xfrm>
            <a:off x="1503806" y="1561425"/>
            <a:ext cx="2466213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AI-Powered Fast Fashion:</a:t>
            </a:r>
          </a:p>
        </p:txBody>
      </p:sp>
      <p:sp>
        <p:nvSpPr>
          <p:cNvPr id="286" name="Google Shape;286;p33"/>
          <p:cNvSpPr txBox="1">
            <a:spLocks noGrp="1"/>
          </p:cNvSpPr>
          <p:nvPr>
            <p:ph type="title" idx="2"/>
          </p:nvPr>
        </p:nvSpPr>
        <p:spPr>
          <a:xfrm>
            <a:off x="5257486" y="1134705"/>
            <a:ext cx="3166514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Rapid Project:</a:t>
            </a:r>
          </a:p>
        </p:txBody>
      </p:sp>
      <p:sp>
        <p:nvSpPr>
          <p:cNvPr id="287" name="Google Shape;287;p33"/>
          <p:cNvSpPr txBox="1">
            <a:spLocks noGrp="1"/>
          </p:cNvSpPr>
          <p:nvPr>
            <p:ph type="subTitle" idx="1"/>
          </p:nvPr>
        </p:nvSpPr>
        <p:spPr>
          <a:xfrm>
            <a:off x="1503805" y="1878825"/>
            <a:ext cx="2466212" cy="716400"/>
          </a:xfrm>
          <a:prstGeom prst="rect">
            <a:avLst/>
          </a:prstGeom>
        </p:spPr>
        <p:txBody>
          <a:bodyPr spcFirstLastPara="1" wrap="square" lIns="9000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Myntra uses AI to create and deliver fashion trends quickly, reducing production time from 180 days to just 45 days..</a:t>
            </a:r>
          </a:p>
        </p:txBody>
      </p:sp>
      <p:sp>
        <p:nvSpPr>
          <p:cNvPr id="288" name="Google Shape;288;p33"/>
          <p:cNvSpPr txBox="1">
            <a:spLocks noGrp="1"/>
          </p:cNvSpPr>
          <p:nvPr>
            <p:ph type="title" idx="4"/>
          </p:nvPr>
        </p:nvSpPr>
        <p:spPr>
          <a:xfrm>
            <a:off x="1503820" y="3061576"/>
            <a:ext cx="2665918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Moda Rapido &amp; Here and Now Brands:</a:t>
            </a:r>
          </a:p>
        </p:txBody>
      </p:sp>
      <p:sp>
        <p:nvSpPr>
          <p:cNvPr id="289" name="Google Shape;289;p33"/>
          <p:cNvSpPr txBox="1">
            <a:spLocks noGrp="1"/>
          </p:cNvSpPr>
          <p:nvPr>
            <p:ph type="title" idx="5"/>
          </p:nvPr>
        </p:nvSpPr>
        <p:spPr>
          <a:xfrm>
            <a:off x="5257474" y="2465515"/>
            <a:ext cx="3166512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Consumer Data Utilization:</a:t>
            </a:r>
          </a:p>
        </p:txBody>
      </p:sp>
      <p:sp>
        <p:nvSpPr>
          <p:cNvPr id="290" name="Google Shape;290;p33"/>
          <p:cNvSpPr txBox="1">
            <a:spLocks noGrp="1"/>
          </p:cNvSpPr>
          <p:nvPr>
            <p:ph type="subTitle" idx="3"/>
          </p:nvPr>
        </p:nvSpPr>
        <p:spPr>
          <a:xfrm>
            <a:off x="5257475" y="1452105"/>
            <a:ext cx="3166514" cy="7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Launched to speed up the fashion production process using AI, high-end GPUs, and in-house engineering, enabling fast, high-quality, low-cost designs.</a:t>
            </a:r>
          </a:p>
        </p:txBody>
      </p:sp>
      <p:sp>
        <p:nvSpPr>
          <p:cNvPr id="291" name="Google Shape;291;p33"/>
          <p:cNvSpPr txBox="1">
            <a:spLocks noGrp="1"/>
          </p:cNvSpPr>
          <p:nvPr>
            <p:ph type="subTitle" idx="6"/>
          </p:nvPr>
        </p:nvSpPr>
        <p:spPr>
          <a:xfrm>
            <a:off x="1503817" y="3378976"/>
            <a:ext cx="2466199" cy="7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AI designs products for these brands, automating much of the process with minimal human supervision.</a:t>
            </a:r>
          </a:p>
        </p:txBody>
      </p:sp>
      <p:sp>
        <p:nvSpPr>
          <p:cNvPr id="292" name="Google Shape;292;p33"/>
          <p:cNvSpPr txBox="1">
            <a:spLocks noGrp="1"/>
          </p:cNvSpPr>
          <p:nvPr>
            <p:ph type="subTitle" idx="7"/>
          </p:nvPr>
        </p:nvSpPr>
        <p:spPr>
          <a:xfrm>
            <a:off x="5257473" y="2782915"/>
            <a:ext cx="3166513" cy="7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Myntra leverages vast consumer data to understand fashion preferences, helping its AI design relevant and trendy clothes.</a:t>
            </a:r>
          </a:p>
        </p:txBody>
      </p:sp>
      <p:grpSp>
        <p:nvGrpSpPr>
          <p:cNvPr id="293" name="Google Shape;293;p33"/>
          <p:cNvGrpSpPr/>
          <p:nvPr/>
        </p:nvGrpSpPr>
        <p:grpSpPr>
          <a:xfrm>
            <a:off x="953231" y="3227118"/>
            <a:ext cx="360706" cy="256929"/>
            <a:chOff x="4710600" y="1534400"/>
            <a:chExt cx="462800" cy="329650"/>
          </a:xfrm>
        </p:grpSpPr>
        <p:sp>
          <p:nvSpPr>
            <p:cNvPr id="294" name="Google Shape;294;p33"/>
            <p:cNvSpPr/>
            <p:nvPr/>
          </p:nvSpPr>
          <p:spPr>
            <a:xfrm>
              <a:off x="4741575" y="1748375"/>
              <a:ext cx="197050" cy="13775"/>
            </a:xfrm>
            <a:custGeom>
              <a:avLst/>
              <a:gdLst/>
              <a:ahLst/>
              <a:cxnLst/>
              <a:rect l="l" t="t" r="r" b="b"/>
              <a:pathLst>
                <a:path w="7882" h="551" extrusionOk="0">
                  <a:moveTo>
                    <a:pt x="275" y="1"/>
                  </a:moveTo>
                  <a:cubicBezTo>
                    <a:pt x="136" y="1"/>
                    <a:pt x="0" y="92"/>
                    <a:pt x="0" y="276"/>
                  </a:cubicBezTo>
                  <a:cubicBezTo>
                    <a:pt x="0" y="411"/>
                    <a:pt x="136" y="551"/>
                    <a:pt x="275" y="551"/>
                  </a:cubicBezTo>
                  <a:lnTo>
                    <a:pt x="7606" y="551"/>
                  </a:lnTo>
                  <a:cubicBezTo>
                    <a:pt x="7742" y="551"/>
                    <a:pt x="7881" y="411"/>
                    <a:pt x="7881" y="276"/>
                  </a:cubicBezTo>
                  <a:cubicBezTo>
                    <a:pt x="7881" y="92"/>
                    <a:pt x="7742" y="1"/>
                    <a:pt x="76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3"/>
            <p:cNvSpPr/>
            <p:nvPr/>
          </p:nvSpPr>
          <p:spPr>
            <a:xfrm>
              <a:off x="4887000" y="1778175"/>
              <a:ext cx="183300" cy="58400"/>
            </a:xfrm>
            <a:custGeom>
              <a:avLst/>
              <a:gdLst/>
              <a:ahLst/>
              <a:cxnLst/>
              <a:rect l="l" t="t" r="r" b="b"/>
              <a:pathLst>
                <a:path w="7332" h="2336" extrusionOk="0">
                  <a:moveTo>
                    <a:pt x="1008" y="0"/>
                  </a:moveTo>
                  <a:cubicBezTo>
                    <a:pt x="873" y="0"/>
                    <a:pt x="733" y="44"/>
                    <a:pt x="733" y="183"/>
                  </a:cubicBezTo>
                  <a:lnTo>
                    <a:pt x="48" y="1969"/>
                  </a:lnTo>
                  <a:cubicBezTo>
                    <a:pt x="0" y="2152"/>
                    <a:pt x="48" y="2291"/>
                    <a:pt x="184" y="2335"/>
                  </a:cubicBezTo>
                  <a:lnTo>
                    <a:pt x="323" y="2335"/>
                  </a:lnTo>
                  <a:cubicBezTo>
                    <a:pt x="415" y="2335"/>
                    <a:pt x="506" y="2291"/>
                    <a:pt x="550" y="2199"/>
                  </a:cubicBezTo>
                  <a:lnTo>
                    <a:pt x="917" y="1235"/>
                  </a:lnTo>
                  <a:cubicBezTo>
                    <a:pt x="964" y="1466"/>
                    <a:pt x="1008" y="1694"/>
                    <a:pt x="1056" y="1833"/>
                  </a:cubicBezTo>
                  <a:cubicBezTo>
                    <a:pt x="1100" y="2060"/>
                    <a:pt x="1192" y="2291"/>
                    <a:pt x="1423" y="2291"/>
                  </a:cubicBezTo>
                  <a:cubicBezTo>
                    <a:pt x="1558" y="2291"/>
                    <a:pt x="1650" y="2291"/>
                    <a:pt x="2658" y="1100"/>
                  </a:cubicBezTo>
                  <a:cubicBezTo>
                    <a:pt x="2981" y="1466"/>
                    <a:pt x="3530" y="1969"/>
                    <a:pt x="4033" y="1969"/>
                  </a:cubicBezTo>
                  <a:lnTo>
                    <a:pt x="4124" y="1969"/>
                  </a:lnTo>
                  <a:cubicBezTo>
                    <a:pt x="4447" y="1925"/>
                    <a:pt x="4674" y="1694"/>
                    <a:pt x="4905" y="1558"/>
                  </a:cubicBezTo>
                  <a:cubicBezTo>
                    <a:pt x="5145" y="1343"/>
                    <a:pt x="5261" y="1254"/>
                    <a:pt x="5353" y="1254"/>
                  </a:cubicBezTo>
                  <a:cubicBezTo>
                    <a:pt x="5418" y="1254"/>
                    <a:pt x="5471" y="1299"/>
                    <a:pt x="5546" y="1375"/>
                  </a:cubicBezTo>
                  <a:cubicBezTo>
                    <a:pt x="5843" y="1672"/>
                    <a:pt x="6175" y="1774"/>
                    <a:pt x="6467" y="1774"/>
                  </a:cubicBezTo>
                  <a:cubicBezTo>
                    <a:pt x="6759" y="1774"/>
                    <a:pt x="7011" y="1672"/>
                    <a:pt x="7148" y="1558"/>
                  </a:cubicBezTo>
                  <a:cubicBezTo>
                    <a:pt x="7288" y="1510"/>
                    <a:pt x="7332" y="1327"/>
                    <a:pt x="7240" y="1191"/>
                  </a:cubicBezTo>
                  <a:cubicBezTo>
                    <a:pt x="7182" y="1104"/>
                    <a:pt x="7107" y="1071"/>
                    <a:pt x="7024" y="1071"/>
                  </a:cubicBezTo>
                  <a:cubicBezTo>
                    <a:pt x="6976" y="1071"/>
                    <a:pt x="6925" y="1082"/>
                    <a:pt x="6873" y="1100"/>
                  </a:cubicBezTo>
                  <a:cubicBezTo>
                    <a:pt x="6848" y="1126"/>
                    <a:pt x="6680" y="1231"/>
                    <a:pt x="6453" y="1231"/>
                  </a:cubicBezTo>
                  <a:cubicBezTo>
                    <a:pt x="6292" y="1231"/>
                    <a:pt x="6103" y="1178"/>
                    <a:pt x="5913" y="1008"/>
                  </a:cubicBezTo>
                  <a:cubicBezTo>
                    <a:pt x="5714" y="775"/>
                    <a:pt x="5491" y="710"/>
                    <a:pt x="5313" y="710"/>
                  </a:cubicBezTo>
                  <a:cubicBezTo>
                    <a:pt x="5245" y="710"/>
                    <a:pt x="5183" y="720"/>
                    <a:pt x="5132" y="733"/>
                  </a:cubicBezTo>
                  <a:cubicBezTo>
                    <a:pt x="4905" y="825"/>
                    <a:pt x="4722" y="960"/>
                    <a:pt x="4538" y="1100"/>
                  </a:cubicBezTo>
                  <a:cubicBezTo>
                    <a:pt x="4399" y="1235"/>
                    <a:pt x="4216" y="1419"/>
                    <a:pt x="4080" y="1419"/>
                  </a:cubicBezTo>
                  <a:cubicBezTo>
                    <a:pt x="4067" y="1421"/>
                    <a:pt x="4053" y="1422"/>
                    <a:pt x="4039" y="1422"/>
                  </a:cubicBezTo>
                  <a:cubicBezTo>
                    <a:pt x="3710" y="1422"/>
                    <a:pt x="3153" y="900"/>
                    <a:pt x="2889" y="502"/>
                  </a:cubicBezTo>
                  <a:cubicBezTo>
                    <a:pt x="2841" y="458"/>
                    <a:pt x="2750" y="411"/>
                    <a:pt x="2706" y="411"/>
                  </a:cubicBezTo>
                  <a:cubicBezTo>
                    <a:pt x="2614" y="411"/>
                    <a:pt x="2522" y="458"/>
                    <a:pt x="2475" y="502"/>
                  </a:cubicBezTo>
                  <a:cubicBezTo>
                    <a:pt x="2156" y="869"/>
                    <a:pt x="1789" y="1283"/>
                    <a:pt x="1558" y="1558"/>
                  </a:cubicBezTo>
                  <a:cubicBezTo>
                    <a:pt x="1467" y="1235"/>
                    <a:pt x="1331" y="686"/>
                    <a:pt x="1239" y="227"/>
                  </a:cubicBezTo>
                  <a:cubicBezTo>
                    <a:pt x="1192" y="92"/>
                    <a:pt x="1100" y="0"/>
                    <a:pt x="1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3"/>
            <p:cNvSpPr/>
            <p:nvPr/>
          </p:nvSpPr>
          <p:spPr>
            <a:xfrm>
              <a:off x="4741575" y="1717400"/>
              <a:ext cx="197050" cy="13775"/>
            </a:xfrm>
            <a:custGeom>
              <a:avLst/>
              <a:gdLst/>
              <a:ahLst/>
              <a:cxnLst/>
              <a:rect l="l" t="t" r="r" b="b"/>
              <a:pathLst>
                <a:path w="7882" h="551" extrusionOk="0">
                  <a:moveTo>
                    <a:pt x="275" y="1"/>
                  </a:moveTo>
                  <a:cubicBezTo>
                    <a:pt x="136" y="1"/>
                    <a:pt x="0" y="140"/>
                    <a:pt x="0" y="276"/>
                  </a:cubicBezTo>
                  <a:cubicBezTo>
                    <a:pt x="0" y="415"/>
                    <a:pt x="136" y="551"/>
                    <a:pt x="275" y="551"/>
                  </a:cubicBezTo>
                  <a:lnTo>
                    <a:pt x="7606" y="551"/>
                  </a:lnTo>
                  <a:cubicBezTo>
                    <a:pt x="7742" y="551"/>
                    <a:pt x="7881" y="415"/>
                    <a:pt x="7881" y="276"/>
                  </a:cubicBezTo>
                  <a:cubicBezTo>
                    <a:pt x="7881" y="140"/>
                    <a:pt x="7742" y="1"/>
                    <a:pt x="76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3"/>
            <p:cNvSpPr/>
            <p:nvPr/>
          </p:nvSpPr>
          <p:spPr>
            <a:xfrm>
              <a:off x="4741575" y="1646375"/>
              <a:ext cx="269150" cy="55025"/>
            </a:xfrm>
            <a:custGeom>
              <a:avLst/>
              <a:gdLst/>
              <a:ahLst/>
              <a:cxnLst/>
              <a:rect l="l" t="t" r="r" b="b"/>
              <a:pathLst>
                <a:path w="10766" h="2201" extrusionOk="0">
                  <a:moveTo>
                    <a:pt x="10080" y="551"/>
                  </a:moveTo>
                  <a:cubicBezTo>
                    <a:pt x="10124" y="551"/>
                    <a:pt x="10216" y="642"/>
                    <a:pt x="10216" y="690"/>
                  </a:cubicBezTo>
                  <a:lnTo>
                    <a:pt x="10216" y="1515"/>
                  </a:lnTo>
                  <a:cubicBezTo>
                    <a:pt x="10216" y="1559"/>
                    <a:pt x="10124" y="1650"/>
                    <a:pt x="10080" y="1650"/>
                  </a:cubicBezTo>
                  <a:lnTo>
                    <a:pt x="685" y="1650"/>
                  </a:lnTo>
                  <a:cubicBezTo>
                    <a:pt x="594" y="1650"/>
                    <a:pt x="550" y="1559"/>
                    <a:pt x="550" y="1515"/>
                  </a:cubicBezTo>
                  <a:lnTo>
                    <a:pt x="550" y="690"/>
                  </a:lnTo>
                  <a:cubicBezTo>
                    <a:pt x="550" y="642"/>
                    <a:pt x="594" y="551"/>
                    <a:pt x="685" y="551"/>
                  </a:cubicBezTo>
                  <a:close/>
                  <a:moveTo>
                    <a:pt x="685" y="1"/>
                  </a:moveTo>
                  <a:cubicBezTo>
                    <a:pt x="319" y="1"/>
                    <a:pt x="0" y="324"/>
                    <a:pt x="0" y="690"/>
                  </a:cubicBezTo>
                  <a:lnTo>
                    <a:pt x="0" y="1515"/>
                  </a:lnTo>
                  <a:cubicBezTo>
                    <a:pt x="0" y="1881"/>
                    <a:pt x="319" y="2200"/>
                    <a:pt x="685" y="2200"/>
                  </a:cubicBezTo>
                  <a:lnTo>
                    <a:pt x="10080" y="2200"/>
                  </a:lnTo>
                  <a:cubicBezTo>
                    <a:pt x="10447" y="2200"/>
                    <a:pt x="10766" y="1881"/>
                    <a:pt x="10766" y="1515"/>
                  </a:cubicBezTo>
                  <a:lnTo>
                    <a:pt x="10766" y="690"/>
                  </a:lnTo>
                  <a:cubicBezTo>
                    <a:pt x="10766" y="324"/>
                    <a:pt x="10447" y="1"/>
                    <a:pt x="10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3"/>
            <p:cNvSpPr/>
            <p:nvPr/>
          </p:nvSpPr>
          <p:spPr>
            <a:xfrm>
              <a:off x="4904225" y="1820500"/>
              <a:ext cx="229125" cy="43550"/>
            </a:xfrm>
            <a:custGeom>
              <a:avLst/>
              <a:gdLst/>
              <a:ahLst/>
              <a:cxnLst/>
              <a:rect l="l" t="t" r="r" b="b"/>
              <a:pathLst>
                <a:path w="9165" h="1742" extrusionOk="0">
                  <a:moveTo>
                    <a:pt x="8890" y="1"/>
                  </a:moveTo>
                  <a:cubicBezTo>
                    <a:pt x="8750" y="1"/>
                    <a:pt x="8615" y="92"/>
                    <a:pt x="8615" y="276"/>
                  </a:cubicBezTo>
                  <a:lnTo>
                    <a:pt x="8615" y="917"/>
                  </a:lnTo>
                  <a:cubicBezTo>
                    <a:pt x="8615" y="1056"/>
                    <a:pt x="8475" y="1192"/>
                    <a:pt x="8340" y="1192"/>
                  </a:cubicBezTo>
                  <a:lnTo>
                    <a:pt x="275" y="1192"/>
                  </a:lnTo>
                  <a:cubicBezTo>
                    <a:pt x="136" y="1192"/>
                    <a:pt x="0" y="1331"/>
                    <a:pt x="0" y="1467"/>
                  </a:cubicBezTo>
                  <a:cubicBezTo>
                    <a:pt x="0" y="1606"/>
                    <a:pt x="136" y="1742"/>
                    <a:pt x="275" y="1742"/>
                  </a:cubicBezTo>
                  <a:lnTo>
                    <a:pt x="8340" y="1742"/>
                  </a:lnTo>
                  <a:cubicBezTo>
                    <a:pt x="8798" y="1742"/>
                    <a:pt x="9165" y="1375"/>
                    <a:pt x="9165" y="917"/>
                  </a:cubicBezTo>
                  <a:lnTo>
                    <a:pt x="9165" y="276"/>
                  </a:lnTo>
                  <a:cubicBezTo>
                    <a:pt x="9165" y="92"/>
                    <a:pt x="9025" y="1"/>
                    <a:pt x="88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3"/>
            <p:cNvSpPr/>
            <p:nvPr/>
          </p:nvSpPr>
          <p:spPr>
            <a:xfrm>
              <a:off x="4710600" y="1534400"/>
              <a:ext cx="462800" cy="329650"/>
            </a:xfrm>
            <a:custGeom>
              <a:avLst/>
              <a:gdLst/>
              <a:ahLst/>
              <a:cxnLst/>
              <a:rect l="l" t="t" r="r" b="b"/>
              <a:pathLst>
                <a:path w="18512" h="13186" extrusionOk="0">
                  <a:moveTo>
                    <a:pt x="16587" y="539"/>
                  </a:moveTo>
                  <a:lnTo>
                    <a:pt x="16910" y="631"/>
                  </a:lnTo>
                  <a:cubicBezTo>
                    <a:pt x="16954" y="631"/>
                    <a:pt x="17045" y="679"/>
                    <a:pt x="17093" y="770"/>
                  </a:cubicBezTo>
                  <a:cubicBezTo>
                    <a:pt x="17137" y="814"/>
                    <a:pt x="17137" y="906"/>
                    <a:pt x="17137" y="954"/>
                  </a:cubicBezTo>
                  <a:lnTo>
                    <a:pt x="16085" y="4847"/>
                  </a:lnTo>
                  <a:lnTo>
                    <a:pt x="15260" y="4619"/>
                  </a:lnTo>
                  <a:lnTo>
                    <a:pt x="16268" y="723"/>
                  </a:lnTo>
                  <a:cubicBezTo>
                    <a:pt x="16312" y="631"/>
                    <a:pt x="16451" y="539"/>
                    <a:pt x="16587" y="539"/>
                  </a:cubicBezTo>
                  <a:close/>
                  <a:moveTo>
                    <a:pt x="15121" y="5121"/>
                  </a:moveTo>
                  <a:lnTo>
                    <a:pt x="15945" y="5352"/>
                  </a:lnTo>
                  <a:lnTo>
                    <a:pt x="15535" y="6954"/>
                  </a:lnTo>
                  <a:lnTo>
                    <a:pt x="14710" y="6727"/>
                  </a:lnTo>
                  <a:lnTo>
                    <a:pt x="15121" y="5121"/>
                  </a:lnTo>
                  <a:close/>
                  <a:moveTo>
                    <a:pt x="14571" y="7229"/>
                  </a:moveTo>
                  <a:lnTo>
                    <a:pt x="15396" y="7460"/>
                  </a:lnTo>
                  <a:lnTo>
                    <a:pt x="15212" y="8102"/>
                  </a:lnTo>
                  <a:cubicBezTo>
                    <a:pt x="15212" y="8193"/>
                    <a:pt x="15168" y="8237"/>
                    <a:pt x="15077" y="8285"/>
                  </a:cubicBezTo>
                  <a:cubicBezTo>
                    <a:pt x="15053" y="8307"/>
                    <a:pt x="15018" y="8318"/>
                    <a:pt x="14978" y="8318"/>
                  </a:cubicBezTo>
                  <a:cubicBezTo>
                    <a:pt x="14937" y="8318"/>
                    <a:pt x="14892" y="8307"/>
                    <a:pt x="14846" y="8285"/>
                  </a:cubicBezTo>
                  <a:lnTo>
                    <a:pt x="14619" y="8237"/>
                  </a:lnTo>
                  <a:cubicBezTo>
                    <a:pt x="14435" y="8193"/>
                    <a:pt x="14344" y="8054"/>
                    <a:pt x="14388" y="7918"/>
                  </a:cubicBezTo>
                  <a:lnTo>
                    <a:pt x="14571" y="7229"/>
                  </a:lnTo>
                  <a:close/>
                  <a:moveTo>
                    <a:pt x="16574" y="1"/>
                  </a:moveTo>
                  <a:cubicBezTo>
                    <a:pt x="16206" y="1"/>
                    <a:pt x="15877" y="247"/>
                    <a:pt x="15762" y="587"/>
                  </a:cubicBezTo>
                  <a:lnTo>
                    <a:pt x="14985" y="3472"/>
                  </a:lnTo>
                  <a:lnTo>
                    <a:pt x="825" y="3472"/>
                  </a:lnTo>
                  <a:cubicBezTo>
                    <a:pt x="367" y="3472"/>
                    <a:pt x="0" y="3838"/>
                    <a:pt x="0" y="4297"/>
                  </a:cubicBezTo>
                  <a:lnTo>
                    <a:pt x="0" y="12361"/>
                  </a:lnTo>
                  <a:cubicBezTo>
                    <a:pt x="0" y="12819"/>
                    <a:pt x="367" y="13186"/>
                    <a:pt x="825" y="13186"/>
                  </a:cubicBezTo>
                  <a:lnTo>
                    <a:pt x="6781" y="13186"/>
                  </a:lnTo>
                  <a:cubicBezTo>
                    <a:pt x="6921" y="13186"/>
                    <a:pt x="7056" y="13050"/>
                    <a:pt x="7056" y="12911"/>
                  </a:cubicBezTo>
                  <a:cubicBezTo>
                    <a:pt x="7056" y="12775"/>
                    <a:pt x="6921" y="12636"/>
                    <a:pt x="6781" y="12636"/>
                  </a:cubicBezTo>
                  <a:lnTo>
                    <a:pt x="825" y="12636"/>
                  </a:lnTo>
                  <a:cubicBezTo>
                    <a:pt x="642" y="12636"/>
                    <a:pt x="550" y="12500"/>
                    <a:pt x="550" y="12361"/>
                  </a:cubicBezTo>
                  <a:lnTo>
                    <a:pt x="550" y="4297"/>
                  </a:lnTo>
                  <a:cubicBezTo>
                    <a:pt x="550" y="4161"/>
                    <a:pt x="642" y="4022"/>
                    <a:pt x="825" y="4022"/>
                  </a:cubicBezTo>
                  <a:lnTo>
                    <a:pt x="14846" y="4022"/>
                  </a:lnTo>
                  <a:lnTo>
                    <a:pt x="14663" y="4755"/>
                  </a:lnTo>
                  <a:lnTo>
                    <a:pt x="14113" y="6819"/>
                  </a:lnTo>
                  <a:lnTo>
                    <a:pt x="13838" y="7779"/>
                  </a:lnTo>
                  <a:cubicBezTo>
                    <a:pt x="13746" y="8146"/>
                    <a:pt x="13929" y="8512"/>
                    <a:pt x="14296" y="8695"/>
                  </a:cubicBezTo>
                  <a:lnTo>
                    <a:pt x="14113" y="9429"/>
                  </a:lnTo>
                  <a:cubicBezTo>
                    <a:pt x="14069" y="9568"/>
                    <a:pt x="14160" y="9703"/>
                    <a:pt x="14296" y="9751"/>
                  </a:cubicBezTo>
                  <a:lnTo>
                    <a:pt x="14344" y="9795"/>
                  </a:lnTo>
                  <a:cubicBezTo>
                    <a:pt x="14479" y="9795"/>
                    <a:pt x="14571" y="9703"/>
                    <a:pt x="14619" y="9568"/>
                  </a:cubicBezTo>
                  <a:lnTo>
                    <a:pt x="14802" y="8835"/>
                  </a:lnTo>
                  <a:cubicBezTo>
                    <a:pt x="14846" y="8879"/>
                    <a:pt x="14893" y="8879"/>
                    <a:pt x="14937" y="8879"/>
                  </a:cubicBezTo>
                  <a:cubicBezTo>
                    <a:pt x="15077" y="8879"/>
                    <a:pt x="15212" y="8835"/>
                    <a:pt x="15352" y="8743"/>
                  </a:cubicBezTo>
                  <a:cubicBezTo>
                    <a:pt x="15535" y="8651"/>
                    <a:pt x="15671" y="8468"/>
                    <a:pt x="15762" y="8285"/>
                  </a:cubicBezTo>
                  <a:lnTo>
                    <a:pt x="15993" y="7321"/>
                  </a:lnTo>
                  <a:lnTo>
                    <a:pt x="16360" y="5946"/>
                  </a:lnTo>
                  <a:lnTo>
                    <a:pt x="16360" y="10484"/>
                  </a:lnTo>
                  <a:cubicBezTo>
                    <a:pt x="16360" y="10620"/>
                    <a:pt x="16495" y="10759"/>
                    <a:pt x="16635" y="10759"/>
                  </a:cubicBezTo>
                  <a:cubicBezTo>
                    <a:pt x="16770" y="10759"/>
                    <a:pt x="16910" y="10620"/>
                    <a:pt x="16910" y="10484"/>
                  </a:cubicBezTo>
                  <a:lnTo>
                    <a:pt x="16910" y="4297"/>
                  </a:lnTo>
                  <a:cubicBezTo>
                    <a:pt x="16910" y="4205"/>
                    <a:pt x="16910" y="4113"/>
                    <a:pt x="16862" y="4022"/>
                  </a:cubicBezTo>
                  <a:lnTo>
                    <a:pt x="17412" y="1962"/>
                  </a:lnTo>
                  <a:cubicBezTo>
                    <a:pt x="17595" y="2053"/>
                    <a:pt x="17734" y="2145"/>
                    <a:pt x="17826" y="2281"/>
                  </a:cubicBezTo>
                  <a:cubicBezTo>
                    <a:pt x="17918" y="2464"/>
                    <a:pt x="17962" y="2647"/>
                    <a:pt x="17918" y="2830"/>
                  </a:cubicBezTo>
                  <a:lnTo>
                    <a:pt x="17459" y="4480"/>
                  </a:lnTo>
                  <a:cubicBezTo>
                    <a:pt x="17412" y="4663"/>
                    <a:pt x="17503" y="4803"/>
                    <a:pt x="17643" y="4847"/>
                  </a:cubicBezTo>
                  <a:lnTo>
                    <a:pt x="17734" y="4847"/>
                  </a:lnTo>
                  <a:cubicBezTo>
                    <a:pt x="17826" y="4847"/>
                    <a:pt x="17962" y="4755"/>
                    <a:pt x="17962" y="4663"/>
                  </a:cubicBezTo>
                  <a:lnTo>
                    <a:pt x="18420" y="2970"/>
                  </a:lnTo>
                  <a:cubicBezTo>
                    <a:pt x="18511" y="2647"/>
                    <a:pt x="18467" y="2281"/>
                    <a:pt x="18284" y="2006"/>
                  </a:cubicBezTo>
                  <a:cubicBezTo>
                    <a:pt x="18101" y="1731"/>
                    <a:pt x="17870" y="1547"/>
                    <a:pt x="17551" y="1456"/>
                  </a:cubicBezTo>
                  <a:lnTo>
                    <a:pt x="17643" y="1089"/>
                  </a:lnTo>
                  <a:cubicBezTo>
                    <a:pt x="17687" y="862"/>
                    <a:pt x="17687" y="679"/>
                    <a:pt x="17551" y="448"/>
                  </a:cubicBezTo>
                  <a:cubicBezTo>
                    <a:pt x="17412" y="264"/>
                    <a:pt x="17228" y="129"/>
                    <a:pt x="17045" y="81"/>
                  </a:cubicBezTo>
                  <a:lnTo>
                    <a:pt x="16818" y="37"/>
                  </a:lnTo>
                  <a:cubicBezTo>
                    <a:pt x="16736" y="12"/>
                    <a:pt x="16654" y="1"/>
                    <a:pt x="165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" name="Google Shape;300;p33"/>
          <p:cNvGrpSpPr/>
          <p:nvPr/>
        </p:nvGrpSpPr>
        <p:grpSpPr>
          <a:xfrm>
            <a:off x="4681352" y="1246304"/>
            <a:ext cx="361928" cy="364789"/>
            <a:chOff x="3961425" y="1467700"/>
            <a:chExt cx="405525" cy="461700"/>
          </a:xfrm>
        </p:grpSpPr>
        <p:sp>
          <p:nvSpPr>
            <p:cNvPr id="301" name="Google Shape;301;p33"/>
            <p:cNvSpPr/>
            <p:nvPr/>
          </p:nvSpPr>
          <p:spPr>
            <a:xfrm>
              <a:off x="3961425" y="1606350"/>
              <a:ext cx="304725" cy="323050"/>
            </a:xfrm>
            <a:custGeom>
              <a:avLst/>
              <a:gdLst/>
              <a:ahLst/>
              <a:cxnLst/>
              <a:rect l="l" t="t" r="r" b="b"/>
              <a:pathLst>
                <a:path w="12189" h="12922" extrusionOk="0">
                  <a:moveTo>
                    <a:pt x="275" y="0"/>
                  </a:moveTo>
                  <a:cubicBezTo>
                    <a:pt x="140" y="0"/>
                    <a:pt x="1" y="92"/>
                    <a:pt x="1" y="275"/>
                  </a:cubicBezTo>
                  <a:lnTo>
                    <a:pt x="1" y="11730"/>
                  </a:lnTo>
                  <a:cubicBezTo>
                    <a:pt x="1" y="12416"/>
                    <a:pt x="550" y="12921"/>
                    <a:pt x="1192" y="12921"/>
                  </a:cubicBezTo>
                  <a:lnTo>
                    <a:pt x="10953" y="12921"/>
                  </a:lnTo>
                  <a:cubicBezTo>
                    <a:pt x="11639" y="12921"/>
                    <a:pt x="12189" y="12416"/>
                    <a:pt x="12189" y="11730"/>
                  </a:cubicBezTo>
                  <a:lnTo>
                    <a:pt x="12189" y="4857"/>
                  </a:lnTo>
                  <a:cubicBezTo>
                    <a:pt x="12189" y="4718"/>
                    <a:pt x="12053" y="4582"/>
                    <a:pt x="11914" y="4582"/>
                  </a:cubicBezTo>
                  <a:cubicBezTo>
                    <a:pt x="11731" y="4582"/>
                    <a:pt x="11639" y="4718"/>
                    <a:pt x="11639" y="4857"/>
                  </a:cubicBezTo>
                  <a:lnTo>
                    <a:pt x="11639" y="11730"/>
                  </a:lnTo>
                  <a:cubicBezTo>
                    <a:pt x="11639" y="12097"/>
                    <a:pt x="11320" y="12416"/>
                    <a:pt x="10953" y="12416"/>
                  </a:cubicBezTo>
                  <a:lnTo>
                    <a:pt x="1192" y="12416"/>
                  </a:lnTo>
                  <a:cubicBezTo>
                    <a:pt x="825" y="12416"/>
                    <a:pt x="550" y="12097"/>
                    <a:pt x="550" y="11730"/>
                  </a:cubicBezTo>
                  <a:lnTo>
                    <a:pt x="550" y="275"/>
                  </a:lnTo>
                  <a:cubicBezTo>
                    <a:pt x="550" y="92"/>
                    <a:pt x="415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3"/>
            <p:cNvSpPr/>
            <p:nvPr/>
          </p:nvSpPr>
          <p:spPr>
            <a:xfrm>
              <a:off x="4021000" y="1877775"/>
              <a:ext cx="185600" cy="13775"/>
            </a:xfrm>
            <a:custGeom>
              <a:avLst/>
              <a:gdLst/>
              <a:ahLst/>
              <a:cxnLst/>
              <a:rect l="l" t="t" r="r" b="b"/>
              <a:pathLst>
                <a:path w="7424" h="551" extrusionOk="0">
                  <a:moveTo>
                    <a:pt x="275" y="1"/>
                  </a:moveTo>
                  <a:cubicBezTo>
                    <a:pt x="140" y="1"/>
                    <a:pt x="0" y="140"/>
                    <a:pt x="0" y="276"/>
                  </a:cubicBezTo>
                  <a:cubicBezTo>
                    <a:pt x="0" y="415"/>
                    <a:pt x="140" y="550"/>
                    <a:pt x="275" y="550"/>
                  </a:cubicBezTo>
                  <a:lnTo>
                    <a:pt x="7148" y="550"/>
                  </a:lnTo>
                  <a:cubicBezTo>
                    <a:pt x="7287" y="550"/>
                    <a:pt x="7423" y="415"/>
                    <a:pt x="7423" y="276"/>
                  </a:cubicBezTo>
                  <a:cubicBezTo>
                    <a:pt x="7423" y="140"/>
                    <a:pt x="7287" y="1"/>
                    <a:pt x="7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3"/>
            <p:cNvSpPr/>
            <p:nvPr/>
          </p:nvSpPr>
          <p:spPr>
            <a:xfrm>
              <a:off x="3992400" y="1680750"/>
              <a:ext cx="242875" cy="128325"/>
            </a:xfrm>
            <a:custGeom>
              <a:avLst/>
              <a:gdLst/>
              <a:ahLst/>
              <a:cxnLst/>
              <a:rect l="l" t="t" r="r" b="b"/>
              <a:pathLst>
                <a:path w="9715" h="5133" extrusionOk="0">
                  <a:moveTo>
                    <a:pt x="2292" y="2339"/>
                  </a:moveTo>
                  <a:cubicBezTo>
                    <a:pt x="2383" y="2339"/>
                    <a:pt x="2427" y="2383"/>
                    <a:pt x="2427" y="2475"/>
                  </a:cubicBezTo>
                  <a:lnTo>
                    <a:pt x="2427" y="4630"/>
                  </a:lnTo>
                  <a:lnTo>
                    <a:pt x="917" y="4630"/>
                  </a:lnTo>
                  <a:lnTo>
                    <a:pt x="917" y="2475"/>
                  </a:lnTo>
                  <a:cubicBezTo>
                    <a:pt x="917" y="2383"/>
                    <a:pt x="1009" y="2339"/>
                    <a:pt x="1053" y="2339"/>
                  </a:cubicBezTo>
                  <a:close/>
                  <a:moveTo>
                    <a:pt x="5451" y="1056"/>
                  </a:moveTo>
                  <a:cubicBezTo>
                    <a:pt x="5543" y="1056"/>
                    <a:pt x="5591" y="1148"/>
                    <a:pt x="5591" y="1240"/>
                  </a:cubicBezTo>
                  <a:lnTo>
                    <a:pt x="5591" y="4630"/>
                  </a:lnTo>
                  <a:lnTo>
                    <a:pt x="4077" y="4630"/>
                  </a:lnTo>
                  <a:lnTo>
                    <a:pt x="4077" y="1240"/>
                  </a:lnTo>
                  <a:cubicBezTo>
                    <a:pt x="4077" y="1148"/>
                    <a:pt x="4168" y="1056"/>
                    <a:pt x="4216" y="1056"/>
                  </a:cubicBezTo>
                  <a:close/>
                  <a:moveTo>
                    <a:pt x="8615" y="550"/>
                  </a:moveTo>
                  <a:cubicBezTo>
                    <a:pt x="8706" y="550"/>
                    <a:pt x="8798" y="598"/>
                    <a:pt x="8798" y="690"/>
                  </a:cubicBezTo>
                  <a:lnTo>
                    <a:pt x="8798" y="4630"/>
                  </a:lnTo>
                  <a:lnTo>
                    <a:pt x="7240" y="4630"/>
                  </a:lnTo>
                  <a:lnTo>
                    <a:pt x="7240" y="690"/>
                  </a:lnTo>
                  <a:cubicBezTo>
                    <a:pt x="7240" y="598"/>
                    <a:pt x="7332" y="550"/>
                    <a:pt x="7376" y="550"/>
                  </a:cubicBezTo>
                  <a:close/>
                  <a:moveTo>
                    <a:pt x="7376" y="1"/>
                  </a:moveTo>
                  <a:cubicBezTo>
                    <a:pt x="7009" y="1"/>
                    <a:pt x="6690" y="323"/>
                    <a:pt x="6690" y="690"/>
                  </a:cubicBezTo>
                  <a:lnTo>
                    <a:pt x="6690" y="4630"/>
                  </a:lnTo>
                  <a:lnTo>
                    <a:pt x="6140" y="4630"/>
                  </a:lnTo>
                  <a:lnTo>
                    <a:pt x="6140" y="1240"/>
                  </a:lnTo>
                  <a:cubicBezTo>
                    <a:pt x="6140" y="825"/>
                    <a:pt x="5818" y="506"/>
                    <a:pt x="5451" y="506"/>
                  </a:cubicBezTo>
                  <a:lnTo>
                    <a:pt x="4216" y="506"/>
                  </a:lnTo>
                  <a:cubicBezTo>
                    <a:pt x="3849" y="506"/>
                    <a:pt x="3527" y="825"/>
                    <a:pt x="3527" y="1240"/>
                  </a:cubicBezTo>
                  <a:lnTo>
                    <a:pt x="3527" y="4630"/>
                  </a:lnTo>
                  <a:lnTo>
                    <a:pt x="2977" y="4630"/>
                  </a:lnTo>
                  <a:lnTo>
                    <a:pt x="2977" y="2475"/>
                  </a:lnTo>
                  <a:cubicBezTo>
                    <a:pt x="2977" y="2108"/>
                    <a:pt x="2658" y="1789"/>
                    <a:pt x="2292" y="1789"/>
                  </a:cubicBezTo>
                  <a:lnTo>
                    <a:pt x="1053" y="1789"/>
                  </a:lnTo>
                  <a:cubicBezTo>
                    <a:pt x="686" y="1789"/>
                    <a:pt x="367" y="2108"/>
                    <a:pt x="367" y="2475"/>
                  </a:cubicBezTo>
                  <a:lnTo>
                    <a:pt x="367" y="4630"/>
                  </a:lnTo>
                  <a:lnTo>
                    <a:pt x="275" y="4630"/>
                  </a:lnTo>
                  <a:cubicBezTo>
                    <a:pt x="92" y="4630"/>
                    <a:pt x="1" y="4722"/>
                    <a:pt x="1" y="4905"/>
                  </a:cubicBezTo>
                  <a:cubicBezTo>
                    <a:pt x="1" y="5041"/>
                    <a:pt x="92" y="5132"/>
                    <a:pt x="275" y="5132"/>
                  </a:cubicBezTo>
                  <a:lnTo>
                    <a:pt x="9440" y="5132"/>
                  </a:lnTo>
                  <a:cubicBezTo>
                    <a:pt x="9575" y="5132"/>
                    <a:pt x="9714" y="5041"/>
                    <a:pt x="9714" y="4905"/>
                  </a:cubicBezTo>
                  <a:cubicBezTo>
                    <a:pt x="9714" y="4722"/>
                    <a:pt x="9575" y="4630"/>
                    <a:pt x="9440" y="4630"/>
                  </a:cubicBezTo>
                  <a:lnTo>
                    <a:pt x="9300" y="4630"/>
                  </a:lnTo>
                  <a:lnTo>
                    <a:pt x="9300" y="690"/>
                  </a:lnTo>
                  <a:cubicBezTo>
                    <a:pt x="9300" y="323"/>
                    <a:pt x="9025" y="1"/>
                    <a:pt x="8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3"/>
            <p:cNvSpPr/>
            <p:nvPr/>
          </p:nvSpPr>
          <p:spPr>
            <a:xfrm>
              <a:off x="3961425" y="1467700"/>
              <a:ext cx="405525" cy="235975"/>
            </a:xfrm>
            <a:custGeom>
              <a:avLst/>
              <a:gdLst/>
              <a:ahLst/>
              <a:cxnLst/>
              <a:rect l="l" t="t" r="r" b="b"/>
              <a:pathLst>
                <a:path w="16221" h="9439" extrusionOk="0">
                  <a:moveTo>
                    <a:pt x="9440" y="550"/>
                  </a:moveTo>
                  <a:lnTo>
                    <a:pt x="9440" y="1375"/>
                  </a:lnTo>
                  <a:cubicBezTo>
                    <a:pt x="9440" y="1558"/>
                    <a:pt x="9256" y="1741"/>
                    <a:pt x="9073" y="1741"/>
                  </a:cubicBezTo>
                  <a:lnTo>
                    <a:pt x="3116" y="1741"/>
                  </a:lnTo>
                  <a:cubicBezTo>
                    <a:pt x="2889" y="1741"/>
                    <a:pt x="2706" y="1558"/>
                    <a:pt x="2706" y="1375"/>
                  </a:cubicBezTo>
                  <a:lnTo>
                    <a:pt x="2706" y="550"/>
                  </a:lnTo>
                  <a:close/>
                  <a:moveTo>
                    <a:pt x="13061" y="2291"/>
                  </a:moveTo>
                  <a:cubicBezTo>
                    <a:pt x="14480" y="2291"/>
                    <a:pt x="15671" y="3438"/>
                    <a:pt x="15671" y="4905"/>
                  </a:cubicBezTo>
                  <a:cubicBezTo>
                    <a:pt x="15671" y="6371"/>
                    <a:pt x="14480" y="7515"/>
                    <a:pt x="13061" y="7515"/>
                  </a:cubicBezTo>
                  <a:cubicBezTo>
                    <a:pt x="11595" y="7515"/>
                    <a:pt x="10404" y="6371"/>
                    <a:pt x="10404" y="4905"/>
                  </a:cubicBezTo>
                  <a:cubicBezTo>
                    <a:pt x="10404" y="3438"/>
                    <a:pt x="11595" y="2291"/>
                    <a:pt x="13061" y="2291"/>
                  </a:cubicBezTo>
                  <a:close/>
                  <a:moveTo>
                    <a:pt x="1192" y="0"/>
                  </a:moveTo>
                  <a:cubicBezTo>
                    <a:pt x="550" y="0"/>
                    <a:pt x="1" y="550"/>
                    <a:pt x="1" y="1239"/>
                  </a:cubicBezTo>
                  <a:lnTo>
                    <a:pt x="1" y="4538"/>
                  </a:lnTo>
                  <a:cubicBezTo>
                    <a:pt x="1" y="4721"/>
                    <a:pt x="140" y="4813"/>
                    <a:pt x="275" y="4813"/>
                  </a:cubicBezTo>
                  <a:cubicBezTo>
                    <a:pt x="415" y="4813"/>
                    <a:pt x="550" y="4721"/>
                    <a:pt x="550" y="4538"/>
                  </a:cubicBezTo>
                  <a:lnTo>
                    <a:pt x="550" y="1239"/>
                  </a:lnTo>
                  <a:cubicBezTo>
                    <a:pt x="550" y="872"/>
                    <a:pt x="825" y="550"/>
                    <a:pt x="1192" y="550"/>
                  </a:cubicBezTo>
                  <a:lnTo>
                    <a:pt x="2200" y="550"/>
                  </a:lnTo>
                  <a:lnTo>
                    <a:pt x="2200" y="1375"/>
                  </a:lnTo>
                  <a:cubicBezTo>
                    <a:pt x="2200" y="1880"/>
                    <a:pt x="2614" y="2291"/>
                    <a:pt x="3116" y="2291"/>
                  </a:cubicBezTo>
                  <a:lnTo>
                    <a:pt x="9073" y="2291"/>
                  </a:lnTo>
                  <a:cubicBezTo>
                    <a:pt x="9579" y="2291"/>
                    <a:pt x="9989" y="1880"/>
                    <a:pt x="9989" y="1375"/>
                  </a:cubicBezTo>
                  <a:lnTo>
                    <a:pt x="9989" y="550"/>
                  </a:lnTo>
                  <a:lnTo>
                    <a:pt x="10953" y="550"/>
                  </a:lnTo>
                  <a:cubicBezTo>
                    <a:pt x="11320" y="550"/>
                    <a:pt x="11639" y="872"/>
                    <a:pt x="11639" y="1239"/>
                  </a:cubicBezTo>
                  <a:lnTo>
                    <a:pt x="11639" y="2064"/>
                  </a:lnTo>
                  <a:cubicBezTo>
                    <a:pt x="10587" y="2566"/>
                    <a:pt x="9854" y="3666"/>
                    <a:pt x="9854" y="4905"/>
                  </a:cubicBezTo>
                  <a:cubicBezTo>
                    <a:pt x="9854" y="6140"/>
                    <a:pt x="10587" y="7196"/>
                    <a:pt x="11639" y="7745"/>
                  </a:cubicBezTo>
                  <a:lnTo>
                    <a:pt x="11639" y="9164"/>
                  </a:lnTo>
                  <a:cubicBezTo>
                    <a:pt x="11639" y="9303"/>
                    <a:pt x="11731" y="9439"/>
                    <a:pt x="11914" y="9439"/>
                  </a:cubicBezTo>
                  <a:cubicBezTo>
                    <a:pt x="12053" y="9439"/>
                    <a:pt x="12189" y="9303"/>
                    <a:pt x="12189" y="9164"/>
                  </a:cubicBezTo>
                  <a:lnTo>
                    <a:pt x="12189" y="7929"/>
                  </a:lnTo>
                  <a:cubicBezTo>
                    <a:pt x="12464" y="8020"/>
                    <a:pt x="12739" y="8064"/>
                    <a:pt x="13061" y="8064"/>
                  </a:cubicBezTo>
                  <a:cubicBezTo>
                    <a:pt x="14802" y="8064"/>
                    <a:pt x="16221" y="6646"/>
                    <a:pt x="16221" y="4905"/>
                  </a:cubicBezTo>
                  <a:cubicBezTo>
                    <a:pt x="16221" y="3163"/>
                    <a:pt x="14802" y="1741"/>
                    <a:pt x="13061" y="1741"/>
                  </a:cubicBezTo>
                  <a:cubicBezTo>
                    <a:pt x="12739" y="1741"/>
                    <a:pt x="12464" y="1789"/>
                    <a:pt x="12189" y="1833"/>
                  </a:cubicBezTo>
                  <a:lnTo>
                    <a:pt x="12189" y="1239"/>
                  </a:lnTo>
                  <a:cubicBezTo>
                    <a:pt x="12189" y="550"/>
                    <a:pt x="11639" y="0"/>
                    <a:pt x="109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3"/>
            <p:cNvSpPr/>
            <p:nvPr/>
          </p:nvSpPr>
          <p:spPr>
            <a:xfrm>
              <a:off x="4247800" y="1555800"/>
              <a:ext cx="82500" cy="65400"/>
            </a:xfrm>
            <a:custGeom>
              <a:avLst/>
              <a:gdLst/>
              <a:ahLst/>
              <a:cxnLst/>
              <a:rect l="l" t="t" r="r" b="b"/>
              <a:pathLst>
                <a:path w="3300" h="2616" extrusionOk="0">
                  <a:moveTo>
                    <a:pt x="3010" y="1"/>
                  </a:moveTo>
                  <a:cubicBezTo>
                    <a:pt x="2929" y="1"/>
                    <a:pt x="2855" y="41"/>
                    <a:pt x="2798" y="98"/>
                  </a:cubicBezTo>
                  <a:lnTo>
                    <a:pt x="1375" y="1930"/>
                  </a:lnTo>
                  <a:lnTo>
                    <a:pt x="506" y="1014"/>
                  </a:lnTo>
                  <a:cubicBezTo>
                    <a:pt x="461" y="968"/>
                    <a:pt x="392" y="945"/>
                    <a:pt x="317" y="945"/>
                  </a:cubicBezTo>
                  <a:cubicBezTo>
                    <a:pt x="243" y="945"/>
                    <a:pt x="162" y="968"/>
                    <a:pt x="92" y="1014"/>
                  </a:cubicBezTo>
                  <a:cubicBezTo>
                    <a:pt x="1" y="1106"/>
                    <a:pt x="1" y="1289"/>
                    <a:pt x="92" y="1381"/>
                  </a:cubicBezTo>
                  <a:lnTo>
                    <a:pt x="1192" y="2524"/>
                  </a:lnTo>
                  <a:cubicBezTo>
                    <a:pt x="1240" y="2616"/>
                    <a:pt x="1284" y="2616"/>
                    <a:pt x="1375" y="2616"/>
                  </a:cubicBezTo>
                  <a:cubicBezTo>
                    <a:pt x="1467" y="2616"/>
                    <a:pt x="1559" y="2572"/>
                    <a:pt x="1606" y="2524"/>
                  </a:cubicBezTo>
                  <a:lnTo>
                    <a:pt x="3208" y="417"/>
                  </a:lnTo>
                  <a:cubicBezTo>
                    <a:pt x="3300" y="325"/>
                    <a:pt x="3256" y="142"/>
                    <a:pt x="3164" y="50"/>
                  </a:cubicBezTo>
                  <a:cubicBezTo>
                    <a:pt x="3111" y="15"/>
                    <a:pt x="3059" y="1"/>
                    <a:pt x="30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33"/>
          <p:cNvGrpSpPr/>
          <p:nvPr/>
        </p:nvGrpSpPr>
        <p:grpSpPr>
          <a:xfrm>
            <a:off x="4684073" y="2580536"/>
            <a:ext cx="407427" cy="357972"/>
            <a:chOff x="994575" y="3470075"/>
            <a:chExt cx="461700" cy="458175"/>
          </a:xfrm>
        </p:grpSpPr>
        <p:sp>
          <p:nvSpPr>
            <p:cNvPr id="307" name="Google Shape;307;p33"/>
            <p:cNvSpPr/>
            <p:nvPr/>
          </p:nvSpPr>
          <p:spPr>
            <a:xfrm>
              <a:off x="1185900" y="3519325"/>
              <a:ext cx="84800" cy="206225"/>
            </a:xfrm>
            <a:custGeom>
              <a:avLst/>
              <a:gdLst/>
              <a:ahLst/>
              <a:cxnLst/>
              <a:rect l="l" t="t" r="r" b="b"/>
              <a:pathLst>
                <a:path w="3392" h="8249" extrusionOk="0">
                  <a:moveTo>
                    <a:pt x="1375" y="1559"/>
                  </a:moveTo>
                  <a:lnTo>
                    <a:pt x="1375" y="3758"/>
                  </a:lnTo>
                  <a:cubicBezTo>
                    <a:pt x="917" y="3619"/>
                    <a:pt x="551" y="3208"/>
                    <a:pt x="551" y="2658"/>
                  </a:cubicBezTo>
                  <a:cubicBezTo>
                    <a:pt x="551" y="2153"/>
                    <a:pt x="917" y="1694"/>
                    <a:pt x="1375" y="1559"/>
                  </a:cubicBezTo>
                  <a:close/>
                  <a:moveTo>
                    <a:pt x="1925" y="4444"/>
                  </a:moveTo>
                  <a:cubicBezTo>
                    <a:pt x="2244" y="4535"/>
                    <a:pt x="2475" y="4718"/>
                    <a:pt x="2611" y="4993"/>
                  </a:cubicBezTo>
                  <a:cubicBezTo>
                    <a:pt x="2750" y="5224"/>
                    <a:pt x="2794" y="5543"/>
                    <a:pt x="2702" y="5866"/>
                  </a:cubicBezTo>
                  <a:cubicBezTo>
                    <a:pt x="2658" y="6141"/>
                    <a:pt x="2427" y="6416"/>
                    <a:pt x="2200" y="6551"/>
                  </a:cubicBezTo>
                  <a:lnTo>
                    <a:pt x="1925" y="6691"/>
                  </a:lnTo>
                  <a:lnTo>
                    <a:pt x="1925" y="4444"/>
                  </a:lnTo>
                  <a:close/>
                  <a:moveTo>
                    <a:pt x="1650" y="1"/>
                  </a:moveTo>
                  <a:cubicBezTo>
                    <a:pt x="1511" y="1"/>
                    <a:pt x="1375" y="92"/>
                    <a:pt x="1375" y="276"/>
                  </a:cubicBezTo>
                  <a:lnTo>
                    <a:pt x="1375" y="1009"/>
                  </a:lnTo>
                  <a:cubicBezTo>
                    <a:pt x="595" y="1144"/>
                    <a:pt x="1" y="1834"/>
                    <a:pt x="1" y="2658"/>
                  </a:cubicBezTo>
                  <a:cubicBezTo>
                    <a:pt x="1" y="3483"/>
                    <a:pt x="595" y="4169"/>
                    <a:pt x="1375" y="4352"/>
                  </a:cubicBezTo>
                  <a:lnTo>
                    <a:pt x="1375" y="6691"/>
                  </a:lnTo>
                  <a:lnTo>
                    <a:pt x="1284" y="6691"/>
                  </a:lnTo>
                  <a:cubicBezTo>
                    <a:pt x="1009" y="6599"/>
                    <a:pt x="734" y="6416"/>
                    <a:pt x="595" y="6141"/>
                  </a:cubicBezTo>
                  <a:cubicBezTo>
                    <a:pt x="526" y="6036"/>
                    <a:pt x="405" y="5985"/>
                    <a:pt x="310" y="5985"/>
                  </a:cubicBezTo>
                  <a:cubicBezTo>
                    <a:pt x="279" y="5985"/>
                    <a:pt x="251" y="5991"/>
                    <a:pt x="228" y="6001"/>
                  </a:cubicBezTo>
                  <a:cubicBezTo>
                    <a:pt x="92" y="6093"/>
                    <a:pt x="45" y="6276"/>
                    <a:pt x="92" y="6416"/>
                  </a:cubicBezTo>
                  <a:cubicBezTo>
                    <a:pt x="320" y="6782"/>
                    <a:pt x="686" y="7101"/>
                    <a:pt x="1144" y="7193"/>
                  </a:cubicBezTo>
                  <a:cubicBezTo>
                    <a:pt x="1236" y="7240"/>
                    <a:pt x="1328" y="7240"/>
                    <a:pt x="1375" y="7240"/>
                  </a:cubicBezTo>
                  <a:lnTo>
                    <a:pt x="1375" y="7974"/>
                  </a:lnTo>
                  <a:cubicBezTo>
                    <a:pt x="1375" y="8109"/>
                    <a:pt x="1511" y="8248"/>
                    <a:pt x="1650" y="8248"/>
                  </a:cubicBezTo>
                  <a:cubicBezTo>
                    <a:pt x="1834" y="8248"/>
                    <a:pt x="1925" y="8109"/>
                    <a:pt x="1925" y="7974"/>
                  </a:cubicBezTo>
                  <a:lnTo>
                    <a:pt x="1925" y="7240"/>
                  </a:lnTo>
                  <a:cubicBezTo>
                    <a:pt x="2109" y="7193"/>
                    <a:pt x="2292" y="7149"/>
                    <a:pt x="2427" y="7057"/>
                  </a:cubicBezTo>
                  <a:cubicBezTo>
                    <a:pt x="2842" y="6826"/>
                    <a:pt x="3117" y="6460"/>
                    <a:pt x="3252" y="6001"/>
                  </a:cubicBezTo>
                  <a:cubicBezTo>
                    <a:pt x="3392" y="5543"/>
                    <a:pt x="3300" y="5085"/>
                    <a:pt x="3069" y="4718"/>
                  </a:cubicBezTo>
                  <a:cubicBezTo>
                    <a:pt x="2842" y="4308"/>
                    <a:pt x="2475" y="4033"/>
                    <a:pt x="2061" y="3894"/>
                  </a:cubicBezTo>
                  <a:lnTo>
                    <a:pt x="1925" y="3894"/>
                  </a:lnTo>
                  <a:lnTo>
                    <a:pt x="1925" y="1511"/>
                  </a:lnTo>
                  <a:cubicBezTo>
                    <a:pt x="2153" y="1559"/>
                    <a:pt x="2383" y="1650"/>
                    <a:pt x="2567" y="1834"/>
                  </a:cubicBezTo>
                  <a:cubicBezTo>
                    <a:pt x="2613" y="1879"/>
                    <a:pt x="2681" y="1902"/>
                    <a:pt x="2750" y="1902"/>
                  </a:cubicBezTo>
                  <a:cubicBezTo>
                    <a:pt x="2819" y="1902"/>
                    <a:pt x="2888" y="1879"/>
                    <a:pt x="2933" y="1834"/>
                  </a:cubicBezTo>
                  <a:cubicBezTo>
                    <a:pt x="3025" y="1742"/>
                    <a:pt x="3025" y="1559"/>
                    <a:pt x="2933" y="1419"/>
                  </a:cubicBezTo>
                  <a:cubicBezTo>
                    <a:pt x="2658" y="1192"/>
                    <a:pt x="2292" y="1009"/>
                    <a:pt x="1925" y="961"/>
                  </a:cubicBezTo>
                  <a:lnTo>
                    <a:pt x="1925" y="276"/>
                  </a:lnTo>
                  <a:cubicBezTo>
                    <a:pt x="1925" y="92"/>
                    <a:pt x="1834" y="1"/>
                    <a:pt x="16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994575" y="3470075"/>
              <a:ext cx="461700" cy="458175"/>
            </a:xfrm>
            <a:custGeom>
              <a:avLst/>
              <a:gdLst/>
              <a:ahLst/>
              <a:cxnLst/>
              <a:rect l="l" t="t" r="r" b="b"/>
              <a:pathLst>
                <a:path w="18468" h="18327" extrusionOk="0">
                  <a:moveTo>
                    <a:pt x="9303" y="549"/>
                  </a:moveTo>
                  <a:cubicBezTo>
                    <a:pt x="10722" y="549"/>
                    <a:pt x="12144" y="1054"/>
                    <a:pt x="13244" y="2154"/>
                  </a:cubicBezTo>
                  <a:cubicBezTo>
                    <a:pt x="13929" y="2840"/>
                    <a:pt x="14388" y="3664"/>
                    <a:pt x="14662" y="4537"/>
                  </a:cubicBezTo>
                  <a:lnTo>
                    <a:pt x="14662" y="4581"/>
                  </a:lnTo>
                  <a:cubicBezTo>
                    <a:pt x="14802" y="5087"/>
                    <a:pt x="14893" y="5589"/>
                    <a:pt x="14893" y="6095"/>
                  </a:cubicBezTo>
                  <a:cubicBezTo>
                    <a:pt x="14893" y="7561"/>
                    <a:pt x="14296" y="8979"/>
                    <a:pt x="13244" y="9988"/>
                  </a:cubicBezTo>
                  <a:cubicBezTo>
                    <a:pt x="12166" y="11087"/>
                    <a:pt x="10746" y="11637"/>
                    <a:pt x="9325" y="11637"/>
                  </a:cubicBezTo>
                  <a:cubicBezTo>
                    <a:pt x="7905" y="11637"/>
                    <a:pt x="6484" y="11087"/>
                    <a:pt x="5407" y="9988"/>
                  </a:cubicBezTo>
                  <a:cubicBezTo>
                    <a:pt x="4355" y="8979"/>
                    <a:pt x="3757" y="7561"/>
                    <a:pt x="3757" y="6095"/>
                  </a:cubicBezTo>
                  <a:cubicBezTo>
                    <a:pt x="3757" y="5589"/>
                    <a:pt x="3849" y="5087"/>
                    <a:pt x="3941" y="4581"/>
                  </a:cubicBezTo>
                  <a:cubicBezTo>
                    <a:pt x="3988" y="4581"/>
                    <a:pt x="3988" y="4581"/>
                    <a:pt x="3988" y="4537"/>
                  </a:cubicBezTo>
                  <a:cubicBezTo>
                    <a:pt x="4215" y="3664"/>
                    <a:pt x="4721" y="2840"/>
                    <a:pt x="5407" y="2154"/>
                  </a:cubicBezTo>
                  <a:cubicBezTo>
                    <a:pt x="6462" y="1054"/>
                    <a:pt x="7881" y="549"/>
                    <a:pt x="9303" y="549"/>
                  </a:cubicBezTo>
                  <a:close/>
                  <a:moveTo>
                    <a:pt x="9320" y="1"/>
                  </a:moveTo>
                  <a:cubicBezTo>
                    <a:pt x="7756" y="1"/>
                    <a:pt x="6188" y="596"/>
                    <a:pt x="4996" y="1788"/>
                  </a:cubicBezTo>
                  <a:cubicBezTo>
                    <a:pt x="4307" y="2473"/>
                    <a:pt x="3805" y="3298"/>
                    <a:pt x="3482" y="4214"/>
                  </a:cubicBezTo>
                  <a:lnTo>
                    <a:pt x="2199" y="4214"/>
                  </a:lnTo>
                  <a:cubicBezTo>
                    <a:pt x="1697" y="4214"/>
                    <a:pt x="1283" y="4628"/>
                    <a:pt x="1283" y="5178"/>
                  </a:cubicBezTo>
                  <a:lnTo>
                    <a:pt x="1283" y="7286"/>
                  </a:lnTo>
                  <a:cubicBezTo>
                    <a:pt x="1283" y="7422"/>
                    <a:pt x="1375" y="7561"/>
                    <a:pt x="1558" y="7561"/>
                  </a:cubicBezTo>
                  <a:cubicBezTo>
                    <a:pt x="1697" y="7561"/>
                    <a:pt x="1833" y="7422"/>
                    <a:pt x="1833" y="7286"/>
                  </a:cubicBezTo>
                  <a:lnTo>
                    <a:pt x="1833" y="5178"/>
                  </a:lnTo>
                  <a:cubicBezTo>
                    <a:pt x="1833" y="4947"/>
                    <a:pt x="2016" y="4764"/>
                    <a:pt x="2199" y="4764"/>
                  </a:cubicBezTo>
                  <a:lnTo>
                    <a:pt x="3347" y="4764"/>
                  </a:lnTo>
                  <a:cubicBezTo>
                    <a:pt x="3255" y="5178"/>
                    <a:pt x="3207" y="5636"/>
                    <a:pt x="3207" y="6095"/>
                  </a:cubicBezTo>
                  <a:cubicBezTo>
                    <a:pt x="3207" y="7697"/>
                    <a:pt x="3849" y="9254"/>
                    <a:pt x="4996" y="10402"/>
                  </a:cubicBezTo>
                  <a:cubicBezTo>
                    <a:pt x="6188" y="11593"/>
                    <a:pt x="7745" y="12187"/>
                    <a:pt x="9303" y="12187"/>
                  </a:cubicBezTo>
                  <a:cubicBezTo>
                    <a:pt x="10861" y="12187"/>
                    <a:pt x="12463" y="11593"/>
                    <a:pt x="13610" y="10402"/>
                  </a:cubicBezTo>
                  <a:cubicBezTo>
                    <a:pt x="14802" y="9254"/>
                    <a:pt x="15396" y="7697"/>
                    <a:pt x="15396" y="6095"/>
                  </a:cubicBezTo>
                  <a:cubicBezTo>
                    <a:pt x="15396" y="5636"/>
                    <a:pt x="15352" y="5178"/>
                    <a:pt x="15260" y="4764"/>
                  </a:cubicBezTo>
                  <a:lnTo>
                    <a:pt x="16404" y="4764"/>
                  </a:lnTo>
                  <a:cubicBezTo>
                    <a:pt x="16635" y="4764"/>
                    <a:pt x="16818" y="4947"/>
                    <a:pt x="16818" y="5178"/>
                  </a:cubicBezTo>
                  <a:lnTo>
                    <a:pt x="16818" y="15717"/>
                  </a:lnTo>
                  <a:lnTo>
                    <a:pt x="1833" y="15717"/>
                  </a:lnTo>
                  <a:lnTo>
                    <a:pt x="1833" y="8521"/>
                  </a:lnTo>
                  <a:cubicBezTo>
                    <a:pt x="1833" y="8338"/>
                    <a:pt x="1697" y="8246"/>
                    <a:pt x="1558" y="8246"/>
                  </a:cubicBezTo>
                  <a:cubicBezTo>
                    <a:pt x="1375" y="8246"/>
                    <a:pt x="1283" y="8338"/>
                    <a:pt x="1283" y="8521"/>
                  </a:cubicBezTo>
                  <a:lnTo>
                    <a:pt x="1283" y="15717"/>
                  </a:lnTo>
                  <a:lnTo>
                    <a:pt x="1239" y="15717"/>
                  </a:lnTo>
                  <a:cubicBezTo>
                    <a:pt x="550" y="15717"/>
                    <a:pt x="0" y="16267"/>
                    <a:pt x="0" y="16952"/>
                  </a:cubicBezTo>
                  <a:lnTo>
                    <a:pt x="0" y="17091"/>
                  </a:lnTo>
                  <a:cubicBezTo>
                    <a:pt x="0" y="17777"/>
                    <a:pt x="550" y="18327"/>
                    <a:pt x="1239" y="18327"/>
                  </a:cubicBezTo>
                  <a:lnTo>
                    <a:pt x="12005" y="18327"/>
                  </a:lnTo>
                  <a:cubicBezTo>
                    <a:pt x="12144" y="18327"/>
                    <a:pt x="12280" y="18191"/>
                    <a:pt x="12280" y="18052"/>
                  </a:cubicBezTo>
                  <a:cubicBezTo>
                    <a:pt x="12280" y="17869"/>
                    <a:pt x="12144" y="17777"/>
                    <a:pt x="12005" y="17777"/>
                  </a:cubicBezTo>
                  <a:lnTo>
                    <a:pt x="1239" y="17777"/>
                  </a:lnTo>
                  <a:cubicBezTo>
                    <a:pt x="872" y="17777"/>
                    <a:pt x="550" y="17458"/>
                    <a:pt x="550" y="17091"/>
                  </a:cubicBezTo>
                  <a:lnTo>
                    <a:pt x="550" y="16952"/>
                  </a:lnTo>
                  <a:cubicBezTo>
                    <a:pt x="550" y="16586"/>
                    <a:pt x="872" y="16267"/>
                    <a:pt x="1239" y="16267"/>
                  </a:cubicBezTo>
                  <a:lnTo>
                    <a:pt x="17228" y="16267"/>
                  </a:lnTo>
                  <a:cubicBezTo>
                    <a:pt x="17643" y="16267"/>
                    <a:pt x="17918" y="16586"/>
                    <a:pt x="17918" y="16952"/>
                  </a:cubicBezTo>
                  <a:lnTo>
                    <a:pt x="17918" y="17091"/>
                  </a:lnTo>
                  <a:cubicBezTo>
                    <a:pt x="17918" y="17458"/>
                    <a:pt x="17643" y="17777"/>
                    <a:pt x="17228" y="17777"/>
                  </a:cubicBezTo>
                  <a:lnTo>
                    <a:pt x="13244" y="17777"/>
                  </a:lnTo>
                  <a:cubicBezTo>
                    <a:pt x="13061" y="17777"/>
                    <a:pt x="12969" y="17869"/>
                    <a:pt x="12969" y="18052"/>
                  </a:cubicBezTo>
                  <a:cubicBezTo>
                    <a:pt x="12969" y="18191"/>
                    <a:pt x="13061" y="18327"/>
                    <a:pt x="13244" y="18327"/>
                  </a:cubicBezTo>
                  <a:lnTo>
                    <a:pt x="17228" y="18327"/>
                  </a:lnTo>
                  <a:cubicBezTo>
                    <a:pt x="17918" y="18327"/>
                    <a:pt x="18467" y="17777"/>
                    <a:pt x="18467" y="17091"/>
                  </a:cubicBezTo>
                  <a:lnTo>
                    <a:pt x="18467" y="16952"/>
                  </a:lnTo>
                  <a:cubicBezTo>
                    <a:pt x="18467" y="16311"/>
                    <a:pt x="18009" y="15809"/>
                    <a:pt x="17368" y="15717"/>
                  </a:cubicBezTo>
                  <a:lnTo>
                    <a:pt x="17368" y="5178"/>
                  </a:lnTo>
                  <a:cubicBezTo>
                    <a:pt x="17368" y="4628"/>
                    <a:pt x="16954" y="4214"/>
                    <a:pt x="16404" y="4214"/>
                  </a:cubicBezTo>
                  <a:lnTo>
                    <a:pt x="15121" y="4214"/>
                  </a:lnTo>
                  <a:cubicBezTo>
                    <a:pt x="14846" y="3298"/>
                    <a:pt x="14344" y="2473"/>
                    <a:pt x="13610" y="1788"/>
                  </a:cubicBezTo>
                  <a:cubicBezTo>
                    <a:pt x="12441" y="596"/>
                    <a:pt x="10883" y="1"/>
                    <a:pt x="9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" name="Google Shape;309;p33"/>
          <p:cNvGrpSpPr/>
          <p:nvPr/>
        </p:nvGrpSpPr>
        <p:grpSpPr>
          <a:xfrm>
            <a:off x="973394" y="1693178"/>
            <a:ext cx="320378" cy="324483"/>
            <a:chOff x="994575" y="2141250"/>
            <a:chExt cx="455925" cy="461700"/>
          </a:xfrm>
        </p:grpSpPr>
        <p:sp>
          <p:nvSpPr>
            <p:cNvPr id="310" name="Google Shape;310;p33"/>
            <p:cNvSpPr/>
            <p:nvPr/>
          </p:nvSpPr>
          <p:spPr>
            <a:xfrm>
              <a:off x="1129725" y="2325725"/>
              <a:ext cx="274950" cy="232500"/>
            </a:xfrm>
            <a:custGeom>
              <a:avLst/>
              <a:gdLst/>
              <a:ahLst/>
              <a:cxnLst/>
              <a:rect l="l" t="t" r="r" b="b"/>
              <a:pathLst>
                <a:path w="10998" h="9300" extrusionOk="0">
                  <a:moveTo>
                    <a:pt x="8938" y="1375"/>
                  </a:moveTo>
                  <a:lnTo>
                    <a:pt x="10356" y="2108"/>
                  </a:lnTo>
                  <a:lnTo>
                    <a:pt x="8938" y="3252"/>
                  </a:lnTo>
                  <a:lnTo>
                    <a:pt x="8938" y="1375"/>
                  </a:lnTo>
                  <a:close/>
                  <a:moveTo>
                    <a:pt x="8340" y="550"/>
                  </a:moveTo>
                  <a:cubicBezTo>
                    <a:pt x="8388" y="550"/>
                    <a:pt x="8388" y="550"/>
                    <a:pt x="8388" y="594"/>
                  </a:cubicBezTo>
                  <a:lnTo>
                    <a:pt x="8388" y="4901"/>
                  </a:lnTo>
                  <a:lnTo>
                    <a:pt x="7655" y="4901"/>
                  </a:lnTo>
                  <a:lnTo>
                    <a:pt x="7655" y="594"/>
                  </a:lnTo>
                  <a:cubicBezTo>
                    <a:pt x="7655" y="550"/>
                    <a:pt x="7655" y="550"/>
                    <a:pt x="7699" y="550"/>
                  </a:cubicBezTo>
                  <a:close/>
                  <a:moveTo>
                    <a:pt x="3622" y="5543"/>
                  </a:moveTo>
                  <a:cubicBezTo>
                    <a:pt x="3850" y="5543"/>
                    <a:pt x="4081" y="5774"/>
                    <a:pt x="4081" y="6001"/>
                  </a:cubicBezTo>
                  <a:cubicBezTo>
                    <a:pt x="4081" y="6232"/>
                    <a:pt x="3850" y="6415"/>
                    <a:pt x="3622" y="6415"/>
                  </a:cubicBezTo>
                  <a:cubicBezTo>
                    <a:pt x="3391" y="6415"/>
                    <a:pt x="3208" y="6232"/>
                    <a:pt x="3208" y="6001"/>
                  </a:cubicBezTo>
                  <a:cubicBezTo>
                    <a:pt x="3208" y="5774"/>
                    <a:pt x="3391" y="5543"/>
                    <a:pt x="3622" y="5543"/>
                  </a:cubicBezTo>
                  <a:close/>
                  <a:moveTo>
                    <a:pt x="6049" y="7742"/>
                  </a:moveTo>
                  <a:cubicBezTo>
                    <a:pt x="6280" y="7742"/>
                    <a:pt x="6463" y="7925"/>
                    <a:pt x="6463" y="8156"/>
                  </a:cubicBezTo>
                  <a:cubicBezTo>
                    <a:pt x="6463" y="8383"/>
                    <a:pt x="6280" y="8567"/>
                    <a:pt x="6049" y="8567"/>
                  </a:cubicBezTo>
                  <a:cubicBezTo>
                    <a:pt x="5822" y="8567"/>
                    <a:pt x="5639" y="8383"/>
                    <a:pt x="5639" y="8156"/>
                  </a:cubicBezTo>
                  <a:cubicBezTo>
                    <a:pt x="5639" y="7925"/>
                    <a:pt x="5822" y="7742"/>
                    <a:pt x="6049" y="7742"/>
                  </a:cubicBezTo>
                  <a:close/>
                  <a:moveTo>
                    <a:pt x="965" y="7881"/>
                  </a:moveTo>
                  <a:cubicBezTo>
                    <a:pt x="1192" y="7881"/>
                    <a:pt x="1375" y="8109"/>
                    <a:pt x="1375" y="8339"/>
                  </a:cubicBezTo>
                  <a:cubicBezTo>
                    <a:pt x="1375" y="8567"/>
                    <a:pt x="1192" y="8750"/>
                    <a:pt x="965" y="8750"/>
                  </a:cubicBezTo>
                  <a:cubicBezTo>
                    <a:pt x="734" y="8750"/>
                    <a:pt x="551" y="8567"/>
                    <a:pt x="551" y="8339"/>
                  </a:cubicBezTo>
                  <a:cubicBezTo>
                    <a:pt x="551" y="8109"/>
                    <a:pt x="734" y="7881"/>
                    <a:pt x="965" y="7881"/>
                  </a:cubicBezTo>
                  <a:close/>
                  <a:moveTo>
                    <a:pt x="7699" y="0"/>
                  </a:moveTo>
                  <a:cubicBezTo>
                    <a:pt x="7380" y="0"/>
                    <a:pt x="7105" y="275"/>
                    <a:pt x="7105" y="594"/>
                  </a:cubicBezTo>
                  <a:lnTo>
                    <a:pt x="7105" y="4901"/>
                  </a:lnTo>
                  <a:lnTo>
                    <a:pt x="6921" y="4901"/>
                  </a:lnTo>
                  <a:cubicBezTo>
                    <a:pt x="6782" y="4901"/>
                    <a:pt x="6647" y="4993"/>
                    <a:pt x="6647" y="5176"/>
                  </a:cubicBezTo>
                  <a:cubicBezTo>
                    <a:pt x="6647" y="5315"/>
                    <a:pt x="6782" y="5451"/>
                    <a:pt x="6921" y="5451"/>
                  </a:cubicBezTo>
                  <a:lnTo>
                    <a:pt x="7515" y="5451"/>
                  </a:lnTo>
                  <a:lnTo>
                    <a:pt x="6372" y="7240"/>
                  </a:lnTo>
                  <a:cubicBezTo>
                    <a:pt x="6280" y="7192"/>
                    <a:pt x="6141" y="7192"/>
                    <a:pt x="6049" y="7192"/>
                  </a:cubicBezTo>
                  <a:cubicBezTo>
                    <a:pt x="5866" y="7192"/>
                    <a:pt x="5730" y="7240"/>
                    <a:pt x="5591" y="7331"/>
                  </a:cubicBezTo>
                  <a:lnTo>
                    <a:pt x="4539" y="6367"/>
                  </a:lnTo>
                  <a:cubicBezTo>
                    <a:pt x="4583" y="6276"/>
                    <a:pt x="4583" y="6140"/>
                    <a:pt x="4583" y="6001"/>
                  </a:cubicBezTo>
                  <a:cubicBezTo>
                    <a:pt x="4583" y="5451"/>
                    <a:pt x="4172" y="5040"/>
                    <a:pt x="3622" y="5040"/>
                  </a:cubicBezTo>
                  <a:cubicBezTo>
                    <a:pt x="3117" y="5040"/>
                    <a:pt x="2658" y="5451"/>
                    <a:pt x="2658" y="6001"/>
                  </a:cubicBezTo>
                  <a:cubicBezTo>
                    <a:pt x="2658" y="6092"/>
                    <a:pt x="2706" y="6184"/>
                    <a:pt x="2706" y="6276"/>
                  </a:cubicBezTo>
                  <a:lnTo>
                    <a:pt x="1423" y="7467"/>
                  </a:lnTo>
                  <a:cubicBezTo>
                    <a:pt x="1284" y="7375"/>
                    <a:pt x="1100" y="7375"/>
                    <a:pt x="965" y="7375"/>
                  </a:cubicBezTo>
                  <a:cubicBezTo>
                    <a:pt x="415" y="7375"/>
                    <a:pt x="1" y="7790"/>
                    <a:pt x="1" y="8339"/>
                  </a:cubicBezTo>
                  <a:cubicBezTo>
                    <a:pt x="1" y="8842"/>
                    <a:pt x="415" y="9300"/>
                    <a:pt x="965" y="9300"/>
                  </a:cubicBezTo>
                  <a:cubicBezTo>
                    <a:pt x="1515" y="9300"/>
                    <a:pt x="1925" y="8842"/>
                    <a:pt x="1925" y="8339"/>
                  </a:cubicBezTo>
                  <a:cubicBezTo>
                    <a:pt x="1925" y="8156"/>
                    <a:pt x="1881" y="7973"/>
                    <a:pt x="1790" y="7834"/>
                  </a:cubicBezTo>
                  <a:lnTo>
                    <a:pt x="3025" y="6734"/>
                  </a:lnTo>
                  <a:cubicBezTo>
                    <a:pt x="3208" y="6873"/>
                    <a:pt x="3391" y="6965"/>
                    <a:pt x="3622" y="6965"/>
                  </a:cubicBezTo>
                  <a:cubicBezTo>
                    <a:pt x="3850" y="6965"/>
                    <a:pt x="4033" y="6873"/>
                    <a:pt x="4172" y="6782"/>
                  </a:cubicBezTo>
                  <a:lnTo>
                    <a:pt x="5180" y="7698"/>
                  </a:lnTo>
                  <a:cubicBezTo>
                    <a:pt x="5133" y="7834"/>
                    <a:pt x="5089" y="7973"/>
                    <a:pt x="5089" y="8156"/>
                  </a:cubicBezTo>
                  <a:cubicBezTo>
                    <a:pt x="5089" y="8706"/>
                    <a:pt x="5499" y="9117"/>
                    <a:pt x="6049" y="9117"/>
                  </a:cubicBezTo>
                  <a:cubicBezTo>
                    <a:pt x="6555" y="9117"/>
                    <a:pt x="7013" y="8706"/>
                    <a:pt x="7013" y="8156"/>
                  </a:cubicBezTo>
                  <a:cubicBezTo>
                    <a:pt x="7013" y="7925"/>
                    <a:pt x="6921" y="7742"/>
                    <a:pt x="6830" y="7559"/>
                  </a:cubicBezTo>
                  <a:lnTo>
                    <a:pt x="8157" y="5451"/>
                  </a:lnTo>
                  <a:lnTo>
                    <a:pt x="9121" y="5451"/>
                  </a:lnTo>
                  <a:cubicBezTo>
                    <a:pt x="9256" y="5451"/>
                    <a:pt x="9396" y="5315"/>
                    <a:pt x="9396" y="5176"/>
                  </a:cubicBezTo>
                  <a:cubicBezTo>
                    <a:pt x="9396" y="4993"/>
                    <a:pt x="9256" y="4901"/>
                    <a:pt x="9121" y="4901"/>
                  </a:cubicBezTo>
                  <a:lnTo>
                    <a:pt x="8938" y="4901"/>
                  </a:lnTo>
                  <a:lnTo>
                    <a:pt x="8938" y="3941"/>
                  </a:lnTo>
                  <a:lnTo>
                    <a:pt x="10814" y="2427"/>
                  </a:lnTo>
                  <a:cubicBezTo>
                    <a:pt x="10906" y="2335"/>
                    <a:pt x="10998" y="2200"/>
                    <a:pt x="10954" y="2060"/>
                  </a:cubicBezTo>
                  <a:cubicBezTo>
                    <a:pt x="10954" y="1877"/>
                    <a:pt x="10862" y="1741"/>
                    <a:pt x="10723" y="1694"/>
                  </a:cubicBezTo>
                  <a:lnTo>
                    <a:pt x="8938" y="777"/>
                  </a:lnTo>
                  <a:lnTo>
                    <a:pt x="8938" y="594"/>
                  </a:lnTo>
                  <a:cubicBezTo>
                    <a:pt x="8938" y="275"/>
                    <a:pt x="8663" y="0"/>
                    <a:pt x="83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3"/>
            <p:cNvSpPr/>
            <p:nvPr/>
          </p:nvSpPr>
          <p:spPr>
            <a:xfrm>
              <a:off x="1378350" y="2342850"/>
              <a:ext cx="72150" cy="260100"/>
            </a:xfrm>
            <a:custGeom>
              <a:avLst/>
              <a:gdLst/>
              <a:ahLst/>
              <a:cxnLst/>
              <a:rect l="l" t="t" r="r" b="b"/>
              <a:pathLst>
                <a:path w="2886" h="10404" extrusionOk="0">
                  <a:moveTo>
                    <a:pt x="2611" y="1"/>
                  </a:moveTo>
                  <a:cubicBezTo>
                    <a:pt x="2475" y="1"/>
                    <a:pt x="2336" y="140"/>
                    <a:pt x="2336" y="276"/>
                  </a:cubicBezTo>
                  <a:lnTo>
                    <a:pt x="2336" y="9854"/>
                  </a:lnTo>
                  <a:lnTo>
                    <a:pt x="276" y="9854"/>
                  </a:lnTo>
                  <a:cubicBezTo>
                    <a:pt x="136" y="9854"/>
                    <a:pt x="1" y="9989"/>
                    <a:pt x="1" y="10129"/>
                  </a:cubicBezTo>
                  <a:cubicBezTo>
                    <a:pt x="1" y="10264"/>
                    <a:pt x="136" y="10404"/>
                    <a:pt x="276" y="10404"/>
                  </a:cubicBezTo>
                  <a:lnTo>
                    <a:pt x="2475" y="10404"/>
                  </a:lnTo>
                  <a:cubicBezTo>
                    <a:pt x="2702" y="10404"/>
                    <a:pt x="2885" y="10220"/>
                    <a:pt x="2885" y="9989"/>
                  </a:cubicBezTo>
                  <a:lnTo>
                    <a:pt x="2885" y="276"/>
                  </a:lnTo>
                  <a:cubicBezTo>
                    <a:pt x="2885" y="140"/>
                    <a:pt x="2794" y="1"/>
                    <a:pt x="26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3"/>
            <p:cNvSpPr/>
            <p:nvPr/>
          </p:nvSpPr>
          <p:spPr>
            <a:xfrm>
              <a:off x="994575" y="2141250"/>
              <a:ext cx="455925" cy="461700"/>
            </a:xfrm>
            <a:custGeom>
              <a:avLst/>
              <a:gdLst/>
              <a:ahLst/>
              <a:cxnLst/>
              <a:rect l="l" t="t" r="r" b="b"/>
              <a:pathLst>
                <a:path w="18237" h="18468" extrusionOk="0">
                  <a:moveTo>
                    <a:pt x="3941" y="550"/>
                  </a:moveTo>
                  <a:cubicBezTo>
                    <a:pt x="4857" y="550"/>
                    <a:pt x="5729" y="917"/>
                    <a:pt x="6371" y="1514"/>
                  </a:cubicBezTo>
                  <a:cubicBezTo>
                    <a:pt x="7012" y="2156"/>
                    <a:pt x="7331" y="3024"/>
                    <a:pt x="7331" y="3941"/>
                  </a:cubicBezTo>
                  <a:cubicBezTo>
                    <a:pt x="7331" y="4949"/>
                    <a:pt x="6873" y="5913"/>
                    <a:pt x="6096" y="6598"/>
                  </a:cubicBezTo>
                  <a:cubicBezTo>
                    <a:pt x="6048" y="6646"/>
                    <a:pt x="6004" y="6690"/>
                    <a:pt x="6004" y="6782"/>
                  </a:cubicBezTo>
                  <a:lnTo>
                    <a:pt x="6004" y="7332"/>
                  </a:lnTo>
                  <a:lnTo>
                    <a:pt x="1924" y="7332"/>
                  </a:lnTo>
                  <a:lnTo>
                    <a:pt x="1924" y="6782"/>
                  </a:lnTo>
                  <a:cubicBezTo>
                    <a:pt x="1924" y="6690"/>
                    <a:pt x="1880" y="6646"/>
                    <a:pt x="1833" y="6598"/>
                  </a:cubicBezTo>
                  <a:cubicBezTo>
                    <a:pt x="1008" y="5913"/>
                    <a:pt x="550" y="4949"/>
                    <a:pt x="550" y="3897"/>
                  </a:cubicBezTo>
                  <a:cubicBezTo>
                    <a:pt x="597" y="2064"/>
                    <a:pt x="2108" y="550"/>
                    <a:pt x="3941" y="550"/>
                  </a:cubicBezTo>
                  <a:close/>
                  <a:moveTo>
                    <a:pt x="6598" y="7837"/>
                  </a:moveTo>
                  <a:cubicBezTo>
                    <a:pt x="6781" y="7837"/>
                    <a:pt x="6965" y="8021"/>
                    <a:pt x="6965" y="8204"/>
                  </a:cubicBezTo>
                  <a:lnTo>
                    <a:pt x="6965" y="8296"/>
                  </a:lnTo>
                  <a:cubicBezTo>
                    <a:pt x="6965" y="8523"/>
                    <a:pt x="6781" y="8662"/>
                    <a:pt x="6598" y="8662"/>
                  </a:cubicBezTo>
                  <a:lnTo>
                    <a:pt x="1422" y="8662"/>
                  </a:lnTo>
                  <a:cubicBezTo>
                    <a:pt x="1239" y="8662"/>
                    <a:pt x="1056" y="8523"/>
                    <a:pt x="1056" y="8296"/>
                  </a:cubicBezTo>
                  <a:lnTo>
                    <a:pt x="1056" y="8204"/>
                  </a:lnTo>
                  <a:cubicBezTo>
                    <a:pt x="1056" y="8021"/>
                    <a:pt x="1239" y="7837"/>
                    <a:pt x="1422" y="7837"/>
                  </a:cubicBezTo>
                  <a:close/>
                  <a:moveTo>
                    <a:pt x="6004" y="9212"/>
                  </a:moveTo>
                  <a:lnTo>
                    <a:pt x="6004" y="9714"/>
                  </a:lnTo>
                  <a:lnTo>
                    <a:pt x="1833" y="9714"/>
                  </a:lnTo>
                  <a:lnTo>
                    <a:pt x="1833" y="9212"/>
                  </a:lnTo>
                  <a:close/>
                  <a:moveTo>
                    <a:pt x="6279" y="10264"/>
                  </a:moveTo>
                  <a:cubicBezTo>
                    <a:pt x="6462" y="10264"/>
                    <a:pt x="6646" y="10447"/>
                    <a:pt x="6646" y="10678"/>
                  </a:cubicBezTo>
                  <a:cubicBezTo>
                    <a:pt x="6646" y="10905"/>
                    <a:pt x="6462" y="11089"/>
                    <a:pt x="6279" y="11089"/>
                  </a:cubicBezTo>
                  <a:lnTo>
                    <a:pt x="1606" y="11089"/>
                  </a:lnTo>
                  <a:cubicBezTo>
                    <a:pt x="1375" y="11089"/>
                    <a:pt x="1191" y="10905"/>
                    <a:pt x="1191" y="10678"/>
                  </a:cubicBezTo>
                  <a:cubicBezTo>
                    <a:pt x="1191" y="10447"/>
                    <a:pt x="1375" y="10264"/>
                    <a:pt x="1606" y="10264"/>
                  </a:cubicBezTo>
                  <a:close/>
                  <a:moveTo>
                    <a:pt x="4949" y="11595"/>
                  </a:moveTo>
                  <a:cubicBezTo>
                    <a:pt x="4765" y="12097"/>
                    <a:pt x="4399" y="12419"/>
                    <a:pt x="3941" y="12419"/>
                  </a:cubicBezTo>
                  <a:cubicBezTo>
                    <a:pt x="3482" y="12419"/>
                    <a:pt x="3072" y="12097"/>
                    <a:pt x="2932" y="11595"/>
                  </a:cubicBezTo>
                  <a:close/>
                  <a:moveTo>
                    <a:pt x="3941" y="0"/>
                  </a:moveTo>
                  <a:cubicBezTo>
                    <a:pt x="2889" y="0"/>
                    <a:pt x="1924" y="414"/>
                    <a:pt x="1191" y="1148"/>
                  </a:cubicBezTo>
                  <a:cubicBezTo>
                    <a:pt x="458" y="1881"/>
                    <a:pt x="48" y="2841"/>
                    <a:pt x="0" y="3849"/>
                  </a:cubicBezTo>
                  <a:cubicBezTo>
                    <a:pt x="0" y="5041"/>
                    <a:pt x="506" y="6140"/>
                    <a:pt x="1375" y="6921"/>
                  </a:cubicBezTo>
                  <a:lnTo>
                    <a:pt x="1375" y="7332"/>
                  </a:lnTo>
                  <a:cubicBezTo>
                    <a:pt x="872" y="7332"/>
                    <a:pt x="506" y="7746"/>
                    <a:pt x="506" y="8204"/>
                  </a:cubicBezTo>
                  <a:lnTo>
                    <a:pt x="506" y="8296"/>
                  </a:lnTo>
                  <a:cubicBezTo>
                    <a:pt x="506" y="8754"/>
                    <a:pt x="872" y="9120"/>
                    <a:pt x="1283" y="9212"/>
                  </a:cubicBezTo>
                  <a:lnTo>
                    <a:pt x="1283" y="9762"/>
                  </a:lnTo>
                  <a:cubicBezTo>
                    <a:pt x="916" y="9897"/>
                    <a:pt x="641" y="10264"/>
                    <a:pt x="641" y="10678"/>
                  </a:cubicBezTo>
                  <a:cubicBezTo>
                    <a:pt x="641" y="11089"/>
                    <a:pt x="916" y="11455"/>
                    <a:pt x="1331" y="11595"/>
                  </a:cubicBezTo>
                  <a:lnTo>
                    <a:pt x="1331" y="15169"/>
                  </a:lnTo>
                  <a:cubicBezTo>
                    <a:pt x="1331" y="17001"/>
                    <a:pt x="2797" y="18468"/>
                    <a:pt x="4630" y="18468"/>
                  </a:cubicBezTo>
                  <a:lnTo>
                    <a:pt x="14388" y="18468"/>
                  </a:lnTo>
                  <a:cubicBezTo>
                    <a:pt x="14527" y="18468"/>
                    <a:pt x="14662" y="18328"/>
                    <a:pt x="14662" y="18193"/>
                  </a:cubicBezTo>
                  <a:cubicBezTo>
                    <a:pt x="14662" y="18053"/>
                    <a:pt x="14527" y="17918"/>
                    <a:pt x="14388" y="17918"/>
                  </a:cubicBezTo>
                  <a:lnTo>
                    <a:pt x="4630" y="17918"/>
                  </a:lnTo>
                  <a:cubicBezTo>
                    <a:pt x="3116" y="17918"/>
                    <a:pt x="1880" y="16679"/>
                    <a:pt x="1880" y="15169"/>
                  </a:cubicBezTo>
                  <a:lnTo>
                    <a:pt x="1880" y="11595"/>
                  </a:lnTo>
                  <a:lnTo>
                    <a:pt x="2339" y="11595"/>
                  </a:lnTo>
                  <a:cubicBezTo>
                    <a:pt x="2522" y="12372"/>
                    <a:pt x="3163" y="12969"/>
                    <a:pt x="3941" y="12969"/>
                  </a:cubicBezTo>
                  <a:cubicBezTo>
                    <a:pt x="4674" y="12969"/>
                    <a:pt x="5315" y="12372"/>
                    <a:pt x="5498" y="11595"/>
                  </a:cubicBezTo>
                  <a:lnTo>
                    <a:pt x="6279" y="11595"/>
                  </a:lnTo>
                  <a:cubicBezTo>
                    <a:pt x="6781" y="11595"/>
                    <a:pt x="7196" y="11180"/>
                    <a:pt x="7196" y="10678"/>
                  </a:cubicBezTo>
                  <a:cubicBezTo>
                    <a:pt x="7196" y="10264"/>
                    <a:pt x="6921" y="9897"/>
                    <a:pt x="6554" y="9762"/>
                  </a:cubicBezTo>
                  <a:lnTo>
                    <a:pt x="6554" y="9212"/>
                  </a:lnTo>
                  <a:lnTo>
                    <a:pt x="6598" y="9212"/>
                  </a:lnTo>
                  <a:cubicBezTo>
                    <a:pt x="7104" y="9212"/>
                    <a:pt x="7515" y="8798"/>
                    <a:pt x="7515" y="8296"/>
                  </a:cubicBezTo>
                  <a:lnTo>
                    <a:pt x="7515" y="8204"/>
                  </a:lnTo>
                  <a:cubicBezTo>
                    <a:pt x="7515" y="7698"/>
                    <a:pt x="7104" y="7332"/>
                    <a:pt x="6598" y="7332"/>
                  </a:cubicBezTo>
                  <a:lnTo>
                    <a:pt x="6554" y="7332"/>
                  </a:lnTo>
                  <a:lnTo>
                    <a:pt x="6554" y="6921"/>
                  </a:lnTo>
                  <a:cubicBezTo>
                    <a:pt x="7379" y="6188"/>
                    <a:pt x="7837" y="5180"/>
                    <a:pt x="7881" y="4080"/>
                  </a:cubicBezTo>
                  <a:lnTo>
                    <a:pt x="14802" y="4080"/>
                  </a:lnTo>
                  <a:cubicBezTo>
                    <a:pt x="16404" y="4080"/>
                    <a:pt x="17687" y="5407"/>
                    <a:pt x="17687" y="7013"/>
                  </a:cubicBezTo>
                  <a:lnTo>
                    <a:pt x="17687" y="7104"/>
                  </a:lnTo>
                  <a:cubicBezTo>
                    <a:pt x="17687" y="7240"/>
                    <a:pt x="17826" y="7379"/>
                    <a:pt x="17962" y="7379"/>
                  </a:cubicBezTo>
                  <a:cubicBezTo>
                    <a:pt x="18145" y="7379"/>
                    <a:pt x="18236" y="7240"/>
                    <a:pt x="18236" y="7104"/>
                  </a:cubicBezTo>
                  <a:lnTo>
                    <a:pt x="18236" y="7013"/>
                  </a:lnTo>
                  <a:cubicBezTo>
                    <a:pt x="18236" y="5088"/>
                    <a:pt x="16679" y="3530"/>
                    <a:pt x="14802" y="3530"/>
                  </a:cubicBezTo>
                  <a:lnTo>
                    <a:pt x="7881" y="3530"/>
                  </a:lnTo>
                  <a:cubicBezTo>
                    <a:pt x="7789" y="2658"/>
                    <a:pt x="7379" y="1789"/>
                    <a:pt x="6737" y="1148"/>
                  </a:cubicBezTo>
                  <a:cubicBezTo>
                    <a:pt x="6004" y="414"/>
                    <a:pt x="4996" y="0"/>
                    <a:pt x="3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282;p33">
            <a:extLst>
              <a:ext uri="{FF2B5EF4-FFF2-40B4-BE49-F238E27FC236}">
                <a16:creationId xmlns:a16="http://schemas.microsoft.com/office/drawing/2014/main" id="{9CA45839-C951-BAFA-8CCA-36AF7746883E}"/>
              </a:ext>
            </a:extLst>
          </p:cNvPr>
          <p:cNvSpPr/>
          <p:nvPr/>
        </p:nvSpPr>
        <p:spPr>
          <a:xfrm>
            <a:off x="4549915" y="3616938"/>
            <a:ext cx="664210" cy="58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1"/>
              <a:buFont typeface="Arial"/>
              <a:buNone/>
            </a:pPr>
            <a:endParaRPr sz="25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" name="Google Shape;289;p33">
            <a:extLst>
              <a:ext uri="{FF2B5EF4-FFF2-40B4-BE49-F238E27FC236}">
                <a16:creationId xmlns:a16="http://schemas.microsoft.com/office/drawing/2014/main" id="{E0410ECC-D558-6247-B4A9-824B8A11532E}"/>
              </a:ext>
            </a:extLst>
          </p:cNvPr>
          <p:cNvSpPr txBox="1">
            <a:spLocks/>
          </p:cNvSpPr>
          <p:nvPr/>
        </p:nvSpPr>
        <p:spPr>
          <a:xfrm>
            <a:off x="5257474" y="3616931"/>
            <a:ext cx="3166512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1200" dirty="0"/>
              <a:t>Tech and Supplier Collaboration:</a:t>
            </a:r>
          </a:p>
        </p:txBody>
      </p:sp>
      <p:sp>
        <p:nvSpPr>
          <p:cNvPr id="11" name="Google Shape;292;p33">
            <a:extLst>
              <a:ext uri="{FF2B5EF4-FFF2-40B4-BE49-F238E27FC236}">
                <a16:creationId xmlns:a16="http://schemas.microsoft.com/office/drawing/2014/main" id="{E71D69AE-4648-54A0-6D2B-D9BD357D0550}"/>
              </a:ext>
            </a:extLst>
          </p:cNvPr>
          <p:cNvSpPr txBox="1">
            <a:spLocks/>
          </p:cNvSpPr>
          <p:nvPr/>
        </p:nvSpPr>
        <p:spPr>
          <a:xfrm>
            <a:off x="5257473" y="3934331"/>
            <a:ext cx="3166513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L="914400" marR="0" lvl="1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L="1371600" marR="0" lvl="2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L="1828800" marR="0" lvl="3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L="2286000" marR="0" lvl="4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L="2743200" marR="0" lvl="5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L="3200400" marR="0" lvl="6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L="3657600" marR="0" lvl="7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L="4114800" marR="0" lvl="8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marL="0" indent="0"/>
            <a:r>
              <a:rPr lang="en-US" dirty="0"/>
              <a:t>Myntra’s strong partnerships with manufacturers and suppliers enhance the success of AI-driven fashion</a:t>
            </a:r>
          </a:p>
        </p:txBody>
      </p:sp>
      <p:pic>
        <p:nvPicPr>
          <p:cNvPr id="16" name="Graphic 15" descr="Robot with solid fill">
            <a:extLst>
              <a:ext uri="{FF2B5EF4-FFF2-40B4-BE49-F238E27FC236}">
                <a16:creationId xmlns:a16="http://schemas.microsoft.com/office/drawing/2014/main" id="{FF384663-FBA7-7F28-80A1-35A3E1043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41474" y="3670925"/>
            <a:ext cx="481092" cy="48109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/>
          <p:nvPr/>
        </p:nvSpPr>
        <p:spPr>
          <a:xfrm>
            <a:off x="839593" y="1561419"/>
            <a:ext cx="588000" cy="58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1"/>
              <a:buFont typeface="Arial"/>
              <a:buNone/>
            </a:pPr>
            <a:endParaRPr sz="25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1" name="Google Shape;281;p33"/>
          <p:cNvSpPr/>
          <p:nvPr/>
        </p:nvSpPr>
        <p:spPr>
          <a:xfrm>
            <a:off x="839593" y="3061583"/>
            <a:ext cx="588000" cy="58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1"/>
              <a:buFont typeface="Arial"/>
              <a:buNone/>
            </a:pPr>
            <a:endParaRPr sz="25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2" name="Google Shape;282;p33"/>
          <p:cNvSpPr/>
          <p:nvPr/>
        </p:nvSpPr>
        <p:spPr>
          <a:xfrm>
            <a:off x="4524683" y="3061583"/>
            <a:ext cx="664210" cy="58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1"/>
              <a:buFont typeface="Arial"/>
              <a:buNone/>
            </a:pPr>
            <a:endParaRPr sz="25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3" name="Google Shape;283;p33"/>
          <p:cNvSpPr/>
          <p:nvPr/>
        </p:nvSpPr>
        <p:spPr>
          <a:xfrm>
            <a:off x="4527704" y="1561419"/>
            <a:ext cx="664202" cy="58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1"/>
              <a:buFont typeface="Arial"/>
              <a:buNone/>
            </a:pPr>
            <a:endParaRPr sz="25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4" name="Google Shape;284;p33"/>
          <p:cNvSpPr txBox="1">
            <a:spLocks noGrp="1"/>
          </p:cNvSpPr>
          <p:nvPr>
            <p:ph type="title" idx="8"/>
          </p:nvPr>
        </p:nvSpPr>
        <p:spPr>
          <a:xfrm>
            <a:off x="720000" y="539400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SWOT Analysis of Myntra</a:t>
            </a:r>
          </a:p>
        </p:txBody>
      </p:sp>
      <p:sp>
        <p:nvSpPr>
          <p:cNvPr id="285" name="Google Shape;285;p33"/>
          <p:cNvSpPr txBox="1">
            <a:spLocks noGrp="1"/>
          </p:cNvSpPr>
          <p:nvPr>
            <p:ph type="title"/>
          </p:nvPr>
        </p:nvSpPr>
        <p:spPr>
          <a:xfrm>
            <a:off x="1503806" y="1561425"/>
            <a:ext cx="2466213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Strengths:</a:t>
            </a:r>
          </a:p>
        </p:txBody>
      </p:sp>
      <p:sp>
        <p:nvSpPr>
          <p:cNvPr id="286" name="Google Shape;286;p33"/>
          <p:cNvSpPr txBox="1">
            <a:spLocks noGrp="1"/>
          </p:cNvSpPr>
          <p:nvPr>
            <p:ph type="title" idx="2"/>
          </p:nvPr>
        </p:nvSpPr>
        <p:spPr>
          <a:xfrm>
            <a:off x="5260507" y="1561425"/>
            <a:ext cx="3166514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Opportunities:</a:t>
            </a:r>
          </a:p>
        </p:txBody>
      </p:sp>
      <p:sp>
        <p:nvSpPr>
          <p:cNvPr id="287" name="Google Shape;287;p33"/>
          <p:cNvSpPr txBox="1">
            <a:spLocks noGrp="1"/>
          </p:cNvSpPr>
          <p:nvPr>
            <p:ph type="subTitle" idx="1"/>
          </p:nvPr>
        </p:nvSpPr>
        <p:spPr>
          <a:xfrm>
            <a:off x="1503805" y="1878825"/>
            <a:ext cx="2466212" cy="716400"/>
          </a:xfrm>
          <a:prstGeom prst="rect">
            <a:avLst/>
          </a:prstGeom>
        </p:spPr>
        <p:txBody>
          <a:bodyPr spcFirstLastPara="1" wrap="square" lIns="90000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Strong Brand Recognition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Large Product Range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Data-Driven Personalization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Robust Supply Chain.</a:t>
            </a:r>
          </a:p>
        </p:txBody>
      </p:sp>
      <p:sp>
        <p:nvSpPr>
          <p:cNvPr id="288" name="Google Shape;288;p33"/>
          <p:cNvSpPr txBox="1">
            <a:spLocks noGrp="1"/>
          </p:cNvSpPr>
          <p:nvPr>
            <p:ph type="title" idx="4"/>
          </p:nvPr>
        </p:nvSpPr>
        <p:spPr>
          <a:xfrm>
            <a:off x="1503820" y="3061576"/>
            <a:ext cx="2665918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Weaknesses:</a:t>
            </a:r>
          </a:p>
        </p:txBody>
      </p:sp>
      <p:sp>
        <p:nvSpPr>
          <p:cNvPr id="289" name="Google Shape;289;p33"/>
          <p:cNvSpPr txBox="1">
            <a:spLocks noGrp="1"/>
          </p:cNvSpPr>
          <p:nvPr>
            <p:ph type="title" idx="5"/>
          </p:nvPr>
        </p:nvSpPr>
        <p:spPr>
          <a:xfrm>
            <a:off x="5232242" y="3061576"/>
            <a:ext cx="3166512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Threats:</a:t>
            </a:r>
          </a:p>
        </p:txBody>
      </p:sp>
      <p:sp>
        <p:nvSpPr>
          <p:cNvPr id="290" name="Google Shape;290;p33"/>
          <p:cNvSpPr txBox="1">
            <a:spLocks noGrp="1"/>
          </p:cNvSpPr>
          <p:nvPr>
            <p:ph type="subTitle" idx="3"/>
          </p:nvPr>
        </p:nvSpPr>
        <p:spPr>
          <a:xfrm>
            <a:off x="5260496" y="1878825"/>
            <a:ext cx="3166514" cy="7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Expansion into New Markets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Investment in Technology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Collaboration with Emerging Brands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Sustainability Initiatives</a:t>
            </a:r>
          </a:p>
        </p:txBody>
      </p:sp>
      <p:sp>
        <p:nvSpPr>
          <p:cNvPr id="291" name="Google Shape;291;p33"/>
          <p:cNvSpPr txBox="1">
            <a:spLocks noGrp="1"/>
          </p:cNvSpPr>
          <p:nvPr>
            <p:ph type="subTitle" idx="6"/>
          </p:nvPr>
        </p:nvSpPr>
        <p:spPr>
          <a:xfrm>
            <a:off x="1503817" y="3378976"/>
            <a:ext cx="2466199" cy="7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Customer Service Issues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Return and Refund Challenges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Quality Control Concerns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Dependence on Technology</a:t>
            </a:r>
          </a:p>
        </p:txBody>
      </p:sp>
      <p:sp>
        <p:nvSpPr>
          <p:cNvPr id="292" name="Google Shape;292;p33"/>
          <p:cNvSpPr txBox="1">
            <a:spLocks noGrp="1"/>
          </p:cNvSpPr>
          <p:nvPr>
            <p:ph type="subTitle" idx="7"/>
          </p:nvPr>
        </p:nvSpPr>
        <p:spPr>
          <a:xfrm>
            <a:off x="5232241" y="3378976"/>
            <a:ext cx="3166513" cy="7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Intense Competition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Changing Consumer Preferences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Economic Slowdown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Regulatory Challenges</a:t>
            </a:r>
          </a:p>
        </p:txBody>
      </p:sp>
      <p:pic>
        <p:nvPicPr>
          <p:cNvPr id="3" name="Graphic 2" descr="Muscular arm with solid fill">
            <a:extLst>
              <a:ext uri="{FF2B5EF4-FFF2-40B4-BE49-F238E27FC236}">
                <a16:creationId xmlns:a16="http://schemas.microsoft.com/office/drawing/2014/main" id="{21629250-86BF-7770-D9C8-F213D0A0A4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3474" y="1597939"/>
            <a:ext cx="514960" cy="514960"/>
          </a:xfrm>
          <a:prstGeom prst="rect">
            <a:avLst/>
          </a:prstGeom>
        </p:spPr>
      </p:pic>
      <p:pic>
        <p:nvPicPr>
          <p:cNvPr id="5" name="Graphic 4" descr="Downward trend graph with solid fill">
            <a:extLst>
              <a:ext uri="{FF2B5EF4-FFF2-40B4-BE49-F238E27FC236}">
                <a16:creationId xmlns:a16="http://schemas.microsoft.com/office/drawing/2014/main" id="{D5E4172C-AF09-F87C-A71A-3684D40B77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4074" y="3137047"/>
            <a:ext cx="483857" cy="483857"/>
          </a:xfrm>
          <a:prstGeom prst="rect">
            <a:avLst/>
          </a:prstGeom>
        </p:spPr>
      </p:pic>
      <p:pic>
        <p:nvPicPr>
          <p:cNvPr id="7" name="Graphic 6" descr="Puzzle pieces with solid fill">
            <a:extLst>
              <a:ext uri="{FF2B5EF4-FFF2-40B4-BE49-F238E27FC236}">
                <a16:creationId xmlns:a16="http://schemas.microsoft.com/office/drawing/2014/main" id="{CD139027-460E-CB0B-8A2F-5AC3641C8D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23163" y="1597939"/>
            <a:ext cx="483857" cy="483857"/>
          </a:xfrm>
          <a:prstGeom prst="rect">
            <a:avLst/>
          </a:prstGeom>
        </p:spPr>
      </p:pic>
      <p:pic>
        <p:nvPicPr>
          <p:cNvPr id="12" name="Graphic 11" descr="Research with solid fill">
            <a:extLst>
              <a:ext uri="{FF2B5EF4-FFF2-40B4-BE49-F238E27FC236}">
                <a16:creationId xmlns:a16="http://schemas.microsoft.com/office/drawing/2014/main" id="{CC4DD477-58A5-810C-076D-FD3F683026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23163" y="3115086"/>
            <a:ext cx="483857" cy="48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040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CUSTOMER REVIEW ANALYSIS</a:t>
            </a:r>
          </a:p>
        </p:txBody>
      </p:sp>
      <p:sp>
        <p:nvSpPr>
          <p:cNvPr id="332" name="Google Shape;332;p35"/>
          <p:cNvSpPr/>
          <p:nvPr/>
        </p:nvSpPr>
        <p:spPr>
          <a:xfrm>
            <a:off x="719802" y="1344657"/>
            <a:ext cx="2236758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lang="en-US" sz="1700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MEDTHODOLOGY:</a:t>
            </a:r>
          </a:p>
        </p:txBody>
      </p:sp>
      <p:sp>
        <p:nvSpPr>
          <p:cNvPr id="333" name="Google Shape;333;p35"/>
          <p:cNvSpPr txBox="1"/>
          <p:nvPr/>
        </p:nvSpPr>
        <p:spPr>
          <a:xfrm>
            <a:off x="719800" y="1568453"/>
            <a:ext cx="7704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The Qualitative content analysis approach is used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Gathered reviews from customers about Myntra through various social media platforms, focusing on their experiences regarding product delivery, customer service, and return policies.</a:t>
            </a:r>
          </a:p>
        </p:txBody>
      </p:sp>
    </p:spTree>
    <p:extLst>
      <p:ext uri="{BB962C8B-B14F-4D97-AF65-F5344CB8AC3E}">
        <p14:creationId xmlns:p14="http://schemas.microsoft.com/office/powerpoint/2010/main" val="277294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Findings of Myntra Reviews Impact Analysis</a:t>
            </a:r>
          </a:p>
        </p:txBody>
      </p:sp>
      <p:sp>
        <p:nvSpPr>
          <p:cNvPr id="332" name="Google Shape;332;p35"/>
          <p:cNvSpPr/>
          <p:nvPr/>
        </p:nvSpPr>
        <p:spPr>
          <a:xfrm>
            <a:off x="719802" y="1344657"/>
            <a:ext cx="2739678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lang="en-US" sz="1700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High Impact Reviews:</a:t>
            </a:r>
          </a:p>
        </p:txBody>
      </p:sp>
      <p:sp>
        <p:nvSpPr>
          <p:cNvPr id="333" name="Google Shape;333;p35"/>
          <p:cNvSpPr txBox="1"/>
          <p:nvPr/>
        </p:nvSpPr>
        <p:spPr>
          <a:xfrm>
            <a:off x="719800" y="1568453"/>
            <a:ext cx="7704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US" b="1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Customer Fraud Allegations: </a:t>
            </a:r>
            <a:r>
              <a:rPr lang="en-US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Several customers report receiving wrong products and poor refund processes, accusing Myntra of scamming. One user details a long-standing issue with customer support, describing it as "mental harassment" and urging a boycott.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Persistent Delivery Issues: </a:t>
            </a:r>
            <a:r>
              <a:rPr lang="en-US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Multiple reviews mention non-delivery of prepaid orders, with customers feeling ignored and frustrated by the lack of resolution. One user emphasized their loss of trust due to repeated delivery failures.</a:t>
            </a:r>
          </a:p>
        </p:txBody>
      </p:sp>
    </p:spTree>
    <p:extLst>
      <p:ext uri="{BB962C8B-B14F-4D97-AF65-F5344CB8AC3E}">
        <p14:creationId xmlns:p14="http://schemas.microsoft.com/office/powerpoint/2010/main" val="3599615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5"/>
          <p:cNvSpPr/>
          <p:nvPr/>
        </p:nvSpPr>
        <p:spPr>
          <a:xfrm>
            <a:off x="719802" y="689337"/>
            <a:ext cx="3989358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lang="en-US" sz="1700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Medium Impact Reviews:</a:t>
            </a:r>
          </a:p>
        </p:txBody>
      </p:sp>
      <p:sp>
        <p:nvSpPr>
          <p:cNvPr id="333" name="Google Shape;333;p35"/>
          <p:cNvSpPr txBox="1"/>
          <p:nvPr/>
        </p:nvSpPr>
        <p:spPr>
          <a:xfrm>
            <a:off x="719800" y="913133"/>
            <a:ext cx="7704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Mixed Experiences: </a:t>
            </a:r>
            <a:r>
              <a:rPr lang="en-US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Some users report decent return policies but express concern over product quality discrepancies, indicating inconsistency in their shopping experience.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Pathetic Customer Service: </a:t>
            </a:r>
            <a:r>
              <a:rPr lang="en-US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A few customers voice frustrations over unhelpful customer support that fails to resolve issues in a timely manner, leading to dissatisfaction.</a:t>
            </a:r>
          </a:p>
        </p:txBody>
      </p:sp>
      <p:sp>
        <p:nvSpPr>
          <p:cNvPr id="6" name="Google Shape;332;p35"/>
          <p:cNvSpPr/>
          <p:nvPr/>
        </p:nvSpPr>
        <p:spPr>
          <a:xfrm>
            <a:off x="719802" y="2510517"/>
            <a:ext cx="3989358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lang="en-US" sz="1700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Low Impact Reviews:</a:t>
            </a:r>
          </a:p>
        </p:txBody>
      </p:sp>
      <p:sp>
        <p:nvSpPr>
          <p:cNvPr id="7" name="Google Shape;333;p35"/>
          <p:cNvSpPr txBox="1"/>
          <p:nvPr/>
        </p:nvSpPr>
        <p:spPr>
          <a:xfrm>
            <a:off x="719800" y="2734313"/>
            <a:ext cx="7704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General Complaints</a:t>
            </a:r>
            <a:r>
              <a:rPr lang="en-US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: Some reviews mention specific product issues or minor inconveniences with returns, but lack the urgency or emotional weight of the more severe complaints.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Praise and Critique Mix</a:t>
            </a:r>
            <a:r>
              <a:rPr lang="en-US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: A handful of users share mixed feelings, noting both positive experiences and areas for improvement, but without strong negative sentiments.</a:t>
            </a:r>
          </a:p>
        </p:txBody>
      </p:sp>
    </p:spTree>
    <p:extLst>
      <p:ext uri="{BB962C8B-B14F-4D97-AF65-F5344CB8AC3E}">
        <p14:creationId xmlns:p14="http://schemas.microsoft.com/office/powerpoint/2010/main" val="4074137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 txBox="1">
            <a:spLocks noGrp="1"/>
          </p:cNvSpPr>
          <p:nvPr>
            <p:ph type="title" idx="4294967295"/>
          </p:nvPr>
        </p:nvSpPr>
        <p:spPr>
          <a:xfrm>
            <a:off x="721250" y="388937"/>
            <a:ext cx="7702550" cy="517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Competitive Analysis of Myntra's Competitors in India's Fashion </a:t>
            </a:r>
            <a:br>
              <a:rPr lang="en-US" sz="1600" dirty="0"/>
            </a:br>
            <a:r>
              <a:rPr lang="en-US" sz="1600" dirty="0"/>
              <a:t>E-commerce Market</a:t>
            </a:r>
          </a:p>
        </p:txBody>
      </p:sp>
      <p:sp>
        <p:nvSpPr>
          <p:cNvPr id="333" name="Google Shape;333;p35"/>
          <p:cNvSpPr txBox="1"/>
          <p:nvPr/>
        </p:nvSpPr>
        <p:spPr>
          <a:xfrm>
            <a:off x="719800" y="975360"/>
            <a:ext cx="770400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Myntra Competitors:</a:t>
            </a:r>
          </a:p>
          <a:p>
            <a:pPr marL="171450" marR="0" lvl="0" indent="-1714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Ajio</a:t>
            </a:r>
            <a:r>
              <a:rPr lang="en-US" sz="1200" b="1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	</a:t>
            </a:r>
            <a:r>
              <a:rPr lang="en-US" sz="1200" b="1" dirty="0" err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Meesho</a:t>
            </a:r>
            <a:r>
              <a:rPr lang="en-US" sz="1200" b="1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	Amazon Fashion	Flipkart Fashion	</a:t>
            </a:r>
            <a:r>
              <a:rPr lang="en-US" sz="1200" b="1" dirty="0" err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Nykaa</a:t>
            </a:r>
            <a:endParaRPr lang="en-US" sz="1200" b="1" dirty="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171450" marR="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Product Range: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Myntra: </a:t>
            </a:r>
            <a:r>
              <a:rPr lang="en-US" sz="1200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Wide range of curated, trendy, and international brands across categories.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Competitors: </a:t>
            </a:r>
            <a:r>
              <a:rPr lang="en-US" sz="1200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Amazon and Flipkart offer a larger general selection, but with less focus on fashion-first brands. </a:t>
            </a:r>
            <a:r>
              <a:rPr lang="en-US" sz="1200" dirty="0" err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Ajio</a:t>
            </a:r>
            <a:r>
              <a:rPr lang="en-US" sz="1200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and </a:t>
            </a:r>
            <a:r>
              <a:rPr lang="en-US" sz="1200" dirty="0" err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Nykaa</a:t>
            </a:r>
            <a:r>
              <a:rPr lang="en-US" sz="1200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have unique, premium collections but smaller in size.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1200" b="1" dirty="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Target Audience: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Myntra: </a:t>
            </a:r>
            <a:r>
              <a:rPr lang="en-US" sz="1200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Appeals to both mass-market and premium, fashion-conscious consumers.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Competitors: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Amazon/Flipkart target mass-market shoppers with affordability.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Nykaa</a:t>
            </a:r>
            <a:r>
              <a:rPr lang="en-US" sz="1200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and Tata </a:t>
            </a:r>
            <a:r>
              <a:rPr lang="en-US" sz="1200" dirty="0" err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CLiQ</a:t>
            </a:r>
            <a:r>
              <a:rPr lang="en-US" sz="1200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focus on premium and high-end customers.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Meesho</a:t>
            </a:r>
            <a:r>
              <a:rPr lang="en-US" sz="1200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targets budget-conscious buyers in smaller cities.</a:t>
            </a:r>
          </a:p>
        </p:txBody>
      </p:sp>
    </p:spTree>
    <p:extLst>
      <p:ext uri="{BB962C8B-B14F-4D97-AF65-F5344CB8AC3E}">
        <p14:creationId xmlns:p14="http://schemas.microsoft.com/office/powerpoint/2010/main" val="4293062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5"/>
          <p:cNvSpPr txBox="1"/>
          <p:nvPr/>
        </p:nvSpPr>
        <p:spPr>
          <a:xfrm>
            <a:off x="719800" y="350520"/>
            <a:ext cx="7704000" cy="3878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Pricing Strategy: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Myntra: </a:t>
            </a:r>
            <a:r>
              <a:rPr lang="en-US" sz="1200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Balanced approach with both affordable and premium options.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Competitors: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Flipkart and </a:t>
            </a:r>
            <a:r>
              <a:rPr lang="en-US" sz="1200" dirty="0" err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Meesho</a:t>
            </a:r>
            <a:r>
              <a:rPr lang="en-US" sz="1200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focus on discounts and affordability.</a:t>
            </a:r>
          </a:p>
          <a:p>
            <a:pPr marL="2857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Ajio</a:t>
            </a:r>
            <a:r>
              <a:rPr lang="en-US" sz="1200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and Tata </a:t>
            </a:r>
            <a:r>
              <a:rPr lang="en-US" sz="1200" dirty="0" err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CLiQ</a:t>
            </a:r>
            <a:r>
              <a:rPr lang="en-US" sz="1200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lean towards premium pricing.</a:t>
            </a:r>
          </a:p>
          <a:p>
            <a:pPr marL="2857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Amazon is generalist, offering both low and high-end products.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Brand Partnership: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Myntra: </a:t>
            </a:r>
            <a:r>
              <a:rPr lang="en-US" sz="1200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Strong partnerships with global and domestic fashion brands.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Competitors: </a:t>
            </a:r>
            <a:r>
              <a:rPr lang="en-US" sz="1200" dirty="0" err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Ajio</a:t>
            </a:r>
            <a:r>
              <a:rPr lang="en-US" sz="1200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focuses on unique collections, </a:t>
            </a:r>
            <a:r>
              <a:rPr lang="en-US" sz="1200" dirty="0" err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Nykaa</a:t>
            </a:r>
            <a:r>
              <a:rPr lang="en-US" sz="1200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and Tata </a:t>
            </a:r>
            <a:r>
              <a:rPr lang="en-US" sz="1200" dirty="0" err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CLiQ</a:t>
            </a:r>
            <a:r>
              <a:rPr lang="en-US" sz="1200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offer premium, curated brands, while Amazon/Flipkart have more general sellers.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1200" b="1" dirty="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User Experience: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Myntra: </a:t>
            </a:r>
            <a:r>
              <a:rPr lang="en-US" sz="1200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Fashion-first shopping experience with a focus on ease of use and customer engagement.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Competitors: </a:t>
            </a:r>
            <a:r>
              <a:rPr lang="en-US" sz="1200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Amazon and Flipkart are more functional but less fashion-oriented. </a:t>
            </a:r>
            <a:r>
              <a:rPr lang="en-US" sz="1200" dirty="0" err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Ajio</a:t>
            </a:r>
            <a:r>
              <a:rPr lang="en-US" sz="1200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and Tata </a:t>
            </a:r>
            <a:r>
              <a:rPr lang="en-US" sz="1200" dirty="0" err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CLiQ</a:t>
            </a:r>
            <a:r>
              <a:rPr lang="en-US" sz="1200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offer a stylish, premium experience, while </a:t>
            </a:r>
            <a:r>
              <a:rPr lang="en-US" sz="1200" dirty="0" err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Meesho</a:t>
            </a:r>
            <a:r>
              <a:rPr lang="en-US" sz="1200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relies on social commerce for smaller buyers.</a:t>
            </a:r>
            <a:endParaRPr lang="en-US" sz="1200" b="1" dirty="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</p:spTree>
    <p:extLst>
      <p:ext uri="{BB962C8B-B14F-4D97-AF65-F5344CB8AC3E}">
        <p14:creationId xmlns:p14="http://schemas.microsoft.com/office/powerpoint/2010/main" val="3819207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5"/>
          <p:cNvSpPr txBox="1"/>
          <p:nvPr/>
        </p:nvSpPr>
        <p:spPr>
          <a:xfrm>
            <a:off x="719800" y="891540"/>
            <a:ext cx="7704000" cy="376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Customer Service &amp; Delivery: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Myntra: </a:t>
            </a:r>
            <a:r>
              <a:rPr lang="en-US" sz="1200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Known for reliable delivery and decent customer service.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Competitors: </a:t>
            </a:r>
            <a:r>
              <a:rPr lang="en-US" sz="1200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Amazon and Flipkart excel in delivery and returns, while </a:t>
            </a:r>
            <a:r>
              <a:rPr lang="en-US" sz="1200" dirty="0" err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Ajio</a:t>
            </a:r>
            <a:r>
              <a:rPr lang="en-US" sz="1200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Nykaa</a:t>
            </a:r>
            <a:r>
              <a:rPr lang="en-US" sz="1200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, and Tata </a:t>
            </a:r>
            <a:r>
              <a:rPr lang="en-US" sz="1200" dirty="0" err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CLiQ</a:t>
            </a:r>
            <a:r>
              <a:rPr lang="en-US" sz="1200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are still growing their logistics networks.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200" b="1" dirty="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Marketing Strategy: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Myntra: </a:t>
            </a:r>
            <a:r>
              <a:rPr lang="en-US" sz="1200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Influencer-driven campaigns, app-based promotions, and seasonal sales.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Competitors: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Flipkart focuses on discounts and sales.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Ajio</a:t>
            </a:r>
            <a:r>
              <a:rPr lang="en-US" sz="1200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and </a:t>
            </a:r>
            <a:r>
              <a:rPr lang="en-US" sz="1200" dirty="0" err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Nykaa</a:t>
            </a:r>
            <a:r>
              <a:rPr lang="en-US" sz="1200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are stylish, brand-focused with digital marketing.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Meesho</a:t>
            </a:r>
            <a:r>
              <a:rPr lang="en-US" sz="1200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leverages social selling and resellers</a:t>
            </a:r>
          </a:p>
        </p:txBody>
      </p:sp>
      <p:grpSp>
        <p:nvGrpSpPr>
          <p:cNvPr id="5" name="Google Shape;855;p47">
            <a:extLst>
              <a:ext uri="{FF2B5EF4-FFF2-40B4-BE49-F238E27FC236}">
                <a16:creationId xmlns:a16="http://schemas.microsoft.com/office/drawing/2014/main" id="{1B7FD842-EA95-C570-AF70-D6591C079B07}"/>
              </a:ext>
            </a:extLst>
          </p:cNvPr>
          <p:cNvGrpSpPr/>
          <p:nvPr/>
        </p:nvGrpSpPr>
        <p:grpSpPr>
          <a:xfrm rot="5400000">
            <a:off x="7387117" y="2975441"/>
            <a:ext cx="1164999" cy="2507318"/>
            <a:chOff x="3653983" y="3535748"/>
            <a:chExt cx="424865" cy="914397"/>
          </a:xfrm>
        </p:grpSpPr>
        <p:sp>
          <p:nvSpPr>
            <p:cNvPr id="6" name="Google Shape;856;p47">
              <a:extLst>
                <a:ext uri="{FF2B5EF4-FFF2-40B4-BE49-F238E27FC236}">
                  <a16:creationId xmlns:a16="http://schemas.microsoft.com/office/drawing/2014/main" id="{6388D304-5348-1475-29DF-E1AEFCC20C93}"/>
                </a:ext>
              </a:extLst>
            </p:cNvPr>
            <p:cNvSpPr/>
            <p:nvPr/>
          </p:nvSpPr>
          <p:spPr>
            <a:xfrm>
              <a:off x="3653983" y="3535748"/>
              <a:ext cx="424865" cy="914397"/>
            </a:xfrm>
            <a:custGeom>
              <a:avLst/>
              <a:gdLst/>
              <a:ahLst/>
              <a:cxnLst/>
              <a:rect l="l" t="t" r="r" b="b"/>
              <a:pathLst>
                <a:path w="16828" h="47562" extrusionOk="0">
                  <a:moveTo>
                    <a:pt x="1" y="1"/>
                  </a:moveTo>
                  <a:lnTo>
                    <a:pt x="1" y="39187"/>
                  </a:lnTo>
                  <a:cubicBezTo>
                    <a:pt x="1" y="43823"/>
                    <a:pt x="3812" y="47562"/>
                    <a:pt x="8447" y="47562"/>
                  </a:cubicBezTo>
                  <a:cubicBezTo>
                    <a:pt x="13089" y="47562"/>
                    <a:pt x="16828" y="43823"/>
                    <a:pt x="16828" y="39187"/>
                  </a:cubicBezTo>
                  <a:lnTo>
                    <a:pt x="168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57;p47">
              <a:extLst>
                <a:ext uri="{FF2B5EF4-FFF2-40B4-BE49-F238E27FC236}">
                  <a16:creationId xmlns:a16="http://schemas.microsoft.com/office/drawing/2014/main" id="{7D8774E7-9151-108A-5EEB-4658D0DA0BF8}"/>
                </a:ext>
              </a:extLst>
            </p:cNvPr>
            <p:cNvSpPr/>
            <p:nvPr/>
          </p:nvSpPr>
          <p:spPr>
            <a:xfrm>
              <a:off x="3740228" y="3538993"/>
              <a:ext cx="252412" cy="805272"/>
            </a:xfrm>
            <a:custGeom>
              <a:avLst/>
              <a:gdLst/>
              <a:ahLst/>
              <a:cxnLst/>
              <a:rect l="l" t="t" r="r" b="b"/>
              <a:pathLst>
                <a:path w="16828" h="47562" extrusionOk="0">
                  <a:moveTo>
                    <a:pt x="1" y="1"/>
                  </a:moveTo>
                  <a:lnTo>
                    <a:pt x="1" y="39187"/>
                  </a:lnTo>
                  <a:cubicBezTo>
                    <a:pt x="1" y="43823"/>
                    <a:pt x="3812" y="47562"/>
                    <a:pt x="8447" y="47562"/>
                  </a:cubicBezTo>
                  <a:cubicBezTo>
                    <a:pt x="13089" y="47562"/>
                    <a:pt x="16828" y="43823"/>
                    <a:pt x="16828" y="39187"/>
                  </a:cubicBezTo>
                  <a:lnTo>
                    <a:pt x="168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11349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Strategic Recommendations for Myntra:</a:t>
            </a:r>
          </a:p>
        </p:txBody>
      </p:sp>
      <p:sp>
        <p:nvSpPr>
          <p:cNvPr id="333" name="Google Shape;333;p35"/>
          <p:cNvSpPr txBox="1"/>
          <p:nvPr/>
        </p:nvSpPr>
        <p:spPr>
          <a:xfrm>
            <a:off x="91440" y="883920"/>
            <a:ext cx="89535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Strengthen Customer Support: </a:t>
            </a:r>
            <a:r>
              <a:rPr lang="en-US" sz="1200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Implement dedicated escalation teams and a real-time complaint tracking system for faster resolutions.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Improve Delivery Accuracy:</a:t>
            </a:r>
            <a:r>
              <a:rPr lang="en-US" sz="1200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Collaborate with delivery partners to ensure timely, accurate shipments and introduce an AI-powered tracking system.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Enhance Refund/Return Policies:</a:t>
            </a:r>
            <a:r>
              <a:rPr lang="en-US" sz="1200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Simplify and automate refund/return processes with faster, transparent resolution timelines.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Focus on Product Quality: </a:t>
            </a:r>
            <a:r>
              <a:rPr lang="en-US" sz="1200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Implement stricter quality control and improve product descriptions to match customer expectations.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Proactive Fraud Prevention: </a:t>
            </a:r>
            <a:r>
              <a:rPr lang="en-US" sz="1200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Create a fraud prevention team to handle claims and increase transparency in resolving issues.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Launch a Loyalty Program: </a:t>
            </a:r>
            <a:r>
              <a:rPr lang="en-US" sz="1200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Offer priority customer support and benefits through a loyalty program to retain customers.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Leverage Customer Feedback: </a:t>
            </a:r>
            <a:r>
              <a:rPr lang="en-US" sz="1200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Use customer feedback for operational improvements and publish updates on changes.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Improve Communication: </a:t>
            </a:r>
            <a:r>
              <a:rPr lang="en-US" sz="1200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Ensure clear, transparent communication with automated updates for deliveries, returns, and complaints.</a:t>
            </a:r>
          </a:p>
        </p:txBody>
      </p:sp>
    </p:spTree>
    <p:extLst>
      <p:ext uri="{BB962C8B-B14F-4D97-AF65-F5344CB8AC3E}">
        <p14:creationId xmlns:p14="http://schemas.microsoft.com/office/powerpoint/2010/main" val="3126789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4"/>
          <p:cNvSpPr txBox="1">
            <a:spLocks noGrp="1"/>
          </p:cNvSpPr>
          <p:nvPr>
            <p:ph type="title"/>
          </p:nvPr>
        </p:nvSpPr>
        <p:spPr>
          <a:xfrm>
            <a:off x="3323340" y="2485290"/>
            <a:ext cx="5154000" cy="21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</a:t>
            </a:r>
            <a:br>
              <a:rPr lang="en-US" dirty="0"/>
            </a:br>
            <a:r>
              <a:rPr lang="en-US" b="0" dirty="0">
                <a:latin typeface="Poppins Medium"/>
                <a:ea typeface="Poppins Medium"/>
                <a:cs typeface="Poppins Medium"/>
                <a:sym typeface="Poppins Medium"/>
              </a:rPr>
              <a:t>You</a:t>
            </a:r>
          </a:p>
        </p:txBody>
      </p:sp>
      <p:grpSp>
        <p:nvGrpSpPr>
          <p:cNvPr id="318" name="Google Shape;318;p34"/>
          <p:cNvGrpSpPr/>
          <p:nvPr/>
        </p:nvGrpSpPr>
        <p:grpSpPr>
          <a:xfrm rot="10800000">
            <a:off x="-15421" y="-20376"/>
            <a:ext cx="2284753" cy="1607435"/>
            <a:chOff x="5539150" y="3176875"/>
            <a:chExt cx="2029449" cy="1427308"/>
          </a:xfrm>
        </p:grpSpPr>
        <p:sp>
          <p:nvSpPr>
            <p:cNvPr id="319" name="Google Shape;319;p34"/>
            <p:cNvSpPr/>
            <p:nvPr/>
          </p:nvSpPr>
          <p:spPr>
            <a:xfrm rot="-5400000" flipH="1">
              <a:off x="6844880" y="3880443"/>
              <a:ext cx="849332" cy="598104"/>
            </a:xfrm>
            <a:custGeom>
              <a:avLst/>
              <a:gdLst/>
              <a:ahLst/>
              <a:cxnLst/>
              <a:rect l="l" t="t" r="r" b="b"/>
              <a:pathLst>
                <a:path w="47635" h="23817" extrusionOk="0">
                  <a:moveTo>
                    <a:pt x="1" y="0"/>
                  </a:moveTo>
                  <a:lnTo>
                    <a:pt x="1" y="23817"/>
                  </a:lnTo>
                  <a:lnTo>
                    <a:pt x="47634" y="23817"/>
                  </a:lnTo>
                  <a:lnTo>
                    <a:pt x="47634" y="0"/>
                  </a:lnTo>
                  <a:close/>
                </a:path>
              </a:pathLst>
            </a:custGeom>
            <a:gradFill>
              <a:gsLst>
                <a:gs pos="0">
                  <a:srgbClr val="174B67">
                    <a:alpha val="34901"/>
                  </a:srgbClr>
                </a:gs>
                <a:gs pos="100000">
                  <a:srgbClr val="174B67">
                    <a:alpha val="5882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4"/>
            <p:cNvSpPr/>
            <p:nvPr/>
          </p:nvSpPr>
          <p:spPr>
            <a:xfrm rot="-5400000" flipH="1">
              <a:off x="5541174" y="3174850"/>
              <a:ext cx="1427293" cy="1431342"/>
            </a:xfrm>
            <a:custGeom>
              <a:avLst/>
              <a:gdLst/>
              <a:ahLst/>
              <a:cxnLst/>
              <a:rect l="l" t="t" r="r" b="b"/>
              <a:pathLst>
                <a:path w="23817" h="23817" extrusionOk="0">
                  <a:moveTo>
                    <a:pt x="23817" y="0"/>
                  </a:moveTo>
                  <a:cubicBezTo>
                    <a:pt x="10662" y="0"/>
                    <a:pt x="0" y="10662"/>
                    <a:pt x="0" y="23817"/>
                  </a:cubicBezTo>
                  <a:lnTo>
                    <a:pt x="23817" y="23817"/>
                  </a:lnTo>
                  <a:lnTo>
                    <a:pt x="23817" y="0"/>
                  </a:lnTo>
                  <a:close/>
                </a:path>
              </a:pathLst>
            </a:custGeom>
            <a:gradFill>
              <a:gsLst>
                <a:gs pos="0">
                  <a:srgbClr val="174B67">
                    <a:alpha val="34901"/>
                  </a:srgbClr>
                </a:gs>
                <a:gs pos="100000">
                  <a:srgbClr val="174B67">
                    <a:alpha val="5882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4"/>
            <p:cNvSpPr/>
            <p:nvPr/>
          </p:nvSpPr>
          <p:spPr>
            <a:xfrm rot="-5400000" flipH="1">
              <a:off x="6122188" y="3755881"/>
              <a:ext cx="847111" cy="849493"/>
            </a:xfrm>
            <a:custGeom>
              <a:avLst/>
              <a:gdLst/>
              <a:ahLst/>
              <a:cxnLst/>
              <a:rect l="l" t="t" r="r" b="b"/>
              <a:pathLst>
                <a:path w="23817" h="23817" extrusionOk="0">
                  <a:moveTo>
                    <a:pt x="23817" y="0"/>
                  </a:moveTo>
                  <a:cubicBezTo>
                    <a:pt x="10662" y="0"/>
                    <a:pt x="0" y="10662"/>
                    <a:pt x="0" y="23817"/>
                  </a:cubicBezTo>
                  <a:lnTo>
                    <a:pt x="23817" y="23817"/>
                  </a:lnTo>
                  <a:lnTo>
                    <a:pt x="23817" y="0"/>
                  </a:lnTo>
                  <a:close/>
                </a:path>
              </a:pathLst>
            </a:custGeom>
            <a:gradFill>
              <a:gsLst>
                <a:gs pos="0">
                  <a:srgbClr val="174B67">
                    <a:alpha val="14901"/>
                  </a:srgbClr>
                </a:gs>
                <a:gs pos="100000">
                  <a:srgbClr val="174B67">
                    <a:alpha val="25882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>
            <a:spLocks noGrp="1"/>
          </p:cNvSpPr>
          <p:nvPr>
            <p:ph type="title"/>
          </p:nvPr>
        </p:nvSpPr>
        <p:spPr>
          <a:xfrm>
            <a:off x="930740" y="754352"/>
            <a:ext cx="5490000" cy="13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</a:t>
            </a:r>
            <a:br>
              <a:rPr lang="en" dirty="0"/>
            </a:br>
            <a:r>
              <a:rPr lang="en" sz="4800" dirty="0"/>
              <a:t>Myntra Analysis</a:t>
            </a:r>
            <a:endParaRPr dirty="0"/>
          </a:p>
        </p:txBody>
      </p:sp>
      <p:sp>
        <p:nvSpPr>
          <p:cNvPr id="241" name="Google Shape;241;p30"/>
          <p:cNvSpPr txBox="1">
            <a:spLocks noGrp="1"/>
          </p:cNvSpPr>
          <p:nvPr>
            <p:ph type="subTitle" idx="1"/>
          </p:nvPr>
        </p:nvSpPr>
        <p:spPr>
          <a:xfrm>
            <a:off x="930740" y="2385061"/>
            <a:ext cx="3847000" cy="1950721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/>
              <a:t>Leading Fashion E-commerce Platform</a:t>
            </a:r>
            <a:r>
              <a:rPr lang="en-US" sz="1200" dirty="0"/>
              <a:t>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- Myntra, an Indian fashion e-commerce company founded in 2007-2008, initially sold personalized gift items and is headquartered in Bengaluru, Karnataka.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- In May 2014, Myntra was acquired by Flipkart; the company was founded by Mukesh Bansal, Vineet Saxena, and Ashutosh </a:t>
            </a:r>
            <a:r>
              <a:rPr lang="en-US" sz="1200" dirty="0" err="1"/>
              <a:t>Lawania</a:t>
            </a:r>
            <a:r>
              <a:rPr lang="en-US" sz="1200" dirty="0"/>
              <a:t>..</a:t>
            </a:r>
          </a:p>
        </p:txBody>
      </p:sp>
      <p:sp>
        <p:nvSpPr>
          <p:cNvPr id="2" name="Google Shape;241;p30">
            <a:extLst>
              <a:ext uri="{FF2B5EF4-FFF2-40B4-BE49-F238E27FC236}">
                <a16:creationId xmlns:a16="http://schemas.microsoft.com/office/drawing/2014/main" id="{D21D5E1A-2542-93AF-BE08-FB9E6AF7625F}"/>
              </a:ext>
            </a:extLst>
          </p:cNvPr>
          <p:cNvSpPr txBox="1">
            <a:spLocks/>
          </p:cNvSpPr>
          <p:nvPr/>
        </p:nvSpPr>
        <p:spPr>
          <a:xfrm>
            <a:off x="5098943" y="2385061"/>
            <a:ext cx="3114317" cy="195072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vvic"/>
              <a:buNone/>
              <a:defRPr sz="14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/>
              <a:t>Leading Fashion E-commerce Platform</a:t>
            </a:r>
            <a:r>
              <a:rPr lang="en-US" sz="1200" dirty="0"/>
              <a:t>: Myntra.com is a top online fashion retailer in India, offering a wide range of clothing, accessories, and lifestyle products from major domestic and international brands.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>
            <a:spLocks noGrp="1"/>
          </p:cNvSpPr>
          <p:nvPr>
            <p:ph type="title"/>
          </p:nvPr>
        </p:nvSpPr>
        <p:spPr>
          <a:xfrm>
            <a:off x="720000" y="5380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MYNTRA’S BUSINESS MODEL</a:t>
            </a:r>
          </a:p>
        </p:txBody>
      </p:sp>
      <p:graphicFrame>
        <p:nvGraphicFramePr>
          <p:cNvPr id="203" name="Google Shape;203;p27"/>
          <p:cNvGraphicFramePr/>
          <p:nvPr>
            <p:extLst>
              <p:ext uri="{D42A27DB-BD31-4B8C-83A1-F6EECF244321}">
                <p14:modId xmlns:p14="http://schemas.microsoft.com/office/powerpoint/2010/main" val="1606445690"/>
              </p:ext>
            </p:extLst>
          </p:nvPr>
        </p:nvGraphicFramePr>
        <p:xfrm>
          <a:off x="720000" y="1261641"/>
          <a:ext cx="7704000" cy="3343787"/>
        </p:xfrm>
        <a:graphic>
          <a:graphicData uri="http://schemas.openxmlformats.org/drawingml/2006/table">
            <a:tbl>
              <a:tblPr>
                <a:noFill/>
                <a:tableStyleId>{E04B977B-4805-42E7-A2C8-BCAEFA144C52}</a:tableStyleId>
              </a:tblPr>
              <a:tblGrid>
                <a:gridCol w="24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719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dirty="0">
                          <a:solidFill>
                            <a:schemeClr val="hlink"/>
                          </a:solidFill>
                          <a:latin typeface="Livvic SemiBold"/>
                          <a:ea typeface="Livvic SemiBold"/>
                          <a:cs typeface="Livvic SemiBold"/>
                          <a:sym typeface="Livvic SemiBold"/>
                        </a:rPr>
                        <a:t>Business Type:</a:t>
                      </a: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dirty="0">
                        <a:solidFill>
                          <a:schemeClr val="dk1"/>
                        </a:solidFill>
                        <a:latin typeface="Livvic SemiBold"/>
                        <a:ea typeface="Livvic SemiBold"/>
                        <a:cs typeface="Livvic SemiBold"/>
                        <a:sym typeface="Livvic SemiBold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200" u="none" dirty="0">
                          <a:solidFill>
                            <a:schemeClr val="dk1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Operates on a B2C (Business to Consumer) model, directly selling products to end customers.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2218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dirty="0">
                          <a:solidFill>
                            <a:schemeClr val="hlink"/>
                          </a:solidFill>
                          <a:latin typeface="Livvic SemiBold"/>
                          <a:ea typeface="Livvic SemiBold"/>
                          <a:cs typeface="Livvic SemiBold"/>
                          <a:sym typeface="Livvic SemiBold"/>
                        </a:rPr>
                        <a:t>Product Sourcing: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200" u="none" dirty="0">
                          <a:solidFill>
                            <a:schemeClr val="dk1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Sources products from verified brands.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200" u="none" dirty="0">
                          <a:solidFill>
                            <a:schemeClr val="dk1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Ensures quality checks before listing products on the platform.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09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dirty="0">
                          <a:solidFill>
                            <a:schemeClr val="hlink"/>
                          </a:solidFill>
                          <a:latin typeface="Livvic SemiBold"/>
                          <a:ea typeface="Livvic SemiBold"/>
                          <a:cs typeface="Livvic SemiBold"/>
                          <a:sym typeface="Livvic SemiBold"/>
                        </a:rPr>
                        <a:t>Brand Partnerships: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200" u="none" dirty="0">
                          <a:solidFill>
                            <a:schemeClr val="dk1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Collaborates with over 6,000 fashion and lifestyle brands, including global and Indian brands such as Levi’s, H&amp;M, Nike, Biba, and Mango.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09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dirty="0">
                          <a:solidFill>
                            <a:schemeClr val="hlink"/>
                          </a:solidFill>
                          <a:latin typeface="Livvic SemiBold"/>
                          <a:ea typeface="Livvic SemiBold"/>
                          <a:cs typeface="Livvic SemiBold"/>
                          <a:sym typeface="Livvic SemiBold"/>
                        </a:rPr>
                        <a:t>Product Offering: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200" u="none" dirty="0">
                          <a:solidFill>
                            <a:schemeClr val="dk1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Caters to customers seeking global brands as well as emerging fashion trends.</a:t>
                      </a:r>
                      <a:endParaRPr sz="1200" u="none" dirty="0">
                        <a:solidFill>
                          <a:schemeClr val="dk1"/>
                        </a:solidFill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09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dirty="0">
                          <a:solidFill>
                            <a:schemeClr val="hlink"/>
                          </a:solidFill>
                          <a:latin typeface="Livvic SemiBold"/>
                          <a:ea typeface="Livvic SemiBold"/>
                          <a:cs typeface="Livvic SemiBold"/>
                          <a:sym typeface="Livvic SemiBold"/>
                        </a:rPr>
                        <a:t>Return Policy: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dirty="0">
                          <a:solidFill>
                            <a:schemeClr val="dk1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Provides a 30-day return policy, ensuring customer satisfaction.</a:t>
                      </a:r>
                      <a:endParaRPr sz="1200" u="none" dirty="0">
                        <a:solidFill>
                          <a:schemeClr val="dk1"/>
                        </a:solidFill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09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dirty="0">
                          <a:solidFill>
                            <a:schemeClr val="dk1"/>
                          </a:solidFill>
                          <a:latin typeface="Livvic SemiBold"/>
                          <a:ea typeface="Livvic SemiBold"/>
                          <a:cs typeface="Livvic SemiBold"/>
                          <a:sym typeface="Livvic SemiBold"/>
                        </a:rPr>
                        <a:t>Target Market: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200" u="none" dirty="0">
                          <a:solidFill>
                            <a:schemeClr val="dk1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Focuses on fashion-conscious consumers looking for diverse styles and brands.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MARKET POSITION AND GROWTH</a:t>
            </a:r>
          </a:p>
        </p:txBody>
      </p:sp>
      <p:sp>
        <p:nvSpPr>
          <p:cNvPr id="218" name="Google Shape;218;p28"/>
          <p:cNvSpPr txBox="1">
            <a:spLocks noGrp="1"/>
          </p:cNvSpPr>
          <p:nvPr>
            <p:ph type="subTitle" idx="1"/>
          </p:nvPr>
        </p:nvSpPr>
        <p:spPr>
          <a:xfrm>
            <a:off x="1917983" y="1400121"/>
            <a:ext cx="6739880" cy="1492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/>
              <a:t>Myntra holds a market share of 35-45% in India's fashion e-commerce market, with over 60 million monthly active users. 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/>
              <a:t>It is experiencing rapid growth, expanding into non-metro cities, and diversifying into beauty and home decor, while its catalog size and international brand portfolio continue to grow.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/>
              <a:t>Myntra's Competitors are </a:t>
            </a:r>
            <a:r>
              <a:rPr lang="en-US" sz="1600" dirty="0" err="1"/>
              <a:t>Ajio</a:t>
            </a:r>
            <a:r>
              <a:rPr lang="en-US" sz="1600" dirty="0"/>
              <a:t>, </a:t>
            </a:r>
            <a:r>
              <a:rPr lang="en-US" sz="1600" dirty="0" err="1"/>
              <a:t>Meesho</a:t>
            </a:r>
            <a:r>
              <a:rPr lang="en-US" sz="1600" dirty="0"/>
              <a:t>, Amazon Fashion, Flipkart Fashion, </a:t>
            </a:r>
            <a:r>
              <a:rPr lang="en-US" sz="1600" dirty="0" err="1"/>
              <a:t>Nykaa</a:t>
            </a:r>
            <a:r>
              <a:rPr lang="en-US" sz="1600" dirty="0"/>
              <a:t>, etc.</a:t>
            </a:r>
          </a:p>
        </p:txBody>
      </p:sp>
      <p:sp>
        <p:nvSpPr>
          <p:cNvPr id="22" name="Google Shape;280;p33">
            <a:extLst>
              <a:ext uri="{FF2B5EF4-FFF2-40B4-BE49-F238E27FC236}">
                <a16:creationId xmlns:a16="http://schemas.microsoft.com/office/drawing/2014/main" id="{86883ABB-C9D2-2E51-076E-1C232426F8BA}"/>
              </a:ext>
            </a:extLst>
          </p:cNvPr>
          <p:cNvSpPr/>
          <p:nvPr/>
        </p:nvSpPr>
        <p:spPr>
          <a:xfrm>
            <a:off x="868353" y="1400121"/>
            <a:ext cx="775799" cy="66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1"/>
              <a:buFont typeface="Arial"/>
              <a:buNone/>
            </a:pPr>
            <a:endParaRPr sz="25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6" name="Graphic 25" descr="Target Audience with solid fill">
            <a:extLst>
              <a:ext uri="{FF2B5EF4-FFF2-40B4-BE49-F238E27FC236}">
                <a16:creationId xmlns:a16="http://schemas.microsoft.com/office/drawing/2014/main" id="{56CFA443-4364-DC5C-ABD8-1FF6C6F1D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8853" y="1444551"/>
            <a:ext cx="574749" cy="5747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GROWTH TRAJECTORY</a:t>
            </a:r>
          </a:p>
        </p:txBody>
      </p:sp>
      <p:sp>
        <p:nvSpPr>
          <p:cNvPr id="220" name="Google Shape;220;p28"/>
          <p:cNvSpPr txBox="1">
            <a:spLocks noGrp="1"/>
          </p:cNvSpPr>
          <p:nvPr>
            <p:ph type="subTitle" idx="7"/>
          </p:nvPr>
        </p:nvSpPr>
        <p:spPr>
          <a:xfrm>
            <a:off x="1917983" y="1226170"/>
            <a:ext cx="6739880" cy="25471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Founded in 2007 by Vineet Saxena, Ashutosh </a:t>
            </a:r>
            <a:r>
              <a:rPr lang="en-US" sz="1400" dirty="0" err="1"/>
              <a:t>Lawania</a:t>
            </a:r>
            <a:r>
              <a:rPr lang="en-US" sz="1400" dirty="0"/>
              <a:t>, and Mukesh Bansal.</a:t>
            </a:r>
          </a:p>
          <a:p>
            <a:pPr marL="171450" lvl="0" indent="-1714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Acquired by Flipkart in 2014 for approximately Rs 2,000 crore.</a:t>
            </a:r>
          </a:p>
          <a:p>
            <a:pPr marL="171450" lvl="0" indent="-1714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Became India's largest online fashion store, offering a wide range of global fashion products.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Appeals to both Gen Y (Millennials) and Gen Z with trendy fashion options.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Offers a variety of fashion and lifestyle products for men, women, and kids.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Products include clothing, footwear, beauty products, home accessories, and more.</a:t>
            </a:r>
          </a:p>
          <a:p>
            <a:pPr marL="171450" lvl="0" indent="-1714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Positioned as a one-stop-shop for fashion in India</a:t>
            </a:r>
          </a:p>
        </p:txBody>
      </p:sp>
      <p:sp>
        <p:nvSpPr>
          <p:cNvPr id="8" name="Google Shape;280;p33">
            <a:extLst>
              <a:ext uri="{FF2B5EF4-FFF2-40B4-BE49-F238E27FC236}">
                <a16:creationId xmlns:a16="http://schemas.microsoft.com/office/drawing/2014/main" id="{EDB4D88C-F4CC-948A-F487-37D2F813D02B}"/>
              </a:ext>
            </a:extLst>
          </p:cNvPr>
          <p:cNvSpPr/>
          <p:nvPr/>
        </p:nvSpPr>
        <p:spPr>
          <a:xfrm>
            <a:off x="853113" y="1281810"/>
            <a:ext cx="775799" cy="66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1"/>
              <a:buFont typeface="Arial"/>
              <a:buNone/>
            </a:pPr>
            <a:endParaRPr sz="25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" name="Graphic 6" descr="Bar graph with upward trend with solid fill">
            <a:extLst>
              <a:ext uri="{FF2B5EF4-FFF2-40B4-BE49-F238E27FC236}">
                <a16:creationId xmlns:a16="http://schemas.microsoft.com/office/drawing/2014/main" id="{ABD483B5-C060-BEF4-890E-87ABCC21D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4971" y="1345939"/>
            <a:ext cx="554211" cy="55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098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/>
          <p:nvPr/>
        </p:nvSpPr>
        <p:spPr>
          <a:xfrm rot="5400000">
            <a:off x="-285752" y="285751"/>
            <a:ext cx="5143501" cy="4571999"/>
          </a:xfrm>
          <a:prstGeom prst="round2SameRect">
            <a:avLst>
              <a:gd name="adj1" fmla="val 22274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9"/>
          <p:cNvSpPr txBox="1">
            <a:spLocks noGrp="1"/>
          </p:cNvSpPr>
          <p:nvPr>
            <p:ph type="title"/>
          </p:nvPr>
        </p:nvSpPr>
        <p:spPr>
          <a:xfrm>
            <a:off x="457200" y="723899"/>
            <a:ext cx="4050000" cy="10515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/>
              <a:t>REVENUE MODEL OF MYNTRA  FOR THE FINANCIAL YEAR  2023</a:t>
            </a:r>
          </a:p>
        </p:txBody>
      </p:sp>
      <p:sp>
        <p:nvSpPr>
          <p:cNvPr id="233" name="Google Shape;233;p29"/>
          <p:cNvSpPr/>
          <p:nvPr/>
        </p:nvSpPr>
        <p:spPr>
          <a:xfrm rot="-5400000">
            <a:off x="7763042" y="326808"/>
            <a:ext cx="878151" cy="224535"/>
          </a:xfrm>
          <a:custGeom>
            <a:avLst/>
            <a:gdLst/>
            <a:ahLst/>
            <a:cxnLst/>
            <a:rect l="l" t="t" r="r" b="b"/>
            <a:pathLst>
              <a:path w="47635" h="23817" extrusionOk="0">
                <a:moveTo>
                  <a:pt x="1" y="0"/>
                </a:moveTo>
                <a:lnTo>
                  <a:pt x="1" y="23817"/>
                </a:lnTo>
                <a:lnTo>
                  <a:pt x="47634" y="23817"/>
                </a:lnTo>
                <a:lnTo>
                  <a:pt x="47634" y="0"/>
                </a:lnTo>
                <a:close/>
              </a:path>
            </a:pathLst>
          </a:custGeom>
          <a:gradFill>
            <a:gsLst>
              <a:gs pos="0">
                <a:srgbClr val="FBF3ED">
                  <a:alpha val="30196"/>
                </a:srgbClr>
              </a:gs>
              <a:gs pos="100000">
                <a:srgbClr val="FBF3ED">
                  <a:alpha val="3921"/>
                </a:srgbClr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9"/>
          <p:cNvSpPr/>
          <p:nvPr/>
        </p:nvSpPr>
        <p:spPr>
          <a:xfrm rot="-5400000">
            <a:off x="8410265" y="144464"/>
            <a:ext cx="878151" cy="589219"/>
          </a:xfrm>
          <a:custGeom>
            <a:avLst/>
            <a:gdLst/>
            <a:ahLst/>
            <a:cxnLst/>
            <a:rect l="l" t="t" r="r" b="b"/>
            <a:pathLst>
              <a:path w="47635" h="12463" extrusionOk="0">
                <a:moveTo>
                  <a:pt x="1" y="1"/>
                </a:moveTo>
                <a:lnTo>
                  <a:pt x="1" y="12463"/>
                </a:lnTo>
                <a:lnTo>
                  <a:pt x="47634" y="12463"/>
                </a:lnTo>
                <a:lnTo>
                  <a:pt x="47634" y="1"/>
                </a:lnTo>
                <a:close/>
              </a:path>
            </a:pathLst>
          </a:custGeom>
          <a:gradFill>
            <a:gsLst>
              <a:gs pos="0">
                <a:srgbClr val="FBF3ED">
                  <a:alpha val="30196"/>
                </a:srgbClr>
              </a:gs>
              <a:gs pos="100000">
                <a:srgbClr val="FBF3ED">
                  <a:alpha val="50196"/>
                </a:srgbClr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9"/>
          <p:cNvSpPr/>
          <p:nvPr/>
        </p:nvSpPr>
        <p:spPr>
          <a:xfrm rot="-5400000">
            <a:off x="7995465" y="318918"/>
            <a:ext cx="878151" cy="240314"/>
          </a:xfrm>
          <a:custGeom>
            <a:avLst/>
            <a:gdLst/>
            <a:ahLst/>
            <a:cxnLst/>
            <a:rect l="l" t="t" r="r" b="b"/>
            <a:pathLst>
              <a:path w="47635" h="23817" extrusionOk="0">
                <a:moveTo>
                  <a:pt x="1" y="0"/>
                </a:moveTo>
                <a:lnTo>
                  <a:pt x="1" y="23817"/>
                </a:lnTo>
                <a:lnTo>
                  <a:pt x="47634" y="23817"/>
                </a:lnTo>
                <a:lnTo>
                  <a:pt x="47634" y="0"/>
                </a:lnTo>
                <a:close/>
              </a:path>
            </a:pathLst>
          </a:custGeom>
          <a:gradFill>
            <a:gsLst>
              <a:gs pos="0">
                <a:srgbClr val="FBF3ED">
                  <a:alpha val="30196"/>
                </a:srgbClr>
              </a:gs>
              <a:gs pos="100000">
                <a:srgbClr val="FBF3ED">
                  <a:alpha val="3137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32EA5C29-E3B1-C09E-1435-1F78C8817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2020" y="3649620"/>
            <a:ext cx="3470096" cy="777239"/>
          </a:xfrm>
        </p:spPr>
        <p:txBody>
          <a:bodyPr/>
          <a:lstStyle/>
          <a:p>
            <a:pPr marL="60325" indent="0" algn="ctr">
              <a:lnSpc>
                <a:spcPct val="150000"/>
              </a:lnSpc>
            </a:pPr>
            <a:r>
              <a:rPr lang="en-US" sz="1100" dirty="0"/>
              <a:t>These revenue streams highlight Myntra's strong financial performance through logistics, marketplace services, and advertising income.</a:t>
            </a:r>
          </a:p>
        </p:txBody>
      </p:sp>
      <p:sp>
        <p:nvSpPr>
          <p:cNvPr id="14" name="Google Shape;218;p28">
            <a:extLst>
              <a:ext uri="{FF2B5EF4-FFF2-40B4-BE49-F238E27FC236}">
                <a16:creationId xmlns:a16="http://schemas.microsoft.com/office/drawing/2014/main" id="{F075AF4D-1A06-D25B-84D5-14DCCC98D805}"/>
              </a:ext>
            </a:extLst>
          </p:cNvPr>
          <p:cNvSpPr txBox="1">
            <a:spLocks/>
          </p:cNvSpPr>
          <p:nvPr/>
        </p:nvSpPr>
        <p:spPr>
          <a:xfrm>
            <a:off x="457201" y="1775459"/>
            <a:ext cx="3619500" cy="9525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4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marL="0" indent="0">
              <a:lnSpc>
                <a:spcPct val="150000"/>
              </a:lnSpc>
              <a:buSzPts val="1100"/>
            </a:pPr>
            <a:r>
              <a:rPr lang="en-US" b="1" dirty="0"/>
              <a:t>Total Operating Revenue (FY 2023):</a:t>
            </a:r>
          </a:p>
          <a:p>
            <a:pPr marL="171450" indent="-171450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 INR 43.75 billion (approx. US$3.9 billion), an increase from the previous year.</a:t>
            </a:r>
          </a:p>
        </p:txBody>
      </p:sp>
      <p:sp>
        <p:nvSpPr>
          <p:cNvPr id="16" name="Google Shape;218;p28">
            <a:extLst>
              <a:ext uri="{FF2B5EF4-FFF2-40B4-BE49-F238E27FC236}">
                <a16:creationId xmlns:a16="http://schemas.microsoft.com/office/drawing/2014/main" id="{58FF674A-8D79-D5EE-49E4-4B45B12B5C4E}"/>
              </a:ext>
            </a:extLst>
          </p:cNvPr>
          <p:cNvSpPr txBox="1">
            <a:spLocks/>
          </p:cNvSpPr>
          <p:nvPr/>
        </p:nvSpPr>
        <p:spPr>
          <a:xfrm>
            <a:off x="457199" y="3095369"/>
            <a:ext cx="3619501" cy="4887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4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marL="0" indent="0">
              <a:lnSpc>
                <a:spcPct val="150000"/>
              </a:lnSpc>
              <a:buSzPts val="1100"/>
            </a:pPr>
            <a:r>
              <a:rPr lang="en-US" b="1" dirty="0"/>
              <a:t>Revenue from Logistics (2023):</a:t>
            </a:r>
          </a:p>
          <a:p>
            <a:pPr marL="171450" indent="-171450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 INR 19,915 million (approx. US$240 million).</a:t>
            </a:r>
          </a:p>
        </p:txBody>
      </p:sp>
      <p:sp>
        <p:nvSpPr>
          <p:cNvPr id="17" name="Google Shape;218;p28">
            <a:extLst>
              <a:ext uri="{FF2B5EF4-FFF2-40B4-BE49-F238E27FC236}">
                <a16:creationId xmlns:a16="http://schemas.microsoft.com/office/drawing/2014/main" id="{6153A218-08E7-E28C-A9F3-47C0E7E11463}"/>
              </a:ext>
            </a:extLst>
          </p:cNvPr>
          <p:cNvSpPr txBox="1">
            <a:spLocks/>
          </p:cNvSpPr>
          <p:nvPr/>
        </p:nvSpPr>
        <p:spPr>
          <a:xfrm>
            <a:off x="4732020" y="1226821"/>
            <a:ext cx="3851880" cy="9525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4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marL="0" indent="0">
              <a:lnSpc>
                <a:spcPct val="150000"/>
              </a:lnSpc>
              <a:buSzPts val="1100"/>
            </a:pPr>
            <a:r>
              <a:rPr lang="en-US" b="1" dirty="0"/>
              <a:t>Revenue from Marketplace Services (2023):</a:t>
            </a:r>
          </a:p>
          <a:p>
            <a:pPr marL="171450" indent="-171450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 INR 17,812 million (approx. US$215 million).</a:t>
            </a:r>
          </a:p>
        </p:txBody>
      </p:sp>
      <p:sp>
        <p:nvSpPr>
          <p:cNvPr id="18" name="Google Shape;218;p28">
            <a:extLst>
              <a:ext uri="{FF2B5EF4-FFF2-40B4-BE49-F238E27FC236}">
                <a16:creationId xmlns:a16="http://schemas.microsoft.com/office/drawing/2014/main" id="{12733CD0-0A50-5ED0-C683-5D44CC60BF6E}"/>
              </a:ext>
            </a:extLst>
          </p:cNvPr>
          <p:cNvSpPr txBox="1">
            <a:spLocks/>
          </p:cNvSpPr>
          <p:nvPr/>
        </p:nvSpPr>
        <p:spPr>
          <a:xfrm>
            <a:off x="4702818" y="2773679"/>
            <a:ext cx="3851880" cy="9525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4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marL="0" indent="0">
              <a:lnSpc>
                <a:spcPct val="150000"/>
              </a:lnSpc>
              <a:buSzPts val="1100"/>
            </a:pPr>
            <a:r>
              <a:rPr lang="en-US" b="1" dirty="0"/>
              <a:t>Revenue from Advertisements (2023):</a:t>
            </a:r>
          </a:p>
          <a:p>
            <a:pPr marL="171450" indent="-171450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 INR 5,353 million (approx. US$65 million).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2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BREAKDOWN OF REVENUE OF MYNTRA OF FINANCIAL YEAR 2021 AND 2022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1C26BD-B561-965A-5502-A22998FC54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6" t="13620" r="7020"/>
          <a:stretch/>
        </p:blipFill>
        <p:spPr>
          <a:xfrm>
            <a:off x="1940052" y="1215706"/>
            <a:ext cx="5263896" cy="335168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2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OPERATING REVENUE FOR FINANCIAL YEAR 2021 TO 2023</a:t>
            </a:r>
          </a:p>
        </p:txBody>
      </p:sp>
      <p:pic>
        <p:nvPicPr>
          <p:cNvPr id="1026" name="Picture 2" descr="Myntra: operating revenue 2023 | Statista">
            <a:extLst>
              <a:ext uri="{FF2B5EF4-FFF2-40B4-BE49-F238E27FC236}">
                <a16:creationId xmlns:a16="http://schemas.microsoft.com/office/drawing/2014/main" id="{34F5A256-01D4-ED77-89B5-8C51B592D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391" y="1319880"/>
            <a:ext cx="4437219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751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2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ONLINE FASHION STORES COMPARABLE TO MYNTRA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2050" name="Picture 2" descr="Myntra's FY23 revenue up 25% at Rs 4,375 cr; loss widens by 31% to Rs 782 cr">
            <a:extLst>
              <a:ext uri="{FF2B5EF4-FFF2-40B4-BE49-F238E27FC236}">
                <a16:creationId xmlns:a16="http://schemas.microsoft.com/office/drawing/2014/main" id="{F567B349-3B6A-A0E6-4269-3CDFC5B4E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982" y="1101852"/>
            <a:ext cx="3336037" cy="333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192187"/>
      </p:ext>
    </p:extLst>
  </p:cSld>
  <p:clrMapOvr>
    <a:masterClrMapping/>
  </p:clrMapOvr>
</p:sld>
</file>

<file path=ppt/theme/theme1.xml><?xml version="1.0" encoding="utf-8"?>
<a:theme xmlns:a="http://schemas.openxmlformats.org/drawingml/2006/main" name="Bank Loan Granting Consulting by Slidesgo">
  <a:themeElements>
    <a:clrScheme name="Simple Light">
      <a:dk1>
        <a:srgbClr val="174B67"/>
      </a:dk1>
      <a:lt1>
        <a:srgbClr val="F8F8F8"/>
      </a:lt1>
      <a:dk2>
        <a:srgbClr val="A7BBC7"/>
      </a:dk2>
      <a:lt2>
        <a:srgbClr val="DAE6EC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74B6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1471</Words>
  <Application>Microsoft Office PowerPoint</Application>
  <PresentationFormat>On-screen Show (16:9)</PresentationFormat>
  <Paragraphs>140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Livvic SemiBold</vt:lpstr>
      <vt:lpstr>Open Sans</vt:lpstr>
      <vt:lpstr>Poppins Medium</vt:lpstr>
      <vt:lpstr>Poppins SemiBold</vt:lpstr>
      <vt:lpstr>Raleway</vt:lpstr>
      <vt:lpstr>Poppins</vt:lpstr>
      <vt:lpstr>Roboto Condensed Light</vt:lpstr>
      <vt:lpstr>Livvic</vt:lpstr>
      <vt:lpstr>Arial</vt:lpstr>
      <vt:lpstr>Bank Loan Granting Consulting by Slidesgo</vt:lpstr>
      <vt:lpstr>Myntra  Analysis : Brand Perception and Market Trends</vt:lpstr>
      <vt:lpstr>Introduction to Myntra Analysis</vt:lpstr>
      <vt:lpstr>MYNTRA’S BUSINESS MODEL</vt:lpstr>
      <vt:lpstr>MARKET POSITION AND GROWTH</vt:lpstr>
      <vt:lpstr>GROWTH TRAJECTORY</vt:lpstr>
      <vt:lpstr>REVENUE MODEL OF MYNTRA  FOR THE FINANCIAL YEAR  2023</vt:lpstr>
      <vt:lpstr>BREAKDOWN OF REVENUE OF MYNTRA OF FINANCIAL YEAR 2021 AND 2022</vt:lpstr>
      <vt:lpstr>OPERATING REVENUE FOR FINANCIAL YEAR 2021 TO 2023</vt:lpstr>
      <vt:lpstr>ONLINE FASHION STORES COMPARABLE TO MYNTRA </vt:lpstr>
      <vt:lpstr>Myntra's Technology Impact (Rapid and AI-Powered Fashion):</vt:lpstr>
      <vt:lpstr>SWOT Analysis of Myntra</vt:lpstr>
      <vt:lpstr>CUSTOMER REVIEW ANALYSIS</vt:lpstr>
      <vt:lpstr>Findings of Myntra Reviews Impact Analysis</vt:lpstr>
      <vt:lpstr>PowerPoint Presentation</vt:lpstr>
      <vt:lpstr>Competitive Analysis of Myntra's Competitors in India's Fashion  E-commerce Market</vt:lpstr>
      <vt:lpstr>PowerPoint Presentation</vt:lpstr>
      <vt:lpstr>PowerPoint Presentation</vt:lpstr>
      <vt:lpstr>Strategic Recommendations for Myntra: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Shiyam S</dc:creator>
  <cp:lastModifiedBy>Shiyam S</cp:lastModifiedBy>
  <cp:revision>7</cp:revision>
  <dcterms:modified xsi:type="dcterms:W3CDTF">2024-09-26T06:17:53Z</dcterms:modified>
</cp:coreProperties>
</file>