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3" r:id="rId17"/>
    <p:sldId id="274" r:id="rId18"/>
    <p:sldId id="275"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02"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8A28-15E0-E507-5F34-FF0753F838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E68E8E-0AB5-9960-505E-EB13E2A910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AAEC3-AD0C-8046-5152-BC0893CDFB11}"/>
              </a:ext>
            </a:extLst>
          </p:cNvPr>
          <p:cNvSpPr>
            <a:spLocks noGrp="1"/>
          </p:cNvSpPr>
          <p:nvPr>
            <p:ph type="dt" sz="half" idx="10"/>
          </p:nvPr>
        </p:nvSpPr>
        <p:spPr/>
        <p:txBody>
          <a:bodyPr/>
          <a:lstStyle/>
          <a:p>
            <a:fld id="{CB4FB4F6-A9ED-4A7A-B7D8-450BFCA19C02}" type="datetimeFigureOut">
              <a:rPr lang="en-US" smtClean="0"/>
              <a:t>9/8/2024</a:t>
            </a:fld>
            <a:endParaRPr lang="en-US"/>
          </a:p>
        </p:txBody>
      </p:sp>
      <p:sp>
        <p:nvSpPr>
          <p:cNvPr id="5" name="Footer Placeholder 4">
            <a:extLst>
              <a:ext uri="{FF2B5EF4-FFF2-40B4-BE49-F238E27FC236}">
                <a16:creationId xmlns:a16="http://schemas.microsoft.com/office/drawing/2014/main" id="{0DD6FEC3-38C8-4D6D-6325-9A7103768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9C05E-C5DC-7222-D27D-65F8F9664319}"/>
              </a:ext>
            </a:extLst>
          </p:cNvPr>
          <p:cNvSpPr>
            <a:spLocks noGrp="1"/>
          </p:cNvSpPr>
          <p:nvPr>
            <p:ph type="sldNum" sz="quarter" idx="12"/>
          </p:nvPr>
        </p:nvSpPr>
        <p:spPr/>
        <p:txBody>
          <a:bodyPr/>
          <a:lstStyle/>
          <a:p>
            <a:fld id="{8AE695CF-51B3-42FB-817E-13F301CCD786}" type="slidenum">
              <a:rPr lang="en-US" smtClean="0"/>
              <a:t>‹#›</a:t>
            </a:fld>
            <a:endParaRPr lang="en-US"/>
          </a:p>
        </p:txBody>
      </p:sp>
    </p:spTree>
    <p:extLst>
      <p:ext uri="{BB962C8B-B14F-4D97-AF65-F5344CB8AC3E}">
        <p14:creationId xmlns:p14="http://schemas.microsoft.com/office/powerpoint/2010/main" val="149158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D401C-A6D3-D948-6B0F-D2C81B4FC9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69C03E-9233-DFC5-F46D-0B9C5D31CA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66FDA-1667-0A95-3A92-B9DDB9E680D4}"/>
              </a:ext>
            </a:extLst>
          </p:cNvPr>
          <p:cNvSpPr>
            <a:spLocks noGrp="1"/>
          </p:cNvSpPr>
          <p:nvPr>
            <p:ph type="dt" sz="half" idx="10"/>
          </p:nvPr>
        </p:nvSpPr>
        <p:spPr/>
        <p:txBody>
          <a:bodyPr/>
          <a:lstStyle/>
          <a:p>
            <a:fld id="{CB4FB4F6-A9ED-4A7A-B7D8-450BFCA19C02}" type="datetimeFigureOut">
              <a:rPr lang="en-US" smtClean="0"/>
              <a:t>9/8/2024</a:t>
            </a:fld>
            <a:endParaRPr lang="en-US"/>
          </a:p>
        </p:txBody>
      </p:sp>
      <p:sp>
        <p:nvSpPr>
          <p:cNvPr id="5" name="Footer Placeholder 4">
            <a:extLst>
              <a:ext uri="{FF2B5EF4-FFF2-40B4-BE49-F238E27FC236}">
                <a16:creationId xmlns:a16="http://schemas.microsoft.com/office/drawing/2014/main" id="{D17489E6-607F-FD39-C0C2-90D06B2F9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6D889-748D-FBBC-4453-8D088C6A88B0}"/>
              </a:ext>
            </a:extLst>
          </p:cNvPr>
          <p:cNvSpPr>
            <a:spLocks noGrp="1"/>
          </p:cNvSpPr>
          <p:nvPr>
            <p:ph type="sldNum" sz="quarter" idx="12"/>
          </p:nvPr>
        </p:nvSpPr>
        <p:spPr/>
        <p:txBody>
          <a:bodyPr/>
          <a:lstStyle/>
          <a:p>
            <a:fld id="{8AE695CF-51B3-42FB-817E-13F301CCD786}" type="slidenum">
              <a:rPr lang="en-US" smtClean="0"/>
              <a:t>‹#›</a:t>
            </a:fld>
            <a:endParaRPr lang="en-US"/>
          </a:p>
        </p:txBody>
      </p:sp>
    </p:spTree>
    <p:extLst>
      <p:ext uri="{BB962C8B-B14F-4D97-AF65-F5344CB8AC3E}">
        <p14:creationId xmlns:p14="http://schemas.microsoft.com/office/powerpoint/2010/main" val="11418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A0DA55-75A8-6C99-AB6B-B8B5C06A24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71B49-017F-2839-C5B8-9135DA19AC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8A183-4B80-D66A-A599-848D15DCC66D}"/>
              </a:ext>
            </a:extLst>
          </p:cNvPr>
          <p:cNvSpPr>
            <a:spLocks noGrp="1"/>
          </p:cNvSpPr>
          <p:nvPr>
            <p:ph type="dt" sz="half" idx="10"/>
          </p:nvPr>
        </p:nvSpPr>
        <p:spPr/>
        <p:txBody>
          <a:bodyPr/>
          <a:lstStyle/>
          <a:p>
            <a:fld id="{CB4FB4F6-A9ED-4A7A-B7D8-450BFCA19C02}" type="datetimeFigureOut">
              <a:rPr lang="en-US" smtClean="0"/>
              <a:t>9/8/2024</a:t>
            </a:fld>
            <a:endParaRPr lang="en-US"/>
          </a:p>
        </p:txBody>
      </p:sp>
      <p:sp>
        <p:nvSpPr>
          <p:cNvPr id="5" name="Footer Placeholder 4">
            <a:extLst>
              <a:ext uri="{FF2B5EF4-FFF2-40B4-BE49-F238E27FC236}">
                <a16:creationId xmlns:a16="http://schemas.microsoft.com/office/drawing/2014/main" id="{8A6F79AF-288C-A4BA-F617-CFE0D6E94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07373-3CBA-EAB4-1DE6-E44B70B18458}"/>
              </a:ext>
            </a:extLst>
          </p:cNvPr>
          <p:cNvSpPr>
            <a:spLocks noGrp="1"/>
          </p:cNvSpPr>
          <p:nvPr>
            <p:ph type="sldNum" sz="quarter" idx="12"/>
          </p:nvPr>
        </p:nvSpPr>
        <p:spPr/>
        <p:txBody>
          <a:bodyPr/>
          <a:lstStyle/>
          <a:p>
            <a:fld id="{8AE695CF-51B3-42FB-817E-13F301CCD786}" type="slidenum">
              <a:rPr lang="en-US" smtClean="0"/>
              <a:t>‹#›</a:t>
            </a:fld>
            <a:endParaRPr lang="en-US"/>
          </a:p>
        </p:txBody>
      </p:sp>
    </p:spTree>
    <p:extLst>
      <p:ext uri="{BB962C8B-B14F-4D97-AF65-F5344CB8AC3E}">
        <p14:creationId xmlns:p14="http://schemas.microsoft.com/office/powerpoint/2010/main" val="247731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D851-C5B5-2E86-2622-89D929D1FC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EA9C4-D3E4-50E8-C3FD-2207F1121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F9082-DFC5-0FCA-36F8-22B93B0529BB}"/>
              </a:ext>
            </a:extLst>
          </p:cNvPr>
          <p:cNvSpPr>
            <a:spLocks noGrp="1"/>
          </p:cNvSpPr>
          <p:nvPr>
            <p:ph type="dt" sz="half" idx="10"/>
          </p:nvPr>
        </p:nvSpPr>
        <p:spPr/>
        <p:txBody>
          <a:bodyPr/>
          <a:lstStyle/>
          <a:p>
            <a:fld id="{CB4FB4F6-A9ED-4A7A-B7D8-450BFCA19C02}" type="datetimeFigureOut">
              <a:rPr lang="en-US" smtClean="0"/>
              <a:t>9/8/2024</a:t>
            </a:fld>
            <a:endParaRPr lang="en-US"/>
          </a:p>
        </p:txBody>
      </p:sp>
      <p:sp>
        <p:nvSpPr>
          <p:cNvPr id="5" name="Footer Placeholder 4">
            <a:extLst>
              <a:ext uri="{FF2B5EF4-FFF2-40B4-BE49-F238E27FC236}">
                <a16:creationId xmlns:a16="http://schemas.microsoft.com/office/drawing/2014/main" id="{B658303C-0787-2BD3-AC3C-EF89B9E6F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2905F-06FB-A1DB-B59B-68E675F03F10}"/>
              </a:ext>
            </a:extLst>
          </p:cNvPr>
          <p:cNvSpPr>
            <a:spLocks noGrp="1"/>
          </p:cNvSpPr>
          <p:nvPr>
            <p:ph type="sldNum" sz="quarter" idx="12"/>
          </p:nvPr>
        </p:nvSpPr>
        <p:spPr/>
        <p:txBody>
          <a:bodyPr/>
          <a:lstStyle/>
          <a:p>
            <a:fld id="{8AE695CF-51B3-42FB-817E-13F301CCD786}" type="slidenum">
              <a:rPr lang="en-US" smtClean="0"/>
              <a:t>‹#›</a:t>
            </a:fld>
            <a:endParaRPr lang="en-US"/>
          </a:p>
        </p:txBody>
      </p:sp>
    </p:spTree>
    <p:extLst>
      <p:ext uri="{BB962C8B-B14F-4D97-AF65-F5344CB8AC3E}">
        <p14:creationId xmlns:p14="http://schemas.microsoft.com/office/powerpoint/2010/main" val="139377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4182-9CE6-BEF7-822E-D4A2B05FD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624AA4-EF35-93C4-801F-31C3217DA2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66770-2259-9E6D-F910-64F10DD1DB5B}"/>
              </a:ext>
            </a:extLst>
          </p:cNvPr>
          <p:cNvSpPr>
            <a:spLocks noGrp="1"/>
          </p:cNvSpPr>
          <p:nvPr>
            <p:ph type="dt" sz="half" idx="10"/>
          </p:nvPr>
        </p:nvSpPr>
        <p:spPr/>
        <p:txBody>
          <a:bodyPr/>
          <a:lstStyle/>
          <a:p>
            <a:fld id="{CB4FB4F6-A9ED-4A7A-B7D8-450BFCA19C02}" type="datetimeFigureOut">
              <a:rPr lang="en-US" smtClean="0"/>
              <a:t>9/8/2024</a:t>
            </a:fld>
            <a:endParaRPr lang="en-US"/>
          </a:p>
        </p:txBody>
      </p:sp>
      <p:sp>
        <p:nvSpPr>
          <p:cNvPr id="5" name="Footer Placeholder 4">
            <a:extLst>
              <a:ext uri="{FF2B5EF4-FFF2-40B4-BE49-F238E27FC236}">
                <a16:creationId xmlns:a16="http://schemas.microsoft.com/office/drawing/2014/main" id="{ED042764-8D84-7086-58DA-75C0371B1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E5A7B-46CD-DEC1-ED1C-C27D1E319B43}"/>
              </a:ext>
            </a:extLst>
          </p:cNvPr>
          <p:cNvSpPr>
            <a:spLocks noGrp="1"/>
          </p:cNvSpPr>
          <p:nvPr>
            <p:ph type="sldNum" sz="quarter" idx="12"/>
          </p:nvPr>
        </p:nvSpPr>
        <p:spPr/>
        <p:txBody>
          <a:bodyPr/>
          <a:lstStyle/>
          <a:p>
            <a:fld id="{8AE695CF-51B3-42FB-817E-13F301CCD786}" type="slidenum">
              <a:rPr lang="en-US" smtClean="0"/>
              <a:t>‹#›</a:t>
            </a:fld>
            <a:endParaRPr lang="en-US"/>
          </a:p>
        </p:txBody>
      </p:sp>
    </p:spTree>
    <p:extLst>
      <p:ext uri="{BB962C8B-B14F-4D97-AF65-F5344CB8AC3E}">
        <p14:creationId xmlns:p14="http://schemas.microsoft.com/office/powerpoint/2010/main" val="259669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4C3E-6CA6-8EFF-DE10-01E15B0D1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AF2269-BB8A-40A1-EC9C-2ECF828457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B93629-6E57-CAD3-AFD2-881C4AABF4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A9DD2D-39C9-36B4-FD26-6166F270DEB0}"/>
              </a:ext>
            </a:extLst>
          </p:cNvPr>
          <p:cNvSpPr>
            <a:spLocks noGrp="1"/>
          </p:cNvSpPr>
          <p:nvPr>
            <p:ph type="dt" sz="half" idx="10"/>
          </p:nvPr>
        </p:nvSpPr>
        <p:spPr/>
        <p:txBody>
          <a:bodyPr/>
          <a:lstStyle/>
          <a:p>
            <a:fld id="{CB4FB4F6-A9ED-4A7A-B7D8-450BFCA19C02}" type="datetimeFigureOut">
              <a:rPr lang="en-US" smtClean="0"/>
              <a:t>9/8/2024</a:t>
            </a:fld>
            <a:endParaRPr lang="en-US"/>
          </a:p>
        </p:txBody>
      </p:sp>
      <p:sp>
        <p:nvSpPr>
          <p:cNvPr id="6" name="Footer Placeholder 5">
            <a:extLst>
              <a:ext uri="{FF2B5EF4-FFF2-40B4-BE49-F238E27FC236}">
                <a16:creationId xmlns:a16="http://schemas.microsoft.com/office/drawing/2014/main" id="{77FA7D7B-F2CB-00A2-C05C-9C609DEE4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00101-DDCD-DBF4-C75A-4B6B7A8223BE}"/>
              </a:ext>
            </a:extLst>
          </p:cNvPr>
          <p:cNvSpPr>
            <a:spLocks noGrp="1"/>
          </p:cNvSpPr>
          <p:nvPr>
            <p:ph type="sldNum" sz="quarter" idx="12"/>
          </p:nvPr>
        </p:nvSpPr>
        <p:spPr/>
        <p:txBody>
          <a:bodyPr/>
          <a:lstStyle/>
          <a:p>
            <a:fld id="{8AE695CF-51B3-42FB-817E-13F301CCD786}" type="slidenum">
              <a:rPr lang="en-US" smtClean="0"/>
              <a:t>‹#›</a:t>
            </a:fld>
            <a:endParaRPr lang="en-US"/>
          </a:p>
        </p:txBody>
      </p:sp>
    </p:spTree>
    <p:extLst>
      <p:ext uri="{BB962C8B-B14F-4D97-AF65-F5344CB8AC3E}">
        <p14:creationId xmlns:p14="http://schemas.microsoft.com/office/powerpoint/2010/main" val="201506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BE10-C473-7DC8-CF81-FD76E1D8AA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39343F-84D1-86D5-CE2F-45EDD5952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11DCF9-969E-38BA-49BA-44BC83A5D4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DA12DD-2E4B-B784-BE19-5AA3907041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4B5462-57B4-5D7A-B4A4-A862216F2F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1F5A72-E675-597F-1244-9DB2ED84061C}"/>
              </a:ext>
            </a:extLst>
          </p:cNvPr>
          <p:cNvSpPr>
            <a:spLocks noGrp="1"/>
          </p:cNvSpPr>
          <p:nvPr>
            <p:ph type="dt" sz="half" idx="10"/>
          </p:nvPr>
        </p:nvSpPr>
        <p:spPr/>
        <p:txBody>
          <a:bodyPr/>
          <a:lstStyle/>
          <a:p>
            <a:fld id="{CB4FB4F6-A9ED-4A7A-B7D8-450BFCA19C02}" type="datetimeFigureOut">
              <a:rPr lang="en-US" smtClean="0"/>
              <a:t>9/8/2024</a:t>
            </a:fld>
            <a:endParaRPr lang="en-US"/>
          </a:p>
        </p:txBody>
      </p:sp>
      <p:sp>
        <p:nvSpPr>
          <p:cNvPr id="8" name="Footer Placeholder 7">
            <a:extLst>
              <a:ext uri="{FF2B5EF4-FFF2-40B4-BE49-F238E27FC236}">
                <a16:creationId xmlns:a16="http://schemas.microsoft.com/office/drawing/2014/main" id="{CB58872C-68E0-0082-CC66-4FA3857918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E2D199-419F-1AC3-7828-EC8F04CC2254}"/>
              </a:ext>
            </a:extLst>
          </p:cNvPr>
          <p:cNvSpPr>
            <a:spLocks noGrp="1"/>
          </p:cNvSpPr>
          <p:nvPr>
            <p:ph type="sldNum" sz="quarter" idx="12"/>
          </p:nvPr>
        </p:nvSpPr>
        <p:spPr/>
        <p:txBody>
          <a:bodyPr/>
          <a:lstStyle/>
          <a:p>
            <a:fld id="{8AE695CF-51B3-42FB-817E-13F301CCD786}" type="slidenum">
              <a:rPr lang="en-US" smtClean="0"/>
              <a:t>‹#›</a:t>
            </a:fld>
            <a:endParaRPr lang="en-US"/>
          </a:p>
        </p:txBody>
      </p:sp>
    </p:spTree>
    <p:extLst>
      <p:ext uri="{BB962C8B-B14F-4D97-AF65-F5344CB8AC3E}">
        <p14:creationId xmlns:p14="http://schemas.microsoft.com/office/powerpoint/2010/main" val="305230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4542-EB8D-120E-1C13-74CC6CB237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06D592-3CCB-6377-EA30-8FAAEDEE5784}"/>
              </a:ext>
            </a:extLst>
          </p:cNvPr>
          <p:cNvSpPr>
            <a:spLocks noGrp="1"/>
          </p:cNvSpPr>
          <p:nvPr>
            <p:ph type="dt" sz="half" idx="10"/>
          </p:nvPr>
        </p:nvSpPr>
        <p:spPr/>
        <p:txBody>
          <a:bodyPr/>
          <a:lstStyle/>
          <a:p>
            <a:fld id="{CB4FB4F6-A9ED-4A7A-B7D8-450BFCA19C02}" type="datetimeFigureOut">
              <a:rPr lang="en-US" smtClean="0"/>
              <a:t>9/8/2024</a:t>
            </a:fld>
            <a:endParaRPr lang="en-US"/>
          </a:p>
        </p:txBody>
      </p:sp>
      <p:sp>
        <p:nvSpPr>
          <p:cNvPr id="4" name="Footer Placeholder 3">
            <a:extLst>
              <a:ext uri="{FF2B5EF4-FFF2-40B4-BE49-F238E27FC236}">
                <a16:creationId xmlns:a16="http://schemas.microsoft.com/office/drawing/2014/main" id="{2E827A28-8366-B73F-DBE9-B9733557B3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A7E535-86BC-4FDD-8A53-69DB8FF3637F}"/>
              </a:ext>
            </a:extLst>
          </p:cNvPr>
          <p:cNvSpPr>
            <a:spLocks noGrp="1"/>
          </p:cNvSpPr>
          <p:nvPr>
            <p:ph type="sldNum" sz="quarter" idx="12"/>
          </p:nvPr>
        </p:nvSpPr>
        <p:spPr/>
        <p:txBody>
          <a:bodyPr/>
          <a:lstStyle/>
          <a:p>
            <a:fld id="{8AE695CF-51B3-42FB-817E-13F301CCD786}" type="slidenum">
              <a:rPr lang="en-US" smtClean="0"/>
              <a:t>‹#›</a:t>
            </a:fld>
            <a:endParaRPr lang="en-US"/>
          </a:p>
        </p:txBody>
      </p:sp>
    </p:spTree>
    <p:extLst>
      <p:ext uri="{BB962C8B-B14F-4D97-AF65-F5344CB8AC3E}">
        <p14:creationId xmlns:p14="http://schemas.microsoft.com/office/powerpoint/2010/main" val="406008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8D5175-E45A-652C-3D2F-12DB9332092C}"/>
              </a:ext>
            </a:extLst>
          </p:cNvPr>
          <p:cNvSpPr>
            <a:spLocks noGrp="1"/>
          </p:cNvSpPr>
          <p:nvPr>
            <p:ph type="dt" sz="half" idx="10"/>
          </p:nvPr>
        </p:nvSpPr>
        <p:spPr/>
        <p:txBody>
          <a:bodyPr/>
          <a:lstStyle/>
          <a:p>
            <a:fld id="{CB4FB4F6-A9ED-4A7A-B7D8-450BFCA19C02}" type="datetimeFigureOut">
              <a:rPr lang="en-US" smtClean="0"/>
              <a:t>9/8/2024</a:t>
            </a:fld>
            <a:endParaRPr lang="en-US"/>
          </a:p>
        </p:txBody>
      </p:sp>
      <p:sp>
        <p:nvSpPr>
          <p:cNvPr id="3" name="Footer Placeholder 2">
            <a:extLst>
              <a:ext uri="{FF2B5EF4-FFF2-40B4-BE49-F238E27FC236}">
                <a16:creationId xmlns:a16="http://schemas.microsoft.com/office/drawing/2014/main" id="{D58DB51F-D057-5CED-A5D9-E9C3482BEE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EEEE5A-F2B0-68A1-CD2C-1574413CBCCE}"/>
              </a:ext>
            </a:extLst>
          </p:cNvPr>
          <p:cNvSpPr>
            <a:spLocks noGrp="1"/>
          </p:cNvSpPr>
          <p:nvPr>
            <p:ph type="sldNum" sz="quarter" idx="12"/>
          </p:nvPr>
        </p:nvSpPr>
        <p:spPr/>
        <p:txBody>
          <a:bodyPr/>
          <a:lstStyle/>
          <a:p>
            <a:fld id="{8AE695CF-51B3-42FB-817E-13F301CCD786}" type="slidenum">
              <a:rPr lang="en-US" smtClean="0"/>
              <a:t>‹#›</a:t>
            </a:fld>
            <a:endParaRPr lang="en-US"/>
          </a:p>
        </p:txBody>
      </p:sp>
    </p:spTree>
    <p:extLst>
      <p:ext uri="{BB962C8B-B14F-4D97-AF65-F5344CB8AC3E}">
        <p14:creationId xmlns:p14="http://schemas.microsoft.com/office/powerpoint/2010/main" val="136449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BFB6-77E6-2920-0F6D-46761EF7D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675B28-CB0F-E0AD-6C44-7E3EF4A53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9F0661-F176-04E2-2B8F-BADE42B8D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96F129-F7E4-C632-F91D-61365FAE5416}"/>
              </a:ext>
            </a:extLst>
          </p:cNvPr>
          <p:cNvSpPr>
            <a:spLocks noGrp="1"/>
          </p:cNvSpPr>
          <p:nvPr>
            <p:ph type="dt" sz="half" idx="10"/>
          </p:nvPr>
        </p:nvSpPr>
        <p:spPr/>
        <p:txBody>
          <a:bodyPr/>
          <a:lstStyle/>
          <a:p>
            <a:fld id="{CB4FB4F6-A9ED-4A7A-B7D8-450BFCA19C02}" type="datetimeFigureOut">
              <a:rPr lang="en-US" smtClean="0"/>
              <a:t>9/8/2024</a:t>
            </a:fld>
            <a:endParaRPr lang="en-US"/>
          </a:p>
        </p:txBody>
      </p:sp>
      <p:sp>
        <p:nvSpPr>
          <p:cNvPr id="6" name="Footer Placeholder 5">
            <a:extLst>
              <a:ext uri="{FF2B5EF4-FFF2-40B4-BE49-F238E27FC236}">
                <a16:creationId xmlns:a16="http://schemas.microsoft.com/office/drawing/2014/main" id="{BB2162DF-6092-9968-58F4-4F0308520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A5BD3B-1A9C-91BF-0658-0B04272A59F6}"/>
              </a:ext>
            </a:extLst>
          </p:cNvPr>
          <p:cNvSpPr>
            <a:spLocks noGrp="1"/>
          </p:cNvSpPr>
          <p:nvPr>
            <p:ph type="sldNum" sz="quarter" idx="12"/>
          </p:nvPr>
        </p:nvSpPr>
        <p:spPr/>
        <p:txBody>
          <a:bodyPr/>
          <a:lstStyle/>
          <a:p>
            <a:fld id="{8AE695CF-51B3-42FB-817E-13F301CCD786}" type="slidenum">
              <a:rPr lang="en-US" smtClean="0"/>
              <a:t>‹#›</a:t>
            </a:fld>
            <a:endParaRPr lang="en-US"/>
          </a:p>
        </p:txBody>
      </p:sp>
    </p:spTree>
    <p:extLst>
      <p:ext uri="{BB962C8B-B14F-4D97-AF65-F5344CB8AC3E}">
        <p14:creationId xmlns:p14="http://schemas.microsoft.com/office/powerpoint/2010/main" val="375493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6874-71FD-3792-4931-EBD4DA466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B023BB-235A-780E-2B5C-A577850E45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F149C3-3884-136C-B771-F5FEE12C3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4A8F0A-A917-100E-DF03-6D013C964A9F}"/>
              </a:ext>
            </a:extLst>
          </p:cNvPr>
          <p:cNvSpPr>
            <a:spLocks noGrp="1"/>
          </p:cNvSpPr>
          <p:nvPr>
            <p:ph type="dt" sz="half" idx="10"/>
          </p:nvPr>
        </p:nvSpPr>
        <p:spPr/>
        <p:txBody>
          <a:bodyPr/>
          <a:lstStyle/>
          <a:p>
            <a:fld id="{CB4FB4F6-A9ED-4A7A-B7D8-450BFCA19C02}" type="datetimeFigureOut">
              <a:rPr lang="en-US" smtClean="0"/>
              <a:t>9/8/2024</a:t>
            </a:fld>
            <a:endParaRPr lang="en-US"/>
          </a:p>
        </p:txBody>
      </p:sp>
      <p:sp>
        <p:nvSpPr>
          <p:cNvPr id="6" name="Footer Placeholder 5">
            <a:extLst>
              <a:ext uri="{FF2B5EF4-FFF2-40B4-BE49-F238E27FC236}">
                <a16:creationId xmlns:a16="http://schemas.microsoft.com/office/drawing/2014/main" id="{596FFA3D-AB02-81E2-A9FD-D7810EFD6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20B33-F006-3A07-948E-FA2F91A67A59}"/>
              </a:ext>
            </a:extLst>
          </p:cNvPr>
          <p:cNvSpPr>
            <a:spLocks noGrp="1"/>
          </p:cNvSpPr>
          <p:nvPr>
            <p:ph type="sldNum" sz="quarter" idx="12"/>
          </p:nvPr>
        </p:nvSpPr>
        <p:spPr/>
        <p:txBody>
          <a:bodyPr/>
          <a:lstStyle/>
          <a:p>
            <a:fld id="{8AE695CF-51B3-42FB-817E-13F301CCD786}" type="slidenum">
              <a:rPr lang="en-US" smtClean="0"/>
              <a:t>‹#›</a:t>
            </a:fld>
            <a:endParaRPr lang="en-US"/>
          </a:p>
        </p:txBody>
      </p:sp>
    </p:spTree>
    <p:extLst>
      <p:ext uri="{BB962C8B-B14F-4D97-AF65-F5344CB8AC3E}">
        <p14:creationId xmlns:p14="http://schemas.microsoft.com/office/powerpoint/2010/main" val="200554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DBDDFD-DAF0-268D-F60F-AF1FDFF3C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823A0B-24AA-9CF3-DEF2-38523D9B0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C0A36-8634-B3BF-4D36-138BA9232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FB4F6-A9ED-4A7A-B7D8-450BFCA19C02}" type="datetimeFigureOut">
              <a:rPr lang="en-US" smtClean="0"/>
              <a:t>9/8/2024</a:t>
            </a:fld>
            <a:endParaRPr lang="en-US"/>
          </a:p>
        </p:txBody>
      </p:sp>
      <p:sp>
        <p:nvSpPr>
          <p:cNvPr id="5" name="Footer Placeholder 4">
            <a:extLst>
              <a:ext uri="{FF2B5EF4-FFF2-40B4-BE49-F238E27FC236}">
                <a16:creationId xmlns:a16="http://schemas.microsoft.com/office/drawing/2014/main" id="{FA9C56B8-7EC4-B5D6-1C76-EB6D7DAC9F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58C0CC-9803-A3D5-1B04-BC72F7DF9B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695CF-51B3-42FB-817E-13F301CCD786}" type="slidenum">
              <a:rPr lang="en-US" smtClean="0"/>
              <a:t>‹#›</a:t>
            </a:fld>
            <a:endParaRPr lang="en-US"/>
          </a:p>
        </p:txBody>
      </p:sp>
    </p:spTree>
    <p:extLst>
      <p:ext uri="{BB962C8B-B14F-4D97-AF65-F5344CB8AC3E}">
        <p14:creationId xmlns:p14="http://schemas.microsoft.com/office/powerpoint/2010/main" val="2646016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s://googlechrome.github.io/lighthouse/viewer/?psiurl=https%3A%2F%2Fwww.infosys.com%2Fiki.html&amp;strategy=mobile&amp;category=performance&amp;category=accessibility&amp;category=best-practices&amp;category=seo&amp;locale=en-US&amp;utm_source=lh-chrome-ext"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googlechrome.github.io/lighthouse/viewer/?psiurl=https%3A%2F%2Fwww.infosys.com%2Finvestors.html&amp;strategy=mobile&amp;category=performance&amp;category=accessibility&amp;category=best-practices&amp;category=seo&amp;locale=en-US&amp;utm_source=lh-chrome-ext"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s://googlechrome.github.io/lighthouse/viewer/?psiurl=https%3A%2F%2Fwww.infosys.com%2Fcareers%2F&amp;strategy=mobile&amp;category=performance&amp;category=accessibility&amp;category=best-practices&amp;category=seo&amp;locale=en-US&amp;utm_source=lh-chrome-ext"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hyperlink" Target="https://googlechrome.github.io/lighthouse/viewer/?psiurl=https%3A%2F%2Fwww.infosys.com%2Fcareers%2Fapply.html&amp;strategy=mobile&amp;category=performance&amp;category=accessibility&amp;category=best-practices&amp;category=seo&amp;locale=en-US&amp;utm_source=lh-chrome-ext"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googlechrome.github.io/lighthouse/viewer/?psiurl=https%3A%2F%2Fwww.infosys.com%2Fnavigate-your-next.html&amp;strategy=mobile&amp;category=performance&amp;category=accessibility&amp;category=best-practices&amp;category=seo&amp;locale=en-US&amp;utm_source=lh-chrome-ext" TargetMode="Externa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0B1F-F2B6-FEE5-6F66-A39D0B9D440D}"/>
              </a:ext>
            </a:extLst>
          </p:cNvPr>
          <p:cNvSpPr>
            <a:spLocks noGrp="1"/>
          </p:cNvSpPr>
          <p:nvPr>
            <p:ph type="ctrTitle"/>
          </p:nvPr>
        </p:nvSpPr>
        <p:spPr>
          <a:xfrm>
            <a:off x="609600" y="1122363"/>
            <a:ext cx="10972800" cy="2387600"/>
          </a:xfrm>
        </p:spPr>
        <p:txBody>
          <a:bodyPr anchor="b">
            <a:normAutofit/>
          </a:bodyPr>
          <a:lstStyle/>
          <a:p>
            <a:pPr rtl="0">
              <a:lnSpc>
                <a:spcPct val="150000"/>
              </a:lnSpc>
              <a:spcBef>
                <a:spcPts val="0"/>
              </a:spcBef>
              <a:spcAft>
                <a:spcPts val="0"/>
              </a:spcAft>
            </a:pPr>
            <a:r>
              <a:rPr lang="en-US" sz="3200" b="1" i="0" u="none" strike="noStrike" dirty="0">
                <a:effectLst/>
                <a:latin typeface="Poppins" panose="00000500000000000000" pitchFamily="2" charset="0"/>
                <a:cs typeface="Poppins" panose="00000500000000000000" pitchFamily="2" charset="0"/>
              </a:rPr>
              <a:t>Web Presence Project</a:t>
            </a:r>
            <a:br>
              <a:rPr lang="en-US" sz="8800" b="0" dirty="0">
                <a:effectLst/>
                <a:latin typeface="Poppins" panose="00000500000000000000" pitchFamily="2" charset="0"/>
                <a:cs typeface="Poppins" panose="00000500000000000000" pitchFamily="2" charset="0"/>
              </a:rPr>
            </a:br>
            <a:r>
              <a:rPr lang="en-US" sz="2400" i="0" u="none" strike="noStrike" dirty="0">
                <a:solidFill>
                  <a:srgbClr val="000000"/>
                </a:solidFill>
                <a:effectLst/>
                <a:latin typeface="Poppins" panose="00000500000000000000" pitchFamily="2" charset="0"/>
                <a:cs typeface="Poppins" panose="00000500000000000000" pitchFamily="2" charset="0"/>
              </a:rPr>
              <a:t>Crafting &amp; Compelling Website Analysis, Audit and Recommendations</a:t>
            </a:r>
            <a:endParaRPr lang="en-US" sz="2000" dirty="0">
              <a:latin typeface="Poppins" panose="00000500000000000000" pitchFamily="2" charset="0"/>
              <a:cs typeface="Poppins" panose="00000500000000000000" pitchFamily="2" charset="0"/>
            </a:endParaRPr>
          </a:p>
        </p:txBody>
      </p:sp>
      <p:sp>
        <p:nvSpPr>
          <p:cNvPr id="3" name="Subtitle 2">
            <a:extLst>
              <a:ext uri="{FF2B5EF4-FFF2-40B4-BE49-F238E27FC236}">
                <a16:creationId xmlns:a16="http://schemas.microsoft.com/office/drawing/2014/main" id="{C11EDB14-D8A1-8FFD-AC55-47983F1AD1DF}"/>
              </a:ext>
            </a:extLst>
          </p:cNvPr>
          <p:cNvSpPr>
            <a:spLocks noGrp="1"/>
          </p:cNvSpPr>
          <p:nvPr>
            <p:ph type="subTitle" idx="1"/>
          </p:nvPr>
        </p:nvSpPr>
        <p:spPr/>
        <p:txBody>
          <a:bodyPr/>
          <a:lstStyle/>
          <a:p>
            <a:pPr>
              <a:lnSpc>
                <a:spcPct val="150000"/>
              </a:lnSpc>
            </a:pPr>
            <a:r>
              <a:rPr lang="en-US" b="1" dirty="0">
                <a:latin typeface="Poppins" panose="00000500000000000000" pitchFamily="2" charset="0"/>
                <a:cs typeface="Poppins" panose="00000500000000000000" pitchFamily="2" charset="0"/>
              </a:rPr>
              <a:t>MBE11</a:t>
            </a:r>
            <a:r>
              <a:rPr lang="en-US" dirty="0">
                <a:latin typeface="Poppins" panose="00000500000000000000" pitchFamily="2" charset="0"/>
                <a:cs typeface="Poppins" panose="00000500000000000000" pitchFamily="2" charset="0"/>
              </a:rPr>
              <a:t> | SHIYAM SUNDAR S</a:t>
            </a:r>
          </a:p>
        </p:txBody>
      </p:sp>
    </p:spTree>
    <p:extLst>
      <p:ext uri="{BB962C8B-B14F-4D97-AF65-F5344CB8AC3E}">
        <p14:creationId xmlns:p14="http://schemas.microsoft.com/office/powerpoint/2010/main" val="111003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0CC9A8-059A-B4B8-8903-ADEF284858D8}"/>
              </a:ext>
            </a:extLst>
          </p:cNvPr>
          <p:cNvPicPr>
            <a:picLocks noChangeAspect="1"/>
          </p:cNvPicPr>
          <p:nvPr/>
        </p:nvPicPr>
        <p:blipFill>
          <a:blip r:embed="rId2"/>
          <a:stretch>
            <a:fillRect/>
          </a:stretch>
        </p:blipFill>
        <p:spPr>
          <a:xfrm>
            <a:off x="159440" y="2210779"/>
            <a:ext cx="2894292" cy="3677920"/>
          </a:xfrm>
          <a:prstGeom prst="rect">
            <a:avLst/>
          </a:prstGeom>
        </p:spPr>
      </p:pic>
      <p:pic>
        <p:nvPicPr>
          <p:cNvPr id="7" name="Picture 6">
            <a:extLst>
              <a:ext uri="{FF2B5EF4-FFF2-40B4-BE49-F238E27FC236}">
                <a16:creationId xmlns:a16="http://schemas.microsoft.com/office/drawing/2014/main" id="{4A9D6263-12FA-DC88-FBF3-321D9919CB99}"/>
              </a:ext>
            </a:extLst>
          </p:cNvPr>
          <p:cNvPicPr>
            <a:picLocks noChangeAspect="1"/>
          </p:cNvPicPr>
          <p:nvPr/>
        </p:nvPicPr>
        <p:blipFill>
          <a:blip r:embed="rId3"/>
          <a:stretch>
            <a:fillRect/>
          </a:stretch>
        </p:blipFill>
        <p:spPr>
          <a:xfrm>
            <a:off x="3150907" y="2210779"/>
            <a:ext cx="2894292" cy="3677920"/>
          </a:xfrm>
          <a:prstGeom prst="rect">
            <a:avLst/>
          </a:prstGeom>
        </p:spPr>
      </p:pic>
      <p:pic>
        <p:nvPicPr>
          <p:cNvPr id="9" name="Picture 8">
            <a:extLst>
              <a:ext uri="{FF2B5EF4-FFF2-40B4-BE49-F238E27FC236}">
                <a16:creationId xmlns:a16="http://schemas.microsoft.com/office/drawing/2014/main" id="{EAA74CD0-4F7D-2D8C-7EE8-0C7B5138ECD7}"/>
              </a:ext>
            </a:extLst>
          </p:cNvPr>
          <p:cNvPicPr>
            <a:picLocks noChangeAspect="1"/>
          </p:cNvPicPr>
          <p:nvPr/>
        </p:nvPicPr>
        <p:blipFill>
          <a:blip r:embed="rId4"/>
          <a:stretch>
            <a:fillRect/>
          </a:stretch>
        </p:blipFill>
        <p:spPr>
          <a:xfrm>
            <a:off x="6142374" y="2214563"/>
            <a:ext cx="2894292" cy="3674136"/>
          </a:xfrm>
          <a:prstGeom prst="rect">
            <a:avLst/>
          </a:prstGeom>
        </p:spPr>
      </p:pic>
      <p:pic>
        <p:nvPicPr>
          <p:cNvPr id="11" name="Picture 10">
            <a:extLst>
              <a:ext uri="{FF2B5EF4-FFF2-40B4-BE49-F238E27FC236}">
                <a16:creationId xmlns:a16="http://schemas.microsoft.com/office/drawing/2014/main" id="{2C5844EA-6345-B531-897B-3F625A053BDF}"/>
              </a:ext>
            </a:extLst>
          </p:cNvPr>
          <p:cNvPicPr>
            <a:picLocks noChangeAspect="1"/>
          </p:cNvPicPr>
          <p:nvPr/>
        </p:nvPicPr>
        <p:blipFill>
          <a:blip r:embed="rId5"/>
          <a:stretch>
            <a:fillRect/>
          </a:stretch>
        </p:blipFill>
        <p:spPr>
          <a:xfrm>
            <a:off x="9138270" y="2210779"/>
            <a:ext cx="2894292" cy="3677920"/>
          </a:xfrm>
          <a:prstGeom prst="rect">
            <a:avLst/>
          </a:prstGeom>
        </p:spPr>
      </p:pic>
      <p:sp>
        <p:nvSpPr>
          <p:cNvPr id="13" name="TextBox 12">
            <a:extLst>
              <a:ext uri="{FF2B5EF4-FFF2-40B4-BE49-F238E27FC236}">
                <a16:creationId xmlns:a16="http://schemas.microsoft.com/office/drawing/2014/main" id="{CC3530AC-2218-468A-7D63-113161093663}"/>
              </a:ext>
            </a:extLst>
          </p:cNvPr>
          <p:cNvSpPr txBox="1"/>
          <p:nvPr/>
        </p:nvSpPr>
        <p:spPr>
          <a:xfrm>
            <a:off x="159440" y="6232753"/>
            <a:ext cx="11864266" cy="223138"/>
          </a:xfrm>
          <a:prstGeom prst="rect">
            <a:avLst/>
          </a:prstGeom>
          <a:noFill/>
        </p:spPr>
        <p:txBody>
          <a:bodyPr wrap="square">
            <a:spAutoFit/>
          </a:bodyPr>
          <a:lstStyle/>
          <a:p>
            <a:pPr algn="ctr"/>
            <a:r>
              <a:rPr lang="en-US" sz="850" dirty="0">
                <a:hlinkClick r:id="rId6"/>
              </a:rPr>
              <a:t>https://googlechrome.github.io/lighthouse/viewer/?psiurl=https%3A%2F%2Fwww.infosys.com%2Fiki.html&amp;strategy=mobile&amp;category=performance&amp;category=accessibility&amp;category=best-practices&amp;category=seo&amp;locale=en-US&amp;utm_source=lh-chrome-ext</a:t>
            </a:r>
            <a:r>
              <a:rPr lang="en-US" sz="850" dirty="0"/>
              <a:t> </a:t>
            </a:r>
          </a:p>
        </p:txBody>
      </p:sp>
      <p:sp>
        <p:nvSpPr>
          <p:cNvPr id="17" name="TextBox 16">
            <a:extLst>
              <a:ext uri="{FF2B5EF4-FFF2-40B4-BE49-F238E27FC236}">
                <a16:creationId xmlns:a16="http://schemas.microsoft.com/office/drawing/2014/main" id="{E7B87E2F-7A27-F814-6630-3EE8D0C4C00E}"/>
              </a:ext>
            </a:extLst>
          </p:cNvPr>
          <p:cNvSpPr txBox="1"/>
          <p:nvPr/>
        </p:nvSpPr>
        <p:spPr>
          <a:xfrm>
            <a:off x="838200" y="412874"/>
            <a:ext cx="6096000" cy="369332"/>
          </a:xfrm>
          <a:prstGeom prst="rect">
            <a:avLst/>
          </a:prstGeom>
          <a:noFill/>
        </p:spPr>
        <p:txBody>
          <a:bodyPr wrap="square">
            <a:spAutoFit/>
          </a:bodyPr>
          <a:lstStyle/>
          <a:p>
            <a:r>
              <a:rPr lang="en-IN" dirty="0">
                <a:solidFill>
                  <a:schemeClr val="tx2">
                    <a:lumMod val="60000"/>
                    <a:lumOff val="40000"/>
                  </a:schemeClr>
                </a:solidFill>
              </a:rPr>
              <a:t>PAGE: INFOSYS KNOWLEDGE INSTITUTE REPORT</a:t>
            </a:r>
          </a:p>
        </p:txBody>
      </p:sp>
    </p:spTree>
    <p:extLst>
      <p:ext uri="{BB962C8B-B14F-4D97-AF65-F5344CB8AC3E}">
        <p14:creationId xmlns:p14="http://schemas.microsoft.com/office/powerpoint/2010/main" val="1067725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5C77B9-6D5C-CC6B-93E3-F414CC7CF63D}"/>
              </a:ext>
            </a:extLst>
          </p:cNvPr>
          <p:cNvPicPr>
            <a:picLocks noGrp="1" noChangeAspect="1"/>
          </p:cNvPicPr>
          <p:nvPr>
            <p:ph idx="1"/>
          </p:nvPr>
        </p:nvPicPr>
        <p:blipFill>
          <a:blip r:embed="rId2"/>
          <a:stretch>
            <a:fillRect/>
          </a:stretch>
        </p:blipFill>
        <p:spPr>
          <a:xfrm>
            <a:off x="92731" y="2087880"/>
            <a:ext cx="2802869" cy="3647440"/>
          </a:xfrm>
        </p:spPr>
      </p:pic>
      <p:pic>
        <p:nvPicPr>
          <p:cNvPr id="7" name="Picture 6">
            <a:extLst>
              <a:ext uri="{FF2B5EF4-FFF2-40B4-BE49-F238E27FC236}">
                <a16:creationId xmlns:a16="http://schemas.microsoft.com/office/drawing/2014/main" id="{564835AE-BAD3-9369-93F7-485DD330C756}"/>
              </a:ext>
            </a:extLst>
          </p:cNvPr>
          <p:cNvPicPr>
            <a:picLocks noChangeAspect="1"/>
          </p:cNvPicPr>
          <p:nvPr/>
        </p:nvPicPr>
        <p:blipFill>
          <a:blip r:embed="rId3"/>
          <a:stretch>
            <a:fillRect/>
          </a:stretch>
        </p:blipFill>
        <p:spPr>
          <a:xfrm>
            <a:off x="3034051" y="2087880"/>
            <a:ext cx="2924789" cy="3647440"/>
          </a:xfrm>
          <a:prstGeom prst="rect">
            <a:avLst/>
          </a:prstGeom>
        </p:spPr>
      </p:pic>
      <p:pic>
        <p:nvPicPr>
          <p:cNvPr id="9" name="Picture 8">
            <a:extLst>
              <a:ext uri="{FF2B5EF4-FFF2-40B4-BE49-F238E27FC236}">
                <a16:creationId xmlns:a16="http://schemas.microsoft.com/office/drawing/2014/main" id="{4AD0D2D5-F2E7-FBCA-CDAB-BCA7B49C8138}"/>
              </a:ext>
            </a:extLst>
          </p:cNvPr>
          <p:cNvPicPr>
            <a:picLocks noChangeAspect="1"/>
          </p:cNvPicPr>
          <p:nvPr/>
        </p:nvPicPr>
        <p:blipFill>
          <a:blip r:embed="rId4"/>
          <a:stretch>
            <a:fillRect/>
          </a:stretch>
        </p:blipFill>
        <p:spPr>
          <a:xfrm>
            <a:off x="6097292" y="2087880"/>
            <a:ext cx="2924789" cy="3647440"/>
          </a:xfrm>
          <a:prstGeom prst="rect">
            <a:avLst/>
          </a:prstGeom>
        </p:spPr>
      </p:pic>
      <p:pic>
        <p:nvPicPr>
          <p:cNvPr id="11" name="Picture 10">
            <a:extLst>
              <a:ext uri="{FF2B5EF4-FFF2-40B4-BE49-F238E27FC236}">
                <a16:creationId xmlns:a16="http://schemas.microsoft.com/office/drawing/2014/main" id="{26EDBB57-129C-A82A-C245-98235CC09743}"/>
              </a:ext>
            </a:extLst>
          </p:cNvPr>
          <p:cNvPicPr>
            <a:picLocks noChangeAspect="1"/>
          </p:cNvPicPr>
          <p:nvPr/>
        </p:nvPicPr>
        <p:blipFill>
          <a:blip r:embed="rId5"/>
          <a:stretch>
            <a:fillRect/>
          </a:stretch>
        </p:blipFill>
        <p:spPr>
          <a:xfrm>
            <a:off x="9157949" y="2087880"/>
            <a:ext cx="2924789" cy="3647440"/>
          </a:xfrm>
          <a:prstGeom prst="rect">
            <a:avLst/>
          </a:prstGeom>
        </p:spPr>
      </p:pic>
      <p:sp>
        <p:nvSpPr>
          <p:cNvPr id="13" name="TextBox 12">
            <a:extLst>
              <a:ext uri="{FF2B5EF4-FFF2-40B4-BE49-F238E27FC236}">
                <a16:creationId xmlns:a16="http://schemas.microsoft.com/office/drawing/2014/main" id="{E7B7EEF9-1287-EF0C-4376-80CA94A5912F}"/>
              </a:ext>
            </a:extLst>
          </p:cNvPr>
          <p:cNvSpPr txBox="1"/>
          <p:nvPr/>
        </p:nvSpPr>
        <p:spPr>
          <a:xfrm>
            <a:off x="838200" y="365125"/>
            <a:ext cx="6096000" cy="369332"/>
          </a:xfrm>
          <a:prstGeom prst="rect">
            <a:avLst/>
          </a:prstGeom>
          <a:noFill/>
        </p:spPr>
        <p:txBody>
          <a:bodyPr wrap="square">
            <a:spAutoFit/>
          </a:bodyPr>
          <a:lstStyle/>
          <a:p>
            <a:r>
              <a:rPr lang="en-IN" dirty="0">
                <a:solidFill>
                  <a:schemeClr val="tx2">
                    <a:lumMod val="60000"/>
                    <a:lumOff val="40000"/>
                  </a:schemeClr>
                </a:solidFill>
              </a:rPr>
              <a:t>PAGE: INVESTORS REPORT</a:t>
            </a:r>
          </a:p>
        </p:txBody>
      </p:sp>
      <p:sp>
        <p:nvSpPr>
          <p:cNvPr id="15" name="TextBox 14">
            <a:extLst>
              <a:ext uri="{FF2B5EF4-FFF2-40B4-BE49-F238E27FC236}">
                <a16:creationId xmlns:a16="http://schemas.microsoft.com/office/drawing/2014/main" id="{EFCD356F-05B3-3FE8-5A9B-4B9DE176A683}"/>
              </a:ext>
            </a:extLst>
          </p:cNvPr>
          <p:cNvSpPr txBox="1"/>
          <p:nvPr/>
        </p:nvSpPr>
        <p:spPr>
          <a:xfrm>
            <a:off x="223520" y="6277431"/>
            <a:ext cx="11744960" cy="215444"/>
          </a:xfrm>
          <a:prstGeom prst="rect">
            <a:avLst/>
          </a:prstGeom>
          <a:noFill/>
        </p:spPr>
        <p:txBody>
          <a:bodyPr wrap="square">
            <a:spAutoFit/>
          </a:bodyPr>
          <a:lstStyle/>
          <a:p>
            <a:pPr algn="ctr"/>
            <a:r>
              <a:rPr lang="en-US" sz="800" dirty="0">
                <a:hlinkClick r:id="rId6"/>
              </a:rPr>
              <a:t>https://googlechrome.github.io/lighthouse/viewer/?psiurl=https%3A%2F%2Fwww.infosys.com%2Finvestors.html&amp;strategy=mobile&amp;category=performance&amp;category=accessibility&amp;category=best-practices&amp;category=seo&amp;locale=en-US&amp;utm_source=lh-chrome-ext</a:t>
            </a:r>
            <a:r>
              <a:rPr lang="en-US" sz="800" dirty="0"/>
              <a:t> </a:t>
            </a:r>
          </a:p>
        </p:txBody>
      </p:sp>
    </p:spTree>
    <p:extLst>
      <p:ext uri="{BB962C8B-B14F-4D97-AF65-F5344CB8AC3E}">
        <p14:creationId xmlns:p14="http://schemas.microsoft.com/office/powerpoint/2010/main" val="3968286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9BC6C0-CD94-B7E9-AF80-8F2266257E0C}"/>
              </a:ext>
            </a:extLst>
          </p:cNvPr>
          <p:cNvPicPr>
            <a:picLocks noGrp="1" noChangeAspect="1"/>
          </p:cNvPicPr>
          <p:nvPr>
            <p:ph idx="1"/>
          </p:nvPr>
        </p:nvPicPr>
        <p:blipFill>
          <a:blip r:embed="rId2"/>
          <a:stretch>
            <a:fillRect/>
          </a:stretch>
        </p:blipFill>
        <p:spPr>
          <a:xfrm>
            <a:off x="87552" y="2227295"/>
            <a:ext cx="2898843" cy="3429002"/>
          </a:xfrm>
        </p:spPr>
      </p:pic>
      <p:pic>
        <p:nvPicPr>
          <p:cNvPr id="7" name="Picture 6">
            <a:extLst>
              <a:ext uri="{FF2B5EF4-FFF2-40B4-BE49-F238E27FC236}">
                <a16:creationId xmlns:a16="http://schemas.microsoft.com/office/drawing/2014/main" id="{B83396AF-3E4E-A2B1-7EBB-88A718C3E04A}"/>
              </a:ext>
            </a:extLst>
          </p:cNvPr>
          <p:cNvPicPr>
            <a:picLocks noChangeAspect="1"/>
          </p:cNvPicPr>
          <p:nvPr/>
        </p:nvPicPr>
        <p:blipFill>
          <a:blip r:embed="rId3"/>
          <a:stretch>
            <a:fillRect/>
          </a:stretch>
        </p:blipFill>
        <p:spPr>
          <a:xfrm>
            <a:off x="3132313" y="2227259"/>
            <a:ext cx="2898843" cy="3424745"/>
          </a:xfrm>
          <a:prstGeom prst="rect">
            <a:avLst/>
          </a:prstGeom>
        </p:spPr>
      </p:pic>
      <p:pic>
        <p:nvPicPr>
          <p:cNvPr id="9" name="Picture 8">
            <a:extLst>
              <a:ext uri="{FF2B5EF4-FFF2-40B4-BE49-F238E27FC236}">
                <a16:creationId xmlns:a16="http://schemas.microsoft.com/office/drawing/2014/main" id="{470E8BC2-A262-3535-D27E-9A79CC06C406}"/>
              </a:ext>
            </a:extLst>
          </p:cNvPr>
          <p:cNvPicPr>
            <a:picLocks noChangeAspect="1"/>
          </p:cNvPicPr>
          <p:nvPr/>
        </p:nvPicPr>
        <p:blipFill>
          <a:blip r:embed="rId4"/>
          <a:stretch>
            <a:fillRect/>
          </a:stretch>
        </p:blipFill>
        <p:spPr>
          <a:xfrm>
            <a:off x="6177074" y="2232123"/>
            <a:ext cx="2898843" cy="3502297"/>
          </a:xfrm>
          <a:prstGeom prst="rect">
            <a:avLst/>
          </a:prstGeom>
        </p:spPr>
      </p:pic>
      <p:pic>
        <p:nvPicPr>
          <p:cNvPr id="11" name="Picture 10">
            <a:extLst>
              <a:ext uri="{FF2B5EF4-FFF2-40B4-BE49-F238E27FC236}">
                <a16:creationId xmlns:a16="http://schemas.microsoft.com/office/drawing/2014/main" id="{830006E7-AAAA-DAB8-DA7E-9B9DD2451A4F}"/>
              </a:ext>
            </a:extLst>
          </p:cNvPr>
          <p:cNvPicPr>
            <a:picLocks noChangeAspect="1"/>
          </p:cNvPicPr>
          <p:nvPr/>
        </p:nvPicPr>
        <p:blipFill>
          <a:blip r:embed="rId5"/>
          <a:stretch>
            <a:fillRect/>
          </a:stretch>
        </p:blipFill>
        <p:spPr>
          <a:xfrm>
            <a:off x="9221835" y="2227259"/>
            <a:ext cx="2898842" cy="3424745"/>
          </a:xfrm>
          <a:prstGeom prst="rect">
            <a:avLst/>
          </a:prstGeom>
        </p:spPr>
      </p:pic>
      <p:sp>
        <p:nvSpPr>
          <p:cNvPr id="13" name="TextBox 12">
            <a:extLst>
              <a:ext uri="{FF2B5EF4-FFF2-40B4-BE49-F238E27FC236}">
                <a16:creationId xmlns:a16="http://schemas.microsoft.com/office/drawing/2014/main" id="{866F6823-9835-F0C0-F7BA-9A33022205E3}"/>
              </a:ext>
            </a:extLst>
          </p:cNvPr>
          <p:cNvSpPr txBox="1"/>
          <p:nvPr/>
        </p:nvSpPr>
        <p:spPr>
          <a:xfrm>
            <a:off x="24330" y="6275855"/>
            <a:ext cx="12013652" cy="215444"/>
          </a:xfrm>
          <a:prstGeom prst="rect">
            <a:avLst/>
          </a:prstGeom>
          <a:noFill/>
        </p:spPr>
        <p:txBody>
          <a:bodyPr wrap="square">
            <a:spAutoFit/>
          </a:bodyPr>
          <a:lstStyle/>
          <a:p>
            <a:pPr algn="ctr"/>
            <a:r>
              <a:rPr lang="en-US" sz="800" dirty="0">
                <a:hlinkClick r:id="rId6"/>
              </a:rPr>
              <a:t>https://googlechrome.github.io/lighthouse/viewer/?psiurl=https%3A%2F%2Fwww.infosys.com%2Fcareers%2F&amp;strategy=mobile&amp;category=performance&amp;category=accessibility&amp;category=best-practices&amp;category=seo&amp;locale=en-US&amp;utm_source=lh-chrome-ext</a:t>
            </a:r>
            <a:r>
              <a:rPr lang="en-US" sz="800" dirty="0"/>
              <a:t> </a:t>
            </a:r>
          </a:p>
        </p:txBody>
      </p:sp>
      <p:sp>
        <p:nvSpPr>
          <p:cNvPr id="14" name="TextBox 13">
            <a:extLst>
              <a:ext uri="{FF2B5EF4-FFF2-40B4-BE49-F238E27FC236}">
                <a16:creationId xmlns:a16="http://schemas.microsoft.com/office/drawing/2014/main" id="{07D81244-3392-0067-A870-D04FE830CD77}"/>
              </a:ext>
            </a:extLst>
          </p:cNvPr>
          <p:cNvSpPr txBox="1"/>
          <p:nvPr/>
        </p:nvSpPr>
        <p:spPr>
          <a:xfrm>
            <a:off x="838200" y="365125"/>
            <a:ext cx="4972051" cy="400110"/>
          </a:xfrm>
          <a:prstGeom prst="rect">
            <a:avLst/>
          </a:prstGeom>
          <a:noFill/>
        </p:spPr>
        <p:txBody>
          <a:bodyPr wrap="square" rtlCol="0">
            <a:spAutoFit/>
          </a:bodyPr>
          <a:lstStyle/>
          <a:p>
            <a:r>
              <a:rPr lang="en-IN" sz="2000" dirty="0">
                <a:solidFill>
                  <a:schemeClr val="tx2">
                    <a:lumMod val="60000"/>
                    <a:lumOff val="40000"/>
                  </a:schemeClr>
                </a:solidFill>
              </a:rPr>
              <a:t>PAGE: CAREER REPORT</a:t>
            </a:r>
          </a:p>
        </p:txBody>
      </p:sp>
    </p:spTree>
    <p:extLst>
      <p:ext uri="{BB962C8B-B14F-4D97-AF65-F5344CB8AC3E}">
        <p14:creationId xmlns:p14="http://schemas.microsoft.com/office/powerpoint/2010/main" val="1199493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5EB569-C110-B038-F1BE-3589ABF63C74}"/>
              </a:ext>
            </a:extLst>
          </p:cNvPr>
          <p:cNvPicPr>
            <a:picLocks noGrp="1" noChangeAspect="1"/>
          </p:cNvPicPr>
          <p:nvPr>
            <p:ph idx="1"/>
          </p:nvPr>
        </p:nvPicPr>
        <p:blipFill>
          <a:blip r:embed="rId2"/>
          <a:stretch>
            <a:fillRect/>
          </a:stretch>
        </p:blipFill>
        <p:spPr>
          <a:xfrm>
            <a:off x="60960" y="2248496"/>
            <a:ext cx="2895600" cy="3433484"/>
          </a:xfrm>
        </p:spPr>
      </p:pic>
      <p:pic>
        <p:nvPicPr>
          <p:cNvPr id="7" name="Picture 6">
            <a:extLst>
              <a:ext uri="{FF2B5EF4-FFF2-40B4-BE49-F238E27FC236}">
                <a16:creationId xmlns:a16="http://schemas.microsoft.com/office/drawing/2014/main" id="{FFCACD78-C1FE-FD99-59D8-23202BE72C14}"/>
              </a:ext>
            </a:extLst>
          </p:cNvPr>
          <p:cNvPicPr>
            <a:picLocks noChangeAspect="1"/>
          </p:cNvPicPr>
          <p:nvPr/>
        </p:nvPicPr>
        <p:blipFill>
          <a:blip r:embed="rId3"/>
          <a:stretch>
            <a:fillRect/>
          </a:stretch>
        </p:blipFill>
        <p:spPr>
          <a:xfrm>
            <a:off x="3105993" y="2238038"/>
            <a:ext cx="2895600" cy="3433484"/>
          </a:xfrm>
          <a:prstGeom prst="rect">
            <a:avLst/>
          </a:prstGeom>
        </p:spPr>
      </p:pic>
      <p:pic>
        <p:nvPicPr>
          <p:cNvPr id="9" name="Picture 8">
            <a:extLst>
              <a:ext uri="{FF2B5EF4-FFF2-40B4-BE49-F238E27FC236}">
                <a16:creationId xmlns:a16="http://schemas.microsoft.com/office/drawing/2014/main" id="{A8527098-699D-83E1-8043-5745330B8259}"/>
              </a:ext>
            </a:extLst>
          </p:cNvPr>
          <p:cNvPicPr>
            <a:picLocks noChangeAspect="1"/>
          </p:cNvPicPr>
          <p:nvPr/>
        </p:nvPicPr>
        <p:blipFill>
          <a:blip r:embed="rId4"/>
          <a:stretch>
            <a:fillRect/>
          </a:stretch>
        </p:blipFill>
        <p:spPr>
          <a:xfrm>
            <a:off x="6156960" y="2242522"/>
            <a:ext cx="2872313" cy="3429000"/>
          </a:xfrm>
          <a:prstGeom prst="rect">
            <a:avLst/>
          </a:prstGeom>
        </p:spPr>
      </p:pic>
      <p:pic>
        <p:nvPicPr>
          <p:cNvPr id="11" name="Picture 10">
            <a:extLst>
              <a:ext uri="{FF2B5EF4-FFF2-40B4-BE49-F238E27FC236}">
                <a16:creationId xmlns:a16="http://schemas.microsoft.com/office/drawing/2014/main" id="{C23B4039-6D1A-79FE-EB89-127F372710CF}"/>
              </a:ext>
            </a:extLst>
          </p:cNvPr>
          <p:cNvPicPr>
            <a:picLocks noChangeAspect="1"/>
          </p:cNvPicPr>
          <p:nvPr/>
        </p:nvPicPr>
        <p:blipFill>
          <a:blip r:embed="rId5"/>
          <a:stretch>
            <a:fillRect/>
          </a:stretch>
        </p:blipFill>
        <p:spPr>
          <a:xfrm>
            <a:off x="9184640" y="2240280"/>
            <a:ext cx="2895600" cy="3431242"/>
          </a:xfrm>
          <a:prstGeom prst="rect">
            <a:avLst/>
          </a:prstGeom>
        </p:spPr>
      </p:pic>
      <p:sp>
        <p:nvSpPr>
          <p:cNvPr id="13" name="TextBox 12">
            <a:extLst>
              <a:ext uri="{FF2B5EF4-FFF2-40B4-BE49-F238E27FC236}">
                <a16:creationId xmlns:a16="http://schemas.microsoft.com/office/drawing/2014/main" id="{B1A2C2DA-06F7-1CDB-0F68-35C680806175}"/>
              </a:ext>
            </a:extLst>
          </p:cNvPr>
          <p:cNvSpPr txBox="1"/>
          <p:nvPr/>
        </p:nvSpPr>
        <p:spPr>
          <a:xfrm>
            <a:off x="294640" y="6185376"/>
            <a:ext cx="11582400" cy="215444"/>
          </a:xfrm>
          <a:prstGeom prst="rect">
            <a:avLst/>
          </a:prstGeom>
          <a:noFill/>
        </p:spPr>
        <p:txBody>
          <a:bodyPr wrap="square">
            <a:spAutoFit/>
          </a:bodyPr>
          <a:lstStyle/>
          <a:p>
            <a:pPr algn="ctr"/>
            <a:r>
              <a:rPr lang="en-US" sz="800" dirty="0">
                <a:hlinkClick r:id="rId6"/>
              </a:rPr>
              <a:t>https://googlechrome.github.io/lighthouse/viewer/?psiurl=https%3A%2F%2Fwww.infosys.com%2Fcareers%2Fapply.html&amp;strategy=mobile&amp;category=performance&amp;category=accessibility&amp;category=best-practices&amp;category=seo&amp;locale=en-US&amp;utm_source=lh-chrome-ext</a:t>
            </a:r>
            <a:r>
              <a:rPr lang="en-US" sz="800" dirty="0"/>
              <a:t> </a:t>
            </a:r>
          </a:p>
        </p:txBody>
      </p:sp>
      <p:sp>
        <p:nvSpPr>
          <p:cNvPr id="14" name="TextBox 13">
            <a:extLst>
              <a:ext uri="{FF2B5EF4-FFF2-40B4-BE49-F238E27FC236}">
                <a16:creationId xmlns:a16="http://schemas.microsoft.com/office/drawing/2014/main" id="{0D2E0E52-FEDE-4BE9-2189-E8596470FEE7}"/>
              </a:ext>
            </a:extLst>
          </p:cNvPr>
          <p:cNvSpPr txBox="1"/>
          <p:nvPr/>
        </p:nvSpPr>
        <p:spPr>
          <a:xfrm>
            <a:off x="838200" y="365125"/>
            <a:ext cx="4972051" cy="400110"/>
          </a:xfrm>
          <a:prstGeom prst="rect">
            <a:avLst/>
          </a:prstGeom>
          <a:noFill/>
        </p:spPr>
        <p:txBody>
          <a:bodyPr wrap="square" rtlCol="0">
            <a:spAutoFit/>
          </a:bodyPr>
          <a:lstStyle/>
          <a:p>
            <a:r>
              <a:rPr lang="en-IN" sz="2000" dirty="0">
                <a:solidFill>
                  <a:schemeClr val="tx2">
                    <a:lumMod val="60000"/>
                    <a:lumOff val="40000"/>
                  </a:schemeClr>
                </a:solidFill>
              </a:rPr>
              <a:t>PAGE: APPLY NOW REPORT</a:t>
            </a:r>
          </a:p>
        </p:txBody>
      </p:sp>
    </p:spTree>
    <p:extLst>
      <p:ext uri="{BB962C8B-B14F-4D97-AF65-F5344CB8AC3E}">
        <p14:creationId xmlns:p14="http://schemas.microsoft.com/office/powerpoint/2010/main" val="39399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2B1C-4F6C-58AD-76A2-F1FF3DC93D77}"/>
              </a:ext>
            </a:extLst>
          </p:cNvPr>
          <p:cNvSpPr>
            <a:spLocks noGrp="1"/>
          </p:cNvSpPr>
          <p:nvPr>
            <p:ph type="title"/>
          </p:nvPr>
        </p:nvSpPr>
        <p:spPr/>
        <p:txBody>
          <a:bodyPr>
            <a:normAutofit/>
          </a:bodyPr>
          <a:lstStyle/>
          <a:p>
            <a:r>
              <a:rPr lang="en-US" sz="3200" b="1" dirty="0">
                <a:latin typeface="Poppins" panose="00000500000000000000" pitchFamily="2" charset="0"/>
                <a:cs typeface="Poppins" panose="00000500000000000000" pitchFamily="2" charset="0"/>
              </a:rPr>
              <a:t>Task 5 – Website Mistakes Identification</a:t>
            </a:r>
          </a:p>
        </p:txBody>
      </p:sp>
      <p:sp>
        <p:nvSpPr>
          <p:cNvPr id="3" name="Content Placeholder 2">
            <a:extLst>
              <a:ext uri="{FF2B5EF4-FFF2-40B4-BE49-F238E27FC236}">
                <a16:creationId xmlns:a16="http://schemas.microsoft.com/office/drawing/2014/main" id="{0150D13D-7DE3-5613-7612-91DAEAED1BFC}"/>
              </a:ext>
            </a:extLst>
          </p:cNvPr>
          <p:cNvSpPr>
            <a:spLocks noGrp="1"/>
          </p:cNvSpPr>
          <p:nvPr>
            <p:ph idx="1"/>
          </p:nvPr>
        </p:nvSpPr>
        <p:spPr>
          <a:xfrm>
            <a:off x="609600" y="1595120"/>
            <a:ext cx="10982960" cy="4897755"/>
          </a:xfrm>
        </p:spPr>
        <p:txBody>
          <a:bodyPr>
            <a:normAutofit fontScale="77500" lnSpcReduction="20000"/>
          </a:bodyPr>
          <a:lstStyle/>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Poor Navigation:</a:t>
            </a:r>
          </a:p>
          <a:p>
            <a:pPr eaLnBrk="0" fontAlgn="base" hangingPunct="0">
              <a:lnSpc>
                <a:spcPct val="200000"/>
              </a:lnSpc>
              <a:spcBef>
                <a:spcPct val="0"/>
              </a:spcBef>
              <a:spcAft>
                <a:spcPct val="0"/>
              </a:spcAf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Ensure intuitive navigation with clear menus and navigation bars.</a:t>
            </a:r>
          </a:p>
          <a:p>
            <a:pPr eaLnBrk="0" fontAlgn="base" hangingPunct="0">
              <a:lnSpc>
                <a:spcPct val="200000"/>
              </a:lnSpc>
              <a:spcBef>
                <a:spcPct val="0"/>
              </a:spcBef>
              <a:spcAft>
                <a:spcPct val="0"/>
              </a:spcAf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Use descriptive labels and categories to help users find what they're looking for quickly.</a:t>
            </a:r>
          </a:p>
          <a:p>
            <a:pPr eaLnBrk="0" fontAlgn="base" hangingPunct="0">
              <a:lnSpc>
                <a:spcPct val="200000"/>
              </a:lnSpc>
              <a:spcBef>
                <a:spcPct val="0"/>
              </a:spcBef>
              <a:spcAft>
                <a:spcPct val="0"/>
              </a:spcAf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Avoid excessive nesting of menus or dropdowns, which can confuse users.</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Slow Loading Times:</a:t>
            </a:r>
          </a:p>
          <a:p>
            <a:pPr eaLnBrk="0" fontAlgn="base" hangingPunct="0">
              <a:lnSpc>
                <a:spcPct val="200000"/>
              </a:lnSpc>
              <a:spcBef>
                <a:spcPct val="0"/>
              </a:spcBef>
              <a:spcAft>
                <a:spcPct val="0"/>
              </a:spcAf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Optimize images and multimedia files to reduce loading times.</a:t>
            </a:r>
          </a:p>
          <a:p>
            <a:pPr eaLnBrk="0" fontAlgn="base" hangingPunct="0">
              <a:lnSpc>
                <a:spcPct val="200000"/>
              </a:lnSpc>
              <a:spcBef>
                <a:spcPct val="0"/>
              </a:spcBef>
              <a:spcAft>
                <a:spcPct val="0"/>
              </a:spcAf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Minimize HTTP requests by combining CSS and JavaScript files.</a:t>
            </a:r>
          </a:p>
          <a:p>
            <a:pPr eaLnBrk="0" fontAlgn="base" hangingPunct="0">
              <a:lnSpc>
                <a:spcPct val="200000"/>
              </a:lnSpc>
              <a:spcBef>
                <a:spcPct val="0"/>
              </a:spcBef>
              <a:spcAft>
                <a:spcPct val="0"/>
              </a:spcAf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Use caching and content delivery networks (CDNs) to speed up website performance.</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Unresponsive Design:</a:t>
            </a:r>
          </a:p>
          <a:p>
            <a:pPr eaLnBrk="0" fontAlgn="base" hangingPunct="0">
              <a:lnSpc>
                <a:spcPct val="200000"/>
              </a:lnSpc>
              <a:spcBef>
                <a:spcPct val="0"/>
              </a:spcBef>
              <a:spcAft>
                <a:spcPct val="0"/>
              </a:spcAf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Ensure your website is responsive and accessible across various devices and screen sizes.</a:t>
            </a:r>
          </a:p>
          <a:p>
            <a:pPr eaLnBrk="0" fontAlgn="base" hangingPunct="0">
              <a:lnSpc>
                <a:spcPct val="200000"/>
              </a:lnSpc>
              <a:spcBef>
                <a:spcPct val="0"/>
              </a:spcBef>
              <a:spcAft>
                <a:spcPct val="0"/>
              </a:spcAf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Test your website on different browsers and devices to ensure compatibility.</a:t>
            </a:r>
          </a:p>
          <a:p>
            <a:pPr eaLnBrk="0" fontAlgn="base" hangingPunct="0">
              <a:lnSpc>
                <a:spcPct val="200000"/>
              </a:lnSpc>
              <a:spcBef>
                <a:spcPct val="0"/>
              </a:spcBef>
              <a:spcAft>
                <a:spcPct val="0"/>
              </a:spcAf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Use responsive design frameworks like Bootstrap or Foundation to build mobile-friendly layouts.</a:t>
            </a:r>
          </a:p>
        </p:txBody>
      </p:sp>
    </p:spTree>
    <p:extLst>
      <p:ext uri="{BB962C8B-B14F-4D97-AF65-F5344CB8AC3E}">
        <p14:creationId xmlns:p14="http://schemas.microsoft.com/office/powerpoint/2010/main" val="1339475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2B1C-4F6C-58AD-76A2-F1FF3DC93D77}"/>
              </a:ext>
            </a:extLst>
          </p:cNvPr>
          <p:cNvSpPr>
            <a:spLocks noGrp="1"/>
          </p:cNvSpPr>
          <p:nvPr>
            <p:ph type="title"/>
          </p:nvPr>
        </p:nvSpPr>
        <p:spPr/>
        <p:txBody>
          <a:bodyPr>
            <a:normAutofit/>
          </a:bodyPr>
          <a:lstStyle/>
          <a:p>
            <a:r>
              <a:rPr lang="en-US" sz="3200" b="1" dirty="0">
                <a:latin typeface="Poppins" panose="00000500000000000000" pitchFamily="2" charset="0"/>
                <a:cs typeface="Poppins" panose="00000500000000000000" pitchFamily="2" charset="0"/>
              </a:rPr>
              <a:t>Task 5 – Website Mistakes Identification</a:t>
            </a:r>
          </a:p>
        </p:txBody>
      </p:sp>
      <p:sp>
        <p:nvSpPr>
          <p:cNvPr id="3" name="Content Placeholder 2">
            <a:extLst>
              <a:ext uri="{FF2B5EF4-FFF2-40B4-BE49-F238E27FC236}">
                <a16:creationId xmlns:a16="http://schemas.microsoft.com/office/drawing/2014/main" id="{0150D13D-7DE3-5613-7612-91DAEAED1BFC}"/>
              </a:ext>
            </a:extLst>
          </p:cNvPr>
          <p:cNvSpPr>
            <a:spLocks noGrp="1"/>
          </p:cNvSpPr>
          <p:nvPr>
            <p:ph idx="1"/>
          </p:nvPr>
        </p:nvSpPr>
        <p:spPr>
          <a:xfrm>
            <a:off x="609600" y="1595120"/>
            <a:ext cx="10982960" cy="4897755"/>
          </a:xfrm>
        </p:spPr>
        <p:txBody>
          <a:bodyPr>
            <a:normAutofit/>
          </a:bodyPr>
          <a:lstStyle/>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Inconsistent Branding:</a:t>
            </a:r>
          </a:p>
          <a:p>
            <a:pPr eaLnBrk="0" fontAlgn="base" hangingPunct="0">
              <a:lnSpc>
                <a:spcPct val="200000"/>
              </a:lnSpc>
              <a:spcBef>
                <a:spcPct val="0"/>
              </a:spcBef>
              <a:spcAft>
                <a:spcPct val="0"/>
              </a:spcAf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Maintain consistency in branding elements such as colors, fonts, and logos across all pages.</a:t>
            </a:r>
          </a:p>
          <a:p>
            <a:pPr eaLnBrk="0" fontAlgn="base" hangingPunct="0">
              <a:lnSpc>
                <a:spcPct val="200000"/>
              </a:lnSpc>
              <a:spcBef>
                <a:spcPct val="0"/>
              </a:spcBef>
              <a:spcAft>
                <a:spcPct val="0"/>
              </a:spcAf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Use a cohesive design theme that reflects your brand identity and values.</a:t>
            </a:r>
          </a:p>
          <a:p>
            <a:pPr eaLnBrk="0" fontAlgn="base" hangingPunct="0">
              <a:lnSpc>
                <a:spcPct val="200000"/>
              </a:lnSpc>
              <a:spcBef>
                <a:spcPct val="0"/>
              </a:spcBef>
              <a:spcAft>
                <a:spcPct val="0"/>
              </a:spcAf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Avoid mixing conflicting design styles or themes that can confuse visitors.</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Poor Readability:</a:t>
            </a:r>
          </a:p>
          <a:p>
            <a:pPr eaLnBrk="0" fontAlgn="base" hangingPunct="0">
              <a:lnSpc>
                <a:spcPct val="200000"/>
              </a:lnSpc>
              <a:spcBef>
                <a:spcPct val="0"/>
              </a:spcBef>
              <a:spcAft>
                <a:spcPct val="0"/>
              </a:spcAf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Use legible fonts and font sizes for body text and headings.</a:t>
            </a:r>
          </a:p>
          <a:p>
            <a:pPr eaLnBrk="0" fontAlgn="base" hangingPunct="0">
              <a:lnSpc>
                <a:spcPct val="200000"/>
              </a:lnSpc>
              <a:spcBef>
                <a:spcPct val="0"/>
              </a:spcBef>
              <a:spcAft>
                <a:spcPct val="0"/>
              </a:spcAf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Ensure sufficient color contrast between text and background for readability.</a:t>
            </a:r>
          </a:p>
          <a:p>
            <a:pPr eaLnBrk="0" fontAlgn="base" hangingPunct="0">
              <a:lnSpc>
                <a:spcPct val="200000"/>
              </a:lnSpc>
              <a:spcBef>
                <a:spcPct val="0"/>
              </a:spcBef>
              <a:spcAft>
                <a:spcPct val="0"/>
              </a:spcAf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Break up long paragraphs into shorter, digestible chunks for easier reading.</a:t>
            </a:r>
          </a:p>
        </p:txBody>
      </p:sp>
    </p:spTree>
    <p:extLst>
      <p:ext uri="{BB962C8B-B14F-4D97-AF65-F5344CB8AC3E}">
        <p14:creationId xmlns:p14="http://schemas.microsoft.com/office/powerpoint/2010/main" val="148510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2B1C-4F6C-58AD-76A2-F1FF3DC93D77}"/>
              </a:ext>
            </a:extLst>
          </p:cNvPr>
          <p:cNvSpPr>
            <a:spLocks noGrp="1"/>
          </p:cNvSpPr>
          <p:nvPr>
            <p:ph type="title"/>
          </p:nvPr>
        </p:nvSpPr>
        <p:spPr>
          <a:xfrm>
            <a:off x="838200" y="101601"/>
            <a:ext cx="10515600" cy="1168399"/>
          </a:xfrm>
        </p:spPr>
        <p:txBody>
          <a:bodyPr>
            <a:normAutofit/>
          </a:bodyPr>
          <a:lstStyle/>
          <a:p>
            <a:r>
              <a:rPr lang="en-US" sz="3200" b="1" dirty="0">
                <a:latin typeface="Poppins" panose="00000500000000000000" pitchFamily="2" charset="0"/>
                <a:cs typeface="Poppins" panose="00000500000000000000" pitchFamily="2" charset="0"/>
              </a:rPr>
              <a:t>Task 6 - Website Best Practices List</a:t>
            </a:r>
          </a:p>
        </p:txBody>
      </p:sp>
      <p:sp>
        <p:nvSpPr>
          <p:cNvPr id="3" name="Content Placeholder 2">
            <a:extLst>
              <a:ext uri="{FF2B5EF4-FFF2-40B4-BE49-F238E27FC236}">
                <a16:creationId xmlns:a16="http://schemas.microsoft.com/office/drawing/2014/main" id="{0150D13D-7DE3-5613-7612-91DAEAED1BFC}"/>
              </a:ext>
            </a:extLst>
          </p:cNvPr>
          <p:cNvSpPr>
            <a:spLocks noGrp="1"/>
          </p:cNvSpPr>
          <p:nvPr>
            <p:ph idx="1"/>
          </p:nvPr>
        </p:nvSpPr>
        <p:spPr>
          <a:xfrm>
            <a:off x="609600" y="1137920"/>
            <a:ext cx="10982960" cy="5354955"/>
          </a:xfrm>
        </p:spPr>
        <p:txBody>
          <a:bodyPr>
            <a:noAutofit/>
          </a:bodyPr>
          <a:lstStyle/>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1. Simplify Navigation:</a:t>
            </a:r>
          </a:p>
          <a:p>
            <a:pPr lvl="1" eaLnBrk="0" fontAlgn="base" hangingPunct="0">
              <a:lnSpc>
                <a:spcPct val="200000"/>
              </a:lnSpc>
              <a:spcBef>
                <a:spcPct val="0"/>
              </a:spcBef>
              <a:spcAft>
                <a:spcPct val="0"/>
              </a:spcAft>
            </a:pPr>
            <a:r>
              <a:rPr kumimoji="0" lang="en-US" altLang="en-US" sz="1600" i="0" u="none" strike="noStrike" cap="none" normalizeH="0" baseline="0" dirty="0">
                <a:ln>
                  <a:noFill/>
                </a:ln>
                <a:solidFill>
                  <a:schemeClr val="tx1"/>
                </a:solidFill>
                <a:effectLst/>
                <a:latin typeface="Poppins" panose="00000500000000000000" pitchFamily="2" charset="0"/>
                <a:cs typeface="Poppins" panose="00000500000000000000" pitchFamily="2" charset="0"/>
              </a:rPr>
              <a:t>Use clear and intuitive navigation menus to help users easily find the information they need.</a:t>
            </a:r>
          </a:p>
          <a:p>
            <a:pPr lvl="1" eaLnBrk="0" fontAlgn="base" hangingPunct="0">
              <a:lnSpc>
                <a:spcPct val="200000"/>
              </a:lnSpc>
              <a:spcBef>
                <a:spcPct val="0"/>
              </a:spcBef>
              <a:spcAft>
                <a:spcPct val="0"/>
              </a:spcAft>
            </a:pPr>
            <a:r>
              <a:rPr kumimoji="0" lang="en-US" altLang="en-US" sz="1600" i="0" u="none" strike="noStrike" cap="none" normalizeH="0" baseline="0" dirty="0">
                <a:ln>
                  <a:noFill/>
                </a:ln>
                <a:solidFill>
                  <a:schemeClr val="tx1"/>
                </a:solidFill>
                <a:effectLst/>
                <a:latin typeface="Poppins" panose="00000500000000000000" pitchFamily="2" charset="0"/>
                <a:cs typeface="Poppins" panose="00000500000000000000" pitchFamily="2" charset="0"/>
              </a:rPr>
              <a:t>Limit the number of menu items and organize them logically to reduce cognitive load.</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2. Prioritize Content Hierarchy:</a:t>
            </a:r>
          </a:p>
          <a:p>
            <a:pPr lvl="1" eaLnBrk="0" fontAlgn="base" hangingPunct="0">
              <a:lnSpc>
                <a:spcPct val="200000"/>
              </a:lnSpc>
              <a:spcBef>
                <a:spcPct val="0"/>
              </a:spcBef>
              <a:spcAft>
                <a:spcPct val="0"/>
              </a:spcAft>
            </a:pPr>
            <a:r>
              <a:rPr kumimoji="0" lang="en-US" altLang="en-US" sz="1600" i="0" u="none" strike="noStrike" cap="none" normalizeH="0" baseline="0" dirty="0">
                <a:ln>
                  <a:noFill/>
                </a:ln>
                <a:solidFill>
                  <a:schemeClr val="tx1"/>
                </a:solidFill>
                <a:effectLst/>
                <a:latin typeface="Poppins" panose="00000500000000000000" pitchFamily="2" charset="0"/>
                <a:cs typeface="Poppins" panose="00000500000000000000" pitchFamily="2" charset="0"/>
              </a:rPr>
              <a:t>Use visual hierarchy to emphasize important content and guide users' attention.</a:t>
            </a:r>
          </a:p>
          <a:p>
            <a:pPr lvl="1" eaLnBrk="0" fontAlgn="base" hangingPunct="0">
              <a:lnSpc>
                <a:spcPct val="200000"/>
              </a:lnSpc>
              <a:spcBef>
                <a:spcPct val="0"/>
              </a:spcBef>
              <a:spcAft>
                <a:spcPct val="0"/>
              </a:spcAft>
            </a:pPr>
            <a:r>
              <a:rPr kumimoji="0" lang="en-US" altLang="en-US" sz="1600" i="0" u="none" strike="noStrike" cap="none" normalizeH="0" baseline="0" dirty="0">
                <a:ln>
                  <a:noFill/>
                </a:ln>
                <a:solidFill>
                  <a:schemeClr val="tx1"/>
                </a:solidFill>
                <a:effectLst/>
                <a:latin typeface="Poppins" panose="00000500000000000000" pitchFamily="2" charset="0"/>
                <a:cs typeface="Poppins" panose="00000500000000000000" pitchFamily="2" charset="0"/>
              </a:rPr>
              <a:t>Use larger fonts, bolder colors, and strategic placement to highlight key messages and calls-to-action.</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3. Optimize Readability:</a:t>
            </a:r>
          </a:p>
          <a:p>
            <a:pPr lvl="1" eaLnBrk="0" fontAlgn="base" hangingPunct="0">
              <a:lnSpc>
                <a:spcPct val="200000"/>
              </a:lnSpc>
              <a:spcBef>
                <a:spcPct val="0"/>
              </a:spcBef>
              <a:spcAft>
                <a:spcPct val="0"/>
              </a:spcAft>
            </a:pPr>
            <a:r>
              <a:rPr kumimoji="0" lang="en-US" altLang="en-US" sz="1600" i="0" u="none" strike="noStrike" cap="none" normalizeH="0" baseline="0" dirty="0">
                <a:ln>
                  <a:noFill/>
                </a:ln>
                <a:solidFill>
                  <a:schemeClr val="tx1"/>
                </a:solidFill>
                <a:effectLst/>
                <a:latin typeface="Poppins" panose="00000500000000000000" pitchFamily="2" charset="0"/>
                <a:cs typeface="Poppins" panose="00000500000000000000" pitchFamily="2" charset="0"/>
              </a:rPr>
              <a:t>Choose legible fonts and appropriate font sizes for both desktop and mobile devices.</a:t>
            </a:r>
          </a:p>
          <a:p>
            <a:pPr lvl="1" eaLnBrk="0" fontAlgn="base" hangingPunct="0">
              <a:lnSpc>
                <a:spcPct val="200000"/>
              </a:lnSpc>
              <a:spcBef>
                <a:spcPct val="0"/>
              </a:spcBef>
              <a:spcAft>
                <a:spcPct val="0"/>
              </a:spcAft>
            </a:pPr>
            <a:r>
              <a:rPr kumimoji="0" lang="en-US" altLang="en-US" sz="1600" i="0" u="none" strike="noStrike" cap="none" normalizeH="0" baseline="0" dirty="0">
                <a:ln>
                  <a:noFill/>
                </a:ln>
                <a:solidFill>
                  <a:schemeClr val="tx1"/>
                </a:solidFill>
                <a:effectLst/>
                <a:latin typeface="Poppins" panose="00000500000000000000" pitchFamily="2" charset="0"/>
                <a:cs typeface="Poppins" panose="00000500000000000000" pitchFamily="2" charset="0"/>
              </a:rPr>
              <a:t>Ensure sufficient contrast between text and background colors to enhance readability, especially for users with visual impairments.</a:t>
            </a:r>
          </a:p>
        </p:txBody>
      </p:sp>
    </p:spTree>
    <p:extLst>
      <p:ext uri="{BB962C8B-B14F-4D97-AF65-F5344CB8AC3E}">
        <p14:creationId xmlns:p14="http://schemas.microsoft.com/office/powerpoint/2010/main" val="2333527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2B1C-4F6C-58AD-76A2-F1FF3DC93D77}"/>
              </a:ext>
            </a:extLst>
          </p:cNvPr>
          <p:cNvSpPr>
            <a:spLocks noGrp="1"/>
          </p:cNvSpPr>
          <p:nvPr>
            <p:ph type="title"/>
          </p:nvPr>
        </p:nvSpPr>
        <p:spPr/>
        <p:txBody>
          <a:bodyPr>
            <a:normAutofit/>
          </a:bodyPr>
          <a:lstStyle/>
          <a:p>
            <a:r>
              <a:rPr lang="en-US" sz="3200" b="1" dirty="0">
                <a:latin typeface="Poppins" panose="00000500000000000000" pitchFamily="2" charset="0"/>
                <a:cs typeface="Poppins" panose="00000500000000000000" pitchFamily="2" charset="0"/>
              </a:rPr>
              <a:t>Task 6 - Website Best Practices List</a:t>
            </a:r>
          </a:p>
        </p:txBody>
      </p:sp>
      <p:sp>
        <p:nvSpPr>
          <p:cNvPr id="3" name="Content Placeholder 2">
            <a:extLst>
              <a:ext uri="{FF2B5EF4-FFF2-40B4-BE49-F238E27FC236}">
                <a16:creationId xmlns:a16="http://schemas.microsoft.com/office/drawing/2014/main" id="{0150D13D-7DE3-5613-7612-91DAEAED1BFC}"/>
              </a:ext>
            </a:extLst>
          </p:cNvPr>
          <p:cNvSpPr>
            <a:spLocks noGrp="1"/>
          </p:cNvSpPr>
          <p:nvPr>
            <p:ph idx="1"/>
          </p:nvPr>
        </p:nvSpPr>
        <p:spPr>
          <a:xfrm>
            <a:off x="609600" y="1595120"/>
            <a:ext cx="10982960" cy="4897755"/>
          </a:xfrm>
        </p:spPr>
        <p:txBody>
          <a:bodyPr>
            <a:normAutofit/>
          </a:bodyPr>
          <a:lstStyle/>
          <a:p>
            <a:pPr marL="0" marR="0" lvl="0" indent="0" algn="l" defTabSz="914400" rtl="0" eaLnBrk="0" fontAlgn="base" latinLnBrk="0" hangingPunct="0">
              <a:lnSpc>
                <a:spcPct val="200000"/>
              </a:lnSpc>
              <a:spcBef>
                <a:spcPct val="0"/>
              </a:spcBef>
              <a:spcAft>
                <a:spcPct val="0"/>
              </a:spcAft>
              <a:buClrTx/>
              <a:buSzTx/>
              <a:buNone/>
              <a:tabLst/>
            </a:pPr>
            <a:r>
              <a:rPr lang="en-US" altLang="en-US" sz="1800" b="1" dirty="0">
                <a:latin typeface="Poppins" panose="00000500000000000000" pitchFamily="2" charset="0"/>
                <a:cs typeface="Poppins" panose="00000500000000000000" pitchFamily="2" charset="0"/>
              </a:rPr>
              <a:t>4</a:t>
            </a: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.Optimize Images and Multimedia:</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Use high-quality images and multimedia content to enhance visual appeal.</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Optimize file sizes to minimize loading times and improve website performance.</a:t>
            </a:r>
          </a:p>
          <a:p>
            <a:pPr marL="0" marR="0" lvl="0" indent="0" algn="l" defTabSz="914400" rtl="0" eaLnBrk="0" fontAlgn="base" latinLnBrk="0" hangingPunct="0">
              <a:lnSpc>
                <a:spcPct val="200000"/>
              </a:lnSpc>
              <a:spcBef>
                <a:spcPct val="0"/>
              </a:spcBef>
              <a:spcAft>
                <a:spcPct val="0"/>
              </a:spcAft>
              <a:buClrTx/>
              <a:buSzTx/>
              <a:buNone/>
              <a:tabLst/>
            </a:pPr>
            <a:r>
              <a:rPr lang="en-US" altLang="en-US" sz="1800" b="1" dirty="0">
                <a:latin typeface="Poppins" panose="00000500000000000000" pitchFamily="2" charset="0"/>
                <a:cs typeface="Poppins" panose="00000500000000000000" pitchFamily="2" charset="0"/>
              </a:rPr>
              <a:t>5</a:t>
            </a: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.Ensure Mobile Responsiveness:</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Design websites with a mobile-first approach to ensure compatibility across various devices and screen sizes.</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Use responsive design techniques to adapt layout and content based on screen resolution.</a:t>
            </a:r>
          </a:p>
        </p:txBody>
      </p:sp>
    </p:spTree>
    <p:extLst>
      <p:ext uri="{BB962C8B-B14F-4D97-AF65-F5344CB8AC3E}">
        <p14:creationId xmlns:p14="http://schemas.microsoft.com/office/powerpoint/2010/main" val="764164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2B1C-4F6C-58AD-76A2-F1FF3DC93D77}"/>
              </a:ext>
            </a:extLst>
          </p:cNvPr>
          <p:cNvSpPr>
            <a:spLocks noGrp="1"/>
          </p:cNvSpPr>
          <p:nvPr>
            <p:ph type="title"/>
          </p:nvPr>
        </p:nvSpPr>
        <p:spPr/>
        <p:txBody>
          <a:bodyPr>
            <a:normAutofit/>
          </a:bodyPr>
          <a:lstStyle/>
          <a:p>
            <a:r>
              <a:rPr lang="en-US" sz="3200" b="1" dirty="0">
                <a:latin typeface="Poppins" panose="00000500000000000000" pitchFamily="2" charset="0"/>
                <a:cs typeface="Poppins" panose="00000500000000000000" pitchFamily="2" charset="0"/>
              </a:rPr>
              <a:t>Task 7 -  Landing Page Design</a:t>
            </a:r>
          </a:p>
        </p:txBody>
      </p:sp>
      <p:sp>
        <p:nvSpPr>
          <p:cNvPr id="3" name="Content Placeholder 2">
            <a:extLst>
              <a:ext uri="{FF2B5EF4-FFF2-40B4-BE49-F238E27FC236}">
                <a16:creationId xmlns:a16="http://schemas.microsoft.com/office/drawing/2014/main" id="{0150D13D-7DE3-5613-7612-91DAEAED1BFC}"/>
              </a:ext>
            </a:extLst>
          </p:cNvPr>
          <p:cNvSpPr>
            <a:spLocks noGrp="1"/>
          </p:cNvSpPr>
          <p:nvPr>
            <p:ph idx="1"/>
          </p:nvPr>
        </p:nvSpPr>
        <p:spPr>
          <a:xfrm>
            <a:off x="609600" y="1595120"/>
            <a:ext cx="10982960" cy="4897755"/>
          </a:xfrm>
        </p:spPr>
        <p:txBody>
          <a:bodyPr>
            <a:normAutofit/>
          </a:bodyPr>
          <a:lstStyle/>
          <a:p>
            <a:pPr marL="0" marR="0" lvl="0" indent="0" algn="l" defTabSz="914400" rtl="0" eaLnBrk="0" fontAlgn="base" latinLnBrk="0" hangingPunct="0">
              <a:lnSpc>
                <a:spcPct val="200000"/>
              </a:lnSpc>
              <a:spcBef>
                <a:spcPct val="0"/>
              </a:spcBef>
              <a:spcAft>
                <a:spcPct val="0"/>
              </a:spcAft>
              <a:buClrTx/>
              <a:buSzTx/>
              <a:buNone/>
              <a:tabLst/>
            </a:pPr>
            <a:r>
              <a:rPr lang="en-US" altLang="en-US" sz="1800" b="1" dirty="0">
                <a:latin typeface="Poppins" panose="00000500000000000000" pitchFamily="2" charset="0"/>
                <a:cs typeface="Poppins" panose="00000500000000000000" pitchFamily="2" charset="0"/>
              </a:rPr>
              <a:t>The Landing page was in another file.</a:t>
            </a:r>
            <a:endPar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572885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2B1C-4F6C-58AD-76A2-F1FF3DC93D77}"/>
              </a:ext>
            </a:extLst>
          </p:cNvPr>
          <p:cNvSpPr>
            <a:spLocks noGrp="1"/>
          </p:cNvSpPr>
          <p:nvPr>
            <p:ph type="title"/>
          </p:nvPr>
        </p:nvSpPr>
        <p:spPr/>
        <p:txBody>
          <a:bodyPr>
            <a:normAutofit/>
          </a:bodyPr>
          <a:lstStyle/>
          <a:p>
            <a:r>
              <a:rPr lang="en-US" sz="3200" b="1" dirty="0">
                <a:latin typeface="Poppins" panose="00000500000000000000" pitchFamily="2" charset="0"/>
                <a:cs typeface="Poppins" panose="00000500000000000000" pitchFamily="2" charset="0"/>
              </a:rPr>
              <a:t>Conclusion</a:t>
            </a:r>
          </a:p>
        </p:txBody>
      </p:sp>
      <p:sp>
        <p:nvSpPr>
          <p:cNvPr id="3" name="Content Placeholder 2">
            <a:extLst>
              <a:ext uri="{FF2B5EF4-FFF2-40B4-BE49-F238E27FC236}">
                <a16:creationId xmlns:a16="http://schemas.microsoft.com/office/drawing/2014/main" id="{0150D13D-7DE3-5613-7612-91DAEAED1BFC}"/>
              </a:ext>
            </a:extLst>
          </p:cNvPr>
          <p:cNvSpPr>
            <a:spLocks noGrp="1"/>
          </p:cNvSpPr>
          <p:nvPr>
            <p:ph idx="1"/>
          </p:nvPr>
        </p:nvSpPr>
        <p:spPr>
          <a:xfrm>
            <a:off x="609600" y="1595120"/>
            <a:ext cx="10982960" cy="4897755"/>
          </a:xfrm>
        </p:spPr>
        <p:txBody>
          <a:bodyPr>
            <a:normAutofit/>
          </a:bodyPr>
          <a:lstStyle/>
          <a:p>
            <a:pPr marL="0" marR="0" lvl="0" indent="0" algn="l" defTabSz="914400" rtl="0" eaLnBrk="0" fontAlgn="base" latinLnBrk="0" hangingPunct="0">
              <a:lnSpc>
                <a:spcPct val="200000"/>
              </a:lnSpc>
              <a:spcBef>
                <a:spcPct val="0"/>
              </a:spcBef>
              <a:spcAft>
                <a:spcPct val="0"/>
              </a:spcAft>
              <a:buClrTx/>
              <a:buSzTx/>
              <a:buNone/>
              <a:tabLst/>
            </a:pPr>
            <a:r>
              <a:rPr lang="en-US" altLang="en-US" sz="1800" dirty="0">
                <a:latin typeface="Poppins" panose="00000500000000000000" pitchFamily="2" charset="0"/>
                <a:cs typeface="Poppins" panose="00000500000000000000" pitchFamily="2" charset="0"/>
              </a:rPr>
              <a:t>For the project on </a:t>
            </a:r>
            <a:r>
              <a:rPr lang="en-US" altLang="en-US" sz="1800" b="1" dirty="0">
                <a:latin typeface="Poppins" panose="00000500000000000000" pitchFamily="2" charset="0"/>
                <a:cs typeface="Poppins" panose="00000500000000000000" pitchFamily="2" charset="0"/>
              </a:rPr>
              <a:t>"Crafting &amp; Compelling Website Analysis, Audit, and Recommendations"</a:t>
            </a:r>
            <a:r>
              <a:rPr lang="en-US" altLang="en-US" sz="1800" dirty="0">
                <a:latin typeface="Poppins" panose="00000500000000000000" pitchFamily="2" charset="0"/>
                <a:cs typeface="Poppins" panose="00000500000000000000" pitchFamily="2" charset="0"/>
              </a:rPr>
              <a:t>, the analysis of Infosys' website highlights key areas where improvements can enhance user experience, lead generation, and brand awareness. By focusing on refining the landing page design, streamlining navigation, optimizing for mobile responsiveness, and integrating strategic SEO techniques, Infosys can strengthen its digital presence and attract a more engaged audience. Implementing these recommendations will not only improve visitor retention but also drive higher conversion rates, ultimately aligning with the company's objectives of innovation and leadership in the IT services sector.</a:t>
            </a:r>
            <a:endPar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25620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2B1C-4F6C-58AD-76A2-F1FF3DC93D77}"/>
              </a:ext>
            </a:extLst>
          </p:cNvPr>
          <p:cNvSpPr>
            <a:spLocks noGrp="1"/>
          </p:cNvSpPr>
          <p:nvPr>
            <p:ph type="title"/>
          </p:nvPr>
        </p:nvSpPr>
        <p:spPr/>
        <p:txBody>
          <a:bodyPr>
            <a:normAutofit/>
          </a:bodyPr>
          <a:lstStyle/>
          <a:p>
            <a:r>
              <a:rPr lang="en-US" sz="3200" b="1" dirty="0">
                <a:latin typeface="Poppins" panose="00000500000000000000" pitchFamily="2" charset="0"/>
                <a:cs typeface="Poppins" panose="00000500000000000000" pitchFamily="2" charset="0"/>
              </a:rPr>
              <a:t>Task 1 – Company Selection</a:t>
            </a:r>
          </a:p>
        </p:txBody>
      </p:sp>
      <p:sp>
        <p:nvSpPr>
          <p:cNvPr id="3" name="Content Placeholder 2">
            <a:extLst>
              <a:ext uri="{FF2B5EF4-FFF2-40B4-BE49-F238E27FC236}">
                <a16:creationId xmlns:a16="http://schemas.microsoft.com/office/drawing/2014/main" id="{0150D13D-7DE3-5613-7612-91DAEAED1BFC}"/>
              </a:ext>
            </a:extLst>
          </p:cNvPr>
          <p:cNvSpPr>
            <a:spLocks noGrp="1"/>
          </p:cNvSpPr>
          <p:nvPr>
            <p:ph idx="1"/>
          </p:nvPr>
        </p:nvSpPr>
        <p:spPr>
          <a:xfrm>
            <a:off x="838200" y="1595120"/>
            <a:ext cx="10515600" cy="4897755"/>
          </a:xfrm>
        </p:spPr>
        <p:txBody>
          <a:bodyPr>
            <a:normAutofit fontScale="85000" lnSpcReduction="10000"/>
          </a:bodyPr>
          <a:lstStyle/>
          <a:p>
            <a:pPr marL="0" indent="0">
              <a:lnSpc>
                <a:spcPct val="120000"/>
              </a:lnSpc>
              <a:buNone/>
            </a:pPr>
            <a:r>
              <a:rPr lang="en-US" b="1" dirty="0"/>
              <a:t>Infosys Limited:</a:t>
            </a:r>
            <a:endParaRPr lang="en-US" dirty="0"/>
          </a:p>
          <a:p>
            <a:pPr>
              <a:lnSpc>
                <a:spcPct val="120000"/>
              </a:lnSpc>
              <a:buFont typeface="Arial" panose="020B0604020202020204" pitchFamily="34" charset="0"/>
              <a:buChar char="•"/>
            </a:pPr>
            <a:r>
              <a:rPr lang="en-US" dirty="0"/>
              <a:t>Founded in 1981, Infosys is a global leader in technology services and consulting.</a:t>
            </a:r>
          </a:p>
          <a:p>
            <a:pPr>
              <a:lnSpc>
                <a:spcPct val="120000"/>
              </a:lnSpc>
              <a:buFont typeface="Arial" panose="020B0604020202020204" pitchFamily="34" charset="0"/>
              <a:buChar char="•"/>
            </a:pPr>
            <a:r>
              <a:rPr lang="en-US" dirty="0"/>
              <a:t>Headquartered in Bengaluru, India, it provides business consulting, information technology, and outsourcing services.</a:t>
            </a:r>
          </a:p>
          <a:p>
            <a:pPr marL="0" indent="0">
              <a:lnSpc>
                <a:spcPct val="120000"/>
              </a:lnSpc>
              <a:buNone/>
            </a:pPr>
            <a:r>
              <a:rPr lang="en-US" b="1" dirty="0"/>
              <a:t>Key Offerings:</a:t>
            </a:r>
            <a:endParaRPr lang="en-US" dirty="0"/>
          </a:p>
          <a:p>
            <a:pPr marL="742950" lvl="1" indent="-285750">
              <a:lnSpc>
                <a:spcPct val="120000"/>
              </a:lnSpc>
              <a:buFont typeface="Arial" panose="020B0604020202020204" pitchFamily="34" charset="0"/>
              <a:buChar char="•"/>
            </a:pPr>
            <a:r>
              <a:rPr lang="en-US" b="1" dirty="0"/>
              <a:t>Digital Transformation Services:</a:t>
            </a:r>
            <a:r>
              <a:rPr lang="en-US" dirty="0"/>
              <a:t> Helping businesses adopt cutting-edge technologies.</a:t>
            </a:r>
          </a:p>
          <a:p>
            <a:pPr marL="742950" lvl="1" indent="-285750">
              <a:lnSpc>
                <a:spcPct val="120000"/>
              </a:lnSpc>
              <a:buFont typeface="Arial" panose="020B0604020202020204" pitchFamily="34" charset="0"/>
              <a:buChar char="•"/>
            </a:pPr>
            <a:r>
              <a:rPr lang="en-US" b="1" dirty="0"/>
              <a:t>Cloud Services:</a:t>
            </a:r>
            <a:r>
              <a:rPr lang="en-US" dirty="0"/>
              <a:t> Cloud migration, management, and solutions.</a:t>
            </a:r>
          </a:p>
          <a:p>
            <a:pPr marL="742950" lvl="1" indent="-285750">
              <a:lnSpc>
                <a:spcPct val="120000"/>
              </a:lnSpc>
              <a:buFont typeface="Arial" panose="020B0604020202020204" pitchFamily="34" charset="0"/>
              <a:buChar char="•"/>
            </a:pPr>
            <a:r>
              <a:rPr lang="en-US" b="1" dirty="0"/>
              <a:t>Artificial Intelligence &amp; Automation:</a:t>
            </a:r>
            <a:r>
              <a:rPr lang="en-US" dirty="0"/>
              <a:t> AI-driven business solutions.</a:t>
            </a:r>
          </a:p>
          <a:p>
            <a:pPr marL="742950" lvl="1" indent="-285750">
              <a:lnSpc>
                <a:spcPct val="120000"/>
              </a:lnSpc>
              <a:buFont typeface="Arial" panose="020B0604020202020204" pitchFamily="34" charset="0"/>
              <a:buChar char="•"/>
            </a:pPr>
            <a:r>
              <a:rPr lang="en-US" b="1" dirty="0"/>
              <a:t>Enterprise Applications:</a:t>
            </a:r>
            <a:r>
              <a:rPr lang="en-US" dirty="0"/>
              <a:t> ERP, CRM, and other enterprise-level software services.</a:t>
            </a:r>
          </a:p>
          <a:p>
            <a:pPr marL="742950" lvl="1" indent="-285750">
              <a:lnSpc>
                <a:spcPct val="120000"/>
              </a:lnSpc>
              <a:buFont typeface="Arial" panose="020B0604020202020204" pitchFamily="34" charset="0"/>
              <a:buChar char="•"/>
            </a:pPr>
            <a:r>
              <a:rPr lang="en-US" b="1" dirty="0"/>
              <a:t>Cybersecurity Solutions:</a:t>
            </a:r>
            <a:r>
              <a:rPr lang="en-US" dirty="0"/>
              <a:t> Comprehensive security services.</a:t>
            </a:r>
          </a:p>
        </p:txBody>
      </p:sp>
    </p:spTree>
    <p:extLst>
      <p:ext uri="{BB962C8B-B14F-4D97-AF65-F5344CB8AC3E}">
        <p14:creationId xmlns:p14="http://schemas.microsoft.com/office/powerpoint/2010/main" val="132931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2B1C-4F6C-58AD-76A2-F1FF3DC93D77}"/>
              </a:ext>
            </a:extLst>
          </p:cNvPr>
          <p:cNvSpPr>
            <a:spLocks noGrp="1"/>
          </p:cNvSpPr>
          <p:nvPr>
            <p:ph type="title"/>
          </p:nvPr>
        </p:nvSpPr>
        <p:spPr/>
        <p:txBody>
          <a:bodyPr>
            <a:normAutofit/>
          </a:bodyPr>
          <a:lstStyle/>
          <a:p>
            <a:r>
              <a:rPr lang="en-US" sz="3200" b="1">
                <a:latin typeface="Poppins" panose="00000500000000000000" pitchFamily="2" charset="0"/>
                <a:cs typeface="Poppins" panose="00000500000000000000" pitchFamily="2" charset="0"/>
              </a:rPr>
              <a:t>Task 2 – Product and Service Descriptions</a:t>
            </a:r>
            <a:endParaRPr lang="en-US" sz="3200" b="1"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0150D13D-7DE3-5613-7612-91DAEAED1BFC}"/>
              </a:ext>
            </a:extLst>
          </p:cNvPr>
          <p:cNvSpPr>
            <a:spLocks noGrp="1"/>
          </p:cNvSpPr>
          <p:nvPr>
            <p:ph idx="1"/>
          </p:nvPr>
        </p:nvSpPr>
        <p:spPr>
          <a:xfrm>
            <a:off x="609600" y="1381760"/>
            <a:ext cx="10982960" cy="4897755"/>
          </a:xfrm>
        </p:spPr>
        <p:txBody>
          <a:bodyPr>
            <a:noAutofit/>
          </a:bodyPr>
          <a:lstStyle/>
          <a:p>
            <a:pPr marL="0" indent="0">
              <a:lnSpc>
                <a:spcPct val="200000"/>
              </a:lnSpc>
              <a:buNone/>
            </a:pPr>
            <a:r>
              <a:rPr lang="en-US" sz="1500" b="1" dirty="0">
                <a:latin typeface="Poppins" panose="00000500000000000000" pitchFamily="2" charset="0"/>
                <a:cs typeface="Poppins" panose="00000500000000000000" pitchFamily="2" charset="0"/>
              </a:rPr>
              <a:t>Finacle:  </a:t>
            </a:r>
          </a:p>
          <a:p>
            <a:pPr lvl="1">
              <a:lnSpc>
                <a:spcPct val="200000"/>
              </a:lnSpc>
            </a:pPr>
            <a:r>
              <a:rPr lang="en-US" sz="1500" dirty="0">
                <a:latin typeface="Poppins" panose="00000500000000000000" pitchFamily="2" charset="0"/>
                <a:cs typeface="Poppins" panose="00000500000000000000" pitchFamily="2" charset="0"/>
              </a:rPr>
              <a:t>Comprehensive banking solution for core banking, payments, and digital banking.</a:t>
            </a:r>
          </a:p>
          <a:p>
            <a:pPr lvl="1">
              <a:lnSpc>
                <a:spcPct val="200000"/>
              </a:lnSpc>
            </a:pPr>
            <a:r>
              <a:rPr lang="en-US" sz="1500" dirty="0">
                <a:latin typeface="Poppins" panose="00000500000000000000" pitchFamily="2" charset="0"/>
                <a:cs typeface="Poppins" panose="00000500000000000000" pitchFamily="2" charset="0"/>
              </a:rPr>
              <a:t>Helps banks streamline operations, enhance customer experience, and adopt digital strategies.</a:t>
            </a:r>
          </a:p>
          <a:p>
            <a:pPr lvl="1">
              <a:lnSpc>
                <a:spcPct val="200000"/>
              </a:lnSpc>
            </a:pPr>
            <a:r>
              <a:rPr lang="en-US" sz="1500" dirty="0">
                <a:latin typeface="Poppins" panose="00000500000000000000" pitchFamily="2" charset="0"/>
                <a:cs typeface="Poppins" panose="00000500000000000000" pitchFamily="2" charset="0"/>
              </a:rPr>
              <a:t>Modular architecture allows integration with modern technologies and supports new models like open banking.</a:t>
            </a:r>
          </a:p>
          <a:p>
            <a:pPr marL="0" indent="0">
              <a:lnSpc>
                <a:spcPct val="200000"/>
              </a:lnSpc>
              <a:buNone/>
            </a:pPr>
            <a:r>
              <a:rPr lang="en-US" sz="1500" b="1" dirty="0" err="1">
                <a:latin typeface="Poppins" panose="00000500000000000000" pitchFamily="2" charset="0"/>
                <a:cs typeface="Poppins" panose="00000500000000000000" pitchFamily="2" charset="0"/>
              </a:rPr>
              <a:t>EdgeVerve</a:t>
            </a:r>
            <a:r>
              <a:rPr lang="en-US" sz="1500" b="1" dirty="0">
                <a:latin typeface="Poppins" panose="00000500000000000000" pitchFamily="2" charset="0"/>
                <a:cs typeface="Poppins" panose="00000500000000000000" pitchFamily="2" charset="0"/>
              </a:rPr>
              <a:t>:  </a:t>
            </a:r>
          </a:p>
          <a:p>
            <a:pPr lvl="1">
              <a:lnSpc>
                <a:spcPct val="200000"/>
              </a:lnSpc>
            </a:pPr>
            <a:r>
              <a:rPr lang="en-US" sz="1500" dirty="0">
                <a:latin typeface="Poppins" panose="00000500000000000000" pitchFamily="2" charset="0"/>
                <a:cs typeface="Poppins" panose="00000500000000000000" pitchFamily="2" charset="0"/>
              </a:rPr>
              <a:t>Focuses on AI-powered automation and business process transformation.</a:t>
            </a:r>
          </a:p>
          <a:p>
            <a:pPr lvl="1">
              <a:lnSpc>
                <a:spcPct val="200000"/>
              </a:lnSpc>
            </a:pPr>
            <a:r>
              <a:rPr lang="en-US" sz="1500" dirty="0">
                <a:latin typeface="Poppins" panose="00000500000000000000" pitchFamily="2" charset="0"/>
                <a:cs typeface="Poppins" panose="00000500000000000000" pitchFamily="2" charset="0"/>
              </a:rPr>
              <a:t>Key solutions: </a:t>
            </a:r>
            <a:r>
              <a:rPr lang="en-US" sz="1500" b="1" dirty="0" err="1">
                <a:latin typeface="Poppins" panose="00000500000000000000" pitchFamily="2" charset="0"/>
                <a:cs typeface="Poppins" panose="00000500000000000000" pitchFamily="2" charset="0"/>
              </a:rPr>
              <a:t>AssistEdge</a:t>
            </a:r>
            <a:r>
              <a:rPr lang="en-US" sz="1500" dirty="0">
                <a:latin typeface="Poppins" panose="00000500000000000000" pitchFamily="2" charset="0"/>
                <a:cs typeface="Poppins" panose="00000500000000000000" pitchFamily="2" charset="0"/>
              </a:rPr>
              <a:t> (end-to-end automation and RPA) and </a:t>
            </a:r>
            <a:r>
              <a:rPr lang="en-US" sz="1500" b="1" dirty="0" err="1">
                <a:latin typeface="Poppins" panose="00000500000000000000" pitchFamily="2" charset="0"/>
                <a:cs typeface="Poppins" panose="00000500000000000000" pitchFamily="2" charset="0"/>
              </a:rPr>
              <a:t>TradeEdge</a:t>
            </a:r>
            <a:r>
              <a:rPr lang="en-US" sz="1500" dirty="0">
                <a:latin typeface="Poppins" panose="00000500000000000000" pitchFamily="2" charset="0"/>
                <a:cs typeface="Poppins" panose="00000500000000000000" pitchFamily="2" charset="0"/>
              </a:rPr>
              <a:t> (supply chain visibility).</a:t>
            </a:r>
          </a:p>
          <a:p>
            <a:pPr lvl="1">
              <a:lnSpc>
                <a:spcPct val="200000"/>
              </a:lnSpc>
            </a:pPr>
            <a:r>
              <a:rPr lang="en-US" sz="1500" dirty="0">
                <a:latin typeface="Poppins" panose="00000500000000000000" pitchFamily="2" charset="0"/>
                <a:cs typeface="Poppins" panose="00000500000000000000" pitchFamily="2" charset="0"/>
              </a:rPr>
              <a:t>Enables businesses to automate processes, enhance decision-making, and accelerate digital transformation.</a:t>
            </a:r>
          </a:p>
        </p:txBody>
      </p:sp>
    </p:spTree>
    <p:extLst>
      <p:ext uri="{BB962C8B-B14F-4D97-AF65-F5344CB8AC3E}">
        <p14:creationId xmlns:p14="http://schemas.microsoft.com/office/powerpoint/2010/main" val="286555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2B1C-4F6C-58AD-76A2-F1FF3DC93D77}"/>
              </a:ext>
            </a:extLst>
          </p:cNvPr>
          <p:cNvSpPr>
            <a:spLocks noGrp="1"/>
          </p:cNvSpPr>
          <p:nvPr>
            <p:ph type="title"/>
          </p:nvPr>
        </p:nvSpPr>
        <p:spPr/>
        <p:txBody>
          <a:bodyPr>
            <a:normAutofit/>
          </a:bodyPr>
          <a:lstStyle/>
          <a:p>
            <a:r>
              <a:rPr lang="en-US" sz="3200" b="1" dirty="0">
                <a:latin typeface="Poppins" panose="00000500000000000000" pitchFamily="2" charset="0"/>
                <a:cs typeface="Poppins" panose="00000500000000000000" pitchFamily="2" charset="0"/>
              </a:rPr>
              <a:t>Task 2 – Product and Service Descriptions</a:t>
            </a:r>
          </a:p>
        </p:txBody>
      </p:sp>
      <p:sp>
        <p:nvSpPr>
          <p:cNvPr id="4" name="Rectangle 1">
            <a:extLst>
              <a:ext uri="{FF2B5EF4-FFF2-40B4-BE49-F238E27FC236}">
                <a16:creationId xmlns:a16="http://schemas.microsoft.com/office/drawing/2014/main" id="{D2D394F6-7619-E030-D016-56FC8C275FA4}"/>
              </a:ext>
            </a:extLst>
          </p:cNvPr>
          <p:cNvSpPr>
            <a:spLocks noGrp="1" noChangeArrowheads="1"/>
          </p:cNvSpPr>
          <p:nvPr>
            <p:ph idx="1"/>
          </p:nvPr>
        </p:nvSpPr>
        <p:spPr bwMode="auto">
          <a:xfrm>
            <a:off x="629920" y="1568608"/>
            <a:ext cx="10952481" cy="495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Infosys Cobalt</a:t>
            </a:r>
            <a:r>
              <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lvl="1" eaLnBrk="0" fontAlgn="base" hangingPunct="0">
              <a:lnSpc>
                <a:spcPct val="200000"/>
              </a:lnSpc>
              <a:spcBef>
                <a:spcPct val="0"/>
              </a:spcBef>
              <a:spcAft>
                <a:spcPct val="0"/>
              </a:spcAft>
            </a:pPr>
            <a:r>
              <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 cloud ecosystem designed for secure cloud adoption across public, private, and hybrid environments.</a:t>
            </a:r>
          </a:p>
          <a:p>
            <a:pPr lvl="1" eaLnBrk="0" fontAlgn="base" hangingPunct="0">
              <a:lnSpc>
                <a:spcPct val="200000"/>
              </a:lnSpc>
              <a:spcBef>
                <a:spcPct val="0"/>
              </a:spcBef>
              <a:spcAft>
                <a:spcPct val="0"/>
              </a:spcAft>
            </a:pPr>
            <a:r>
              <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Provides 14,000+ cloud assets and accelerators to build, manage, and scale cloud solutions.</a:t>
            </a:r>
          </a:p>
          <a:p>
            <a:pPr lvl="1" eaLnBrk="0" fontAlgn="base" hangingPunct="0">
              <a:lnSpc>
                <a:spcPct val="200000"/>
              </a:lnSpc>
              <a:spcBef>
                <a:spcPct val="0"/>
              </a:spcBef>
              <a:spcAft>
                <a:spcPct val="0"/>
              </a:spcAft>
            </a:pPr>
            <a:r>
              <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Supports cloud-native development, digital infrastructure, and AI-driven innovations.</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Infosys Nia</a:t>
            </a:r>
            <a:r>
              <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lvl="1" eaLnBrk="0" fontAlgn="base" hangingPunct="0">
              <a:lnSpc>
                <a:spcPct val="200000"/>
              </a:lnSpc>
              <a:spcBef>
                <a:spcPct val="0"/>
              </a:spcBef>
              <a:spcAft>
                <a:spcPct val="0"/>
              </a:spcAft>
            </a:pPr>
            <a:r>
              <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Advanced AI platform offering machine learning, deep learning, and natural language processing capabilities.</a:t>
            </a:r>
          </a:p>
          <a:p>
            <a:pPr lvl="1" eaLnBrk="0" fontAlgn="base" hangingPunct="0">
              <a:lnSpc>
                <a:spcPct val="200000"/>
              </a:lnSpc>
              <a:spcBef>
                <a:spcPct val="0"/>
              </a:spcBef>
              <a:spcAft>
                <a:spcPct val="0"/>
              </a:spcAft>
            </a:pPr>
            <a:r>
              <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Automates business processes, delivers data-driven insights, and enhances decision-making.</a:t>
            </a:r>
          </a:p>
          <a:p>
            <a:pPr lvl="1" eaLnBrk="0" fontAlgn="base" hangingPunct="0">
              <a:lnSpc>
                <a:spcPct val="200000"/>
              </a:lnSpc>
              <a:spcBef>
                <a:spcPct val="0"/>
              </a:spcBef>
              <a:spcAft>
                <a:spcPct val="0"/>
              </a:spcAft>
            </a:pPr>
            <a:r>
              <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Used for intelligent automation, big data analytics, and predictive modeling.</a:t>
            </a:r>
          </a:p>
        </p:txBody>
      </p:sp>
    </p:spTree>
    <p:extLst>
      <p:ext uri="{BB962C8B-B14F-4D97-AF65-F5344CB8AC3E}">
        <p14:creationId xmlns:p14="http://schemas.microsoft.com/office/powerpoint/2010/main" val="1961362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2B1C-4F6C-58AD-76A2-F1FF3DC93D77}"/>
              </a:ext>
            </a:extLst>
          </p:cNvPr>
          <p:cNvSpPr>
            <a:spLocks noGrp="1"/>
          </p:cNvSpPr>
          <p:nvPr>
            <p:ph type="title"/>
          </p:nvPr>
        </p:nvSpPr>
        <p:spPr/>
        <p:txBody>
          <a:bodyPr>
            <a:normAutofit/>
          </a:bodyPr>
          <a:lstStyle/>
          <a:p>
            <a:r>
              <a:rPr lang="en-US" sz="3200" b="1" dirty="0">
                <a:latin typeface="Poppins" panose="00000500000000000000" pitchFamily="2" charset="0"/>
                <a:cs typeface="Poppins" panose="00000500000000000000" pitchFamily="2" charset="0"/>
              </a:rPr>
              <a:t>Task 2 – Product and Service Descriptions</a:t>
            </a:r>
          </a:p>
        </p:txBody>
      </p:sp>
      <p:sp>
        <p:nvSpPr>
          <p:cNvPr id="3" name="Content Placeholder 2">
            <a:extLst>
              <a:ext uri="{FF2B5EF4-FFF2-40B4-BE49-F238E27FC236}">
                <a16:creationId xmlns:a16="http://schemas.microsoft.com/office/drawing/2014/main" id="{0150D13D-7DE3-5613-7612-91DAEAED1BFC}"/>
              </a:ext>
            </a:extLst>
          </p:cNvPr>
          <p:cNvSpPr>
            <a:spLocks noGrp="1"/>
          </p:cNvSpPr>
          <p:nvPr>
            <p:ph idx="1"/>
          </p:nvPr>
        </p:nvSpPr>
        <p:spPr>
          <a:xfrm>
            <a:off x="609600" y="1595120"/>
            <a:ext cx="10982960" cy="4897755"/>
          </a:xfrm>
        </p:spPr>
        <p:txBody>
          <a:bodyPr>
            <a:normAutofit/>
          </a:bodyPr>
          <a:lstStyle/>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Infosys Digital Experience</a:t>
            </a:r>
            <a:r>
              <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lvl="1" eaLnBrk="0" fontAlgn="base" hangingPunct="0">
              <a:lnSpc>
                <a:spcPct val="200000"/>
              </a:lnSpc>
              <a:spcBef>
                <a:spcPct val="0"/>
              </a:spcBef>
              <a:spcAft>
                <a:spcPct val="0"/>
              </a:spcAft>
            </a:pPr>
            <a:r>
              <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Enhances customer engagement through personalized digital experiences.</a:t>
            </a:r>
          </a:p>
          <a:p>
            <a:pPr lvl="1" eaLnBrk="0" fontAlgn="base" hangingPunct="0">
              <a:lnSpc>
                <a:spcPct val="200000"/>
              </a:lnSpc>
              <a:spcBef>
                <a:spcPct val="0"/>
              </a:spcBef>
              <a:spcAft>
                <a:spcPct val="0"/>
              </a:spcAft>
            </a:pPr>
            <a:r>
              <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Uses data analytics, customer journey mapping, and design thinking to improve user experience across digital platforms.</a:t>
            </a:r>
          </a:p>
          <a:p>
            <a:pPr lvl="1" eaLnBrk="0" fontAlgn="base" hangingPunct="0">
              <a:lnSpc>
                <a:spcPct val="200000"/>
              </a:lnSpc>
              <a:spcBef>
                <a:spcPct val="0"/>
              </a:spcBef>
              <a:spcAft>
                <a:spcPct val="0"/>
              </a:spcAft>
            </a:pPr>
            <a:r>
              <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Focuses on creating seamless omni-channel experiences to improve customer satisfaction and loyalty.</a:t>
            </a:r>
          </a:p>
        </p:txBody>
      </p:sp>
    </p:spTree>
    <p:extLst>
      <p:ext uri="{BB962C8B-B14F-4D97-AF65-F5344CB8AC3E}">
        <p14:creationId xmlns:p14="http://schemas.microsoft.com/office/powerpoint/2010/main" val="48747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2B1C-4F6C-58AD-76A2-F1FF3DC93D77}"/>
              </a:ext>
            </a:extLst>
          </p:cNvPr>
          <p:cNvSpPr>
            <a:spLocks noGrp="1"/>
          </p:cNvSpPr>
          <p:nvPr>
            <p:ph type="title"/>
          </p:nvPr>
        </p:nvSpPr>
        <p:spPr/>
        <p:txBody>
          <a:bodyPr>
            <a:normAutofit/>
          </a:bodyPr>
          <a:lstStyle/>
          <a:p>
            <a:r>
              <a:rPr lang="en-US" sz="3200" b="1" dirty="0">
                <a:latin typeface="Poppins" panose="00000500000000000000" pitchFamily="2" charset="0"/>
                <a:cs typeface="Poppins" panose="00000500000000000000" pitchFamily="2" charset="0"/>
              </a:rPr>
              <a:t>Task 3 – Website Platform Identification</a:t>
            </a:r>
          </a:p>
        </p:txBody>
      </p:sp>
      <p:sp>
        <p:nvSpPr>
          <p:cNvPr id="3" name="Content Placeholder 2">
            <a:extLst>
              <a:ext uri="{FF2B5EF4-FFF2-40B4-BE49-F238E27FC236}">
                <a16:creationId xmlns:a16="http://schemas.microsoft.com/office/drawing/2014/main" id="{0150D13D-7DE3-5613-7612-91DAEAED1BFC}"/>
              </a:ext>
            </a:extLst>
          </p:cNvPr>
          <p:cNvSpPr>
            <a:spLocks noGrp="1"/>
          </p:cNvSpPr>
          <p:nvPr>
            <p:ph idx="1"/>
          </p:nvPr>
        </p:nvSpPr>
        <p:spPr>
          <a:xfrm>
            <a:off x="609600" y="1595120"/>
            <a:ext cx="10982960" cy="4897755"/>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Poppins" panose="00000500000000000000" pitchFamily="2" charset="0"/>
                <a:cs typeface="Poppins" panose="00000500000000000000" pitchFamily="2" charset="0"/>
              </a:rPr>
              <a:t>The platform on which the Infosys website is developed includes various technologies and frameworks, as shown in the screenshot. Here are the findings:</a:t>
            </a:r>
          </a:p>
          <a:p>
            <a:pPr lvl="1">
              <a:lnSpc>
                <a:spcPct val="150000"/>
              </a:lnSpc>
            </a:pPr>
            <a:r>
              <a:rPr lang="en-US" sz="1800" b="1" dirty="0">
                <a:latin typeface="Poppins" panose="00000500000000000000" pitchFamily="2" charset="0"/>
                <a:cs typeface="Poppins" panose="00000500000000000000" pitchFamily="2" charset="0"/>
              </a:rPr>
              <a:t>CMS</a:t>
            </a:r>
            <a:r>
              <a:rPr lang="en-US" sz="1800" dirty="0">
                <a:latin typeface="Poppins" panose="00000500000000000000" pitchFamily="2" charset="0"/>
                <a:cs typeface="Poppins" panose="00000500000000000000" pitchFamily="2" charset="0"/>
              </a:rPr>
              <a:t>: Adobe Experience Manager</a:t>
            </a:r>
          </a:p>
          <a:p>
            <a:pPr lvl="1">
              <a:lnSpc>
                <a:spcPct val="150000"/>
              </a:lnSpc>
            </a:pPr>
            <a:r>
              <a:rPr lang="en-US" sz="1800" b="1" dirty="0">
                <a:latin typeface="Poppins" panose="00000500000000000000" pitchFamily="2" charset="0"/>
                <a:cs typeface="Poppins" panose="00000500000000000000" pitchFamily="2" charset="0"/>
              </a:rPr>
              <a:t>Development</a:t>
            </a:r>
            <a:r>
              <a:rPr lang="en-US" sz="1800" dirty="0">
                <a:latin typeface="Poppins" panose="00000500000000000000" pitchFamily="2" charset="0"/>
                <a:cs typeface="Poppins" panose="00000500000000000000" pitchFamily="2" charset="0"/>
              </a:rPr>
              <a:t>: Emotion, styled-components</a:t>
            </a:r>
          </a:p>
          <a:p>
            <a:pPr lvl="1">
              <a:lnSpc>
                <a:spcPct val="150000"/>
              </a:lnSpc>
            </a:pPr>
            <a:r>
              <a:rPr lang="en-US" sz="1800" b="1" dirty="0">
                <a:latin typeface="Poppins" panose="00000500000000000000" pitchFamily="2" charset="0"/>
                <a:cs typeface="Poppins" panose="00000500000000000000" pitchFamily="2" charset="0"/>
              </a:rPr>
              <a:t>Programming Language</a:t>
            </a:r>
            <a:r>
              <a:rPr lang="en-US" sz="1800" dirty="0">
                <a:latin typeface="Poppins" panose="00000500000000000000" pitchFamily="2" charset="0"/>
                <a:cs typeface="Poppins" panose="00000500000000000000" pitchFamily="2" charset="0"/>
              </a:rPr>
              <a:t>: Java</a:t>
            </a:r>
          </a:p>
          <a:p>
            <a:pPr lvl="1">
              <a:lnSpc>
                <a:spcPct val="150000"/>
              </a:lnSpc>
            </a:pPr>
            <a:r>
              <a:rPr lang="en-US" sz="1800" b="1" dirty="0">
                <a:latin typeface="Poppins" panose="00000500000000000000" pitchFamily="2" charset="0"/>
                <a:cs typeface="Poppins" panose="00000500000000000000" pitchFamily="2" charset="0"/>
              </a:rPr>
              <a:t>Cloud Services</a:t>
            </a:r>
            <a:r>
              <a:rPr lang="en-US" sz="1800" dirty="0">
                <a:latin typeface="Poppins" panose="00000500000000000000" pitchFamily="2" charset="0"/>
                <a:cs typeface="Poppins" panose="00000500000000000000" pitchFamily="2" charset="0"/>
              </a:rPr>
              <a:t>: Amazon Web Services (AWS)</a:t>
            </a:r>
          </a:p>
          <a:p>
            <a:pPr lvl="1">
              <a:lnSpc>
                <a:spcPct val="150000"/>
              </a:lnSpc>
            </a:pPr>
            <a:r>
              <a:rPr lang="en-US" sz="1800" b="1" dirty="0">
                <a:latin typeface="Poppins" panose="00000500000000000000" pitchFamily="2" charset="0"/>
                <a:cs typeface="Poppins" panose="00000500000000000000" pitchFamily="2" charset="0"/>
              </a:rPr>
              <a:t>UI Framework</a:t>
            </a:r>
            <a:r>
              <a:rPr lang="en-US" sz="1800" dirty="0">
                <a:latin typeface="Poppins" panose="00000500000000000000" pitchFamily="2" charset="0"/>
                <a:cs typeface="Poppins" panose="00000500000000000000" pitchFamily="2" charset="0"/>
              </a:rPr>
              <a:t>: Bootstrap</a:t>
            </a:r>
          </a:p>
          <a:p>
            <a:pPr lvl="1">
              <a:lnSpc>
                <a:spcPct val="150000"/>
              </a:lnSpc>
            </a:pPr>
            <a:r>
              <a:rPr lang="en-US" sz="1800" b="1" dirty="0">
                <a:latin typeface="Poppins" panose="00000500000000000000" pitchFamily="2" charset="0"/>
                <a:cs typeface="Poppins" panose="00000500000000000000" pitchFamily="2" charset="0"/>
              </a:rPr>
              <a:t>JavaScript Frameworks</a:t>
            </a:r>
            <a:r>
              <a:rPr lang="en-US" sz="1800" dirty="0">
                <a:latin typeface="Poppins" panose="00000500000000000000" pitchFamily="2" charset="0"/>
                <a:cs typeface="Poppins" panose="00000500000000000000" pitchFamily="2" charset="0"/>
              </a:rPr>
              <a:t>: React, Adobe Client Data Layer</a:t>
            </a:r>
          </a:p>
          <a:p>
            <a:pPr lvl="1">
              <a:lnSpc>
                <a:spcPct val="150000"/>
              </a:lnSpc>
            </a:pPr>
            <a:r>
              <a:rPr lang="en-US" sz="1800" b="1" dirty="0">
                <a:latin typeface="Poppins" panose="00000500000000000000" pitchFamily="2" charset="0"/>
                <a:cs typeface="Poppins" panose="00000500000000000000" pitchFamily="2" charset="0"/>
              </a:rPr>
              <a:t>Tag Managers</a:t>
            </a:r>
            <a:r>
              <a:rPr lang="en-US" sz="1800" dirty="0">
                <a:latin typeface="Poppins" panose="00000500000000000000" pitchFamily="2" charset="0"/>
                <a:cs typeface="Poppins" panose="00000500000000000000" pitchFamily="2" charset="0"/>
              </a:rPr>
              <a:t>: Adobe Experience Platform Launch, Google Tag Manager</a:t>
            </a:r>
          </a:p>
          <a:p>
            <a:pPr lvl="1">
              <a:lnSpc>
                <a:spcPct val="150000"/>
              </a:lnSpc>
            </a:pPr>
            <a:r>
              <a:rPr lang="en-US" sz="1800" b="1" dirty="0">
                <a:latin typeface="Poppins" panose="00000500000000000000" pitchFamily="2" charset="0"/>
                <a:cs typeface="Poppins" panose="00000500000000000000" pitchFamily="2" charset="0"/>
              </a:rPr>
              <a:t>Load Balancers</a:t>
            </a:r>
            <a:r>
              <a:rPr lang="en-US" sz="1800" dirty="0">
                <a:latin typeface="Poppins" panose="00000500000000000000" pitchFamily="2" charset="0"/>
                <a:cs typeface="Poppins" panose="00000500000000000000" pitchFamily="2" charset="0"/>
              </a:rPr>
              <a:t>: Amazon ALB</a:t>
            </a:r>
          </a:p>
        </p:txBody>
      </p:sp>
    </p:spTree>
    <p:extLst>
      <p:ext uri="{BB962C8B-B14F-4D97-AF65-F5344CB8AC3E}">
        <p14:creationId xmlns:p14="http://schemas.microsoft.com/office/powerpoint/2010/main" val="269069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A728-2482-3659-FBDD-57E2ECC06B07}"/>
              </a:ext>
            </a:extLst>
          </p:cNvPr>
          <p:cNvSpPr>
            <a:spLocks noGrp="1"/>
          </p:cNvSpPr>
          <p:nvPr>
            <p:ph type="title"/>
          </p:nvPr>
        </p:nvSpPr>
        <p:spPr/>
        <p:txBody>
          <a:bodyPr>
            <a:normAutofit fontScale="90000"/>
          </a:bodyPr>
          <a:lstStyle/>
          <a:p>
            <a:pPr>
              <a:lnSpc>
                <a:spcPct val="150000"/>
              </a:lnSpc>
            </a:pPr>
            <a:r>
              <a:rPr lang="en-US" sz="3200" b="1" dirty="0">
                <a:latin typeface="Poppins" panose="00000500000000000000" pitchFamily="2" charset="0"/>
                <a:cs typeface="Poppins" panose="00000500000000000000" pitchFamily="2" charset="0"/>
              </a:rPr>
              <a:t>Task 3 – Website Platform </a:t>
            </a:r>
            <a:br>
              <a:rPr lang="en-US" sz="3200" b="1" dirty="0">
                <a:latin typeface="Poppins" panose="00000500000000000000" pitchFamily="2" charset="0"/>
                <a:cs typeface="Poppins" panose="00000500000000000000" pitchFamily="2" charset="0"/>
              </a:rPr>
            </a:br>
            <a:r>
              <a:rPr lang="en-US" sz="3200" b="1" dirty="0">
                <a:latin typeface="Poppins" panose="00000500000000000000" pitchFamily="2" charset="0"/>
                <a:cs typeface="Poppins" panose="00000500000000000000" pitchFamily="2" charset="0"/>
              </a:rPr>
              <a:t>Identification: Screenshots</a:t>
            </a:r>
            <a:endParaRPr lang="en-US" sz="3200" dirty="0"/>
          </a:p>
        </p:txBody>
      </p:sp>
      <p:pic>
        <p:nvPicPr>
          <p:cNvPr id="5" name="Content Placeholder 4">
            <a:extLst>
              <a:ext uri="{FF2B5EF4-FFF2-40B4-BE49-F238E27FC236}">
                <a16:creationId xmlns:a16="http://schemas.microsoft.com/office/drawing/2014/main" id="{6DBB3D67-36F1-3C62-FA38-EF86DBE086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001" y="2013946"/>
            <a:ext cx="3795417" cy="4351338"/>
          </a:xfrm>
        </p:spPr>
      </p:pic>
      <p:pic>
        <p:nvPicPr>
          <p:cNvPr id="7" name="Picture 6">
            <a:extLst>
              <a:ext uri="{FF2B5EF4-FFF2-40B4-BE49-F238E27FC236}">
                <a16:creationId xmlns:a16="http://schemas.microsoft.com/office/drawing/2014/main" id="{A5D84991-C848-4C8B-AE85-038706AE3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185" y="2013946"/>
            <a:ext cx="3684383" cy="4351338"/>
          </a:xfrm>
          <a:prstGeom prst="rect">
            <a:avLst/>
          </a:prstGeom>
        </p:spPr>
      </p:pic>
      <p:pic>
        <p:nvPicPr>
          <p:cNvPr id="9" name="Picture 8">
            <a:extLst>
              <a:ext uri="{FF2B5EF4-FFF2-40B4-BE49-F238E27FC236}">
                <a16:creationId xmlns:a16="http://schemas.microsoft.com/office/drawing/2014/main" id="{E98456F8-1679-20D9-07EF-13D7CA784D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336" y="2013946"/>
            <a:ext cx="4029622" cy="4351338"/>
          </a:xfrm>
          <a:prstGeom prst="rect">
            <a:avLst/>
          </a:prstGeom>
        </p:spPr>
      </p:pic>
    </p:spTree>
    <p:extLst>
      <p:ext uri="{BB962C8B-B14F-4D97-AF65-F5344CB8AC3E}">
        <p14:creationId xmlns:p14="http://schemas.microsoft.com/office/powerpoint/2010/main" val="128478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A728-2482-3659-FBDD-57E2ECC06B07}"/>
              </a:ext>
            </a:extLst>
          </p:cNvPr>
          <p:cNvSpPr>
            <a:spLocks noGrp="1"/>
          </p:cNvSpPr>
          <p:nvPr>
            <p:ph type="title"/>
          </p:nvPr>
        </p:nvSpPr>
        <p:spPr/>
        <p:txBody>
          <a:bodyPr>
            <a:normAutofit fontScale="90000"/>
          </a:bodyPr>
          <a:lstStyle/>
          <a:p>
            <a:pPr>
              <a:lnSpc>
                <a:spcPct val="150000"/>
              </a:lnSpc>
            </a:pPr>
            <a:r>
              <a:rPr lang="en-US" sz="3200" b="1" dirty="0">
                <a:latin typeface="Poppins" panose="00000500000000000000" pitchFamily="2" charset="0"/>
                <a:cs typeface="Poppins" panose="00000500000000000000" pitchFamily="2" charset="0"/>
              </a:rPr>
              <a:t>Task 3 – Website Platform </a:t>
            </a:r>
            <a:br>
              <a:rPr lang="en-US" sz="3200" b="1" dirty="0">
                <a:latin typeface="Poppins" panose="00000500000000000000" pitchFamily="2" charset="0"/>
                <a:cs typeface="Poppins" panose="00000500000000000000" pitchFamily="2" charset="0"/>
              </a:rPr>
            </a:br>
            <a:r>
              <a:rPr lang="en-US" sz="3200" b="1" dirty="0">
                <a:latin typeface="Poppins" panose="00000500000000000000" pitchFamily="2" charset="0"/>
                <a:cs typeface="Poppins" panose="00000500000000000000" pitchFamily="2" charset="0"/>
              </a:rPr>
              <a:t>Identification: Screenshots</a:t>
            </a:r>
            <a:endParaRPr lang="en-US" sz="3200" dirty="0"/>
          </a:p>
        </p:txBody>
      </p:sp>
      <p:pic>
        <p:nvPicPr>
          <p:cNvPr id="8" name="Picture 7">
            <a:extLst>
              <a:ext uri="{FF2B5EF4-FFF2-40B4-BE49-F238E27FC236}">
                <a16:creationId xmlns:a16="http://schemas.microsoft.com/office/drawing/2014/main" id="{A1C4CBA4-F672-3E9B-12E0-17716A776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0096" y="2296425"/>
            <a:ext cx="3606784" cy="4196449"/>
          </a:xfrm>
          <a:prstGeom prst="rect">
            <a:avLst/>
          </a:prstGeom>
        </p:spPr>
      </p:pic>
      <p:pic>
        <p:nvPicPr>
          <p:cNvPr id="11" name="Picture 10">
            <a:extLst>
              <a:ext uri="{FF2B5EF4-FFF2-40B4-BE49-F238E27FC236}">
                <a16:creationId xmlns:a16="http://schemas.microsoft.com/office/drawing/2014/main" id="{8ED7A872-F512-F1D0-898B-5F03D92C8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47" y="2297430"/>
            <a:ext cx="3875182" cy="4195445"/>
          </a:xfrm>
          <a:prstGeom prst="rect">
            <a:avLst/>
          </a:prstGeom>
        </p:spPr>
      </p:pic>
      <p:pic>
        <p:nvPicPr>
          <p:cNvPr id="13" name="Picture 12">
            <a:extLst>
              <a:ext uri="{FF2B5EF4-FFF2-40B4-BE49-F238E27FC236}">
                <a16:creationId xmlns:a16="http://schemas.microsoft.com/office/drawing/2014/main" id="{0D8FEFF3-4899-3351-0C86-7CCD2E374D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047" y="3512608"/>
            <a:ext cx="3606784" cy="1764081"/>
          </a:xfrm>
          <a:prstGeom prst="rect">
            <a:avLst/>
          </a:prstGeom>
        </p:spPr>
      </p:pic>
    </p:spTree>
    <p:extLst>
      <p:ext uri="{BB962C8B-B14F-4D97-AF65-F5344CB8AC3E}">
        <p14:creationId xmlns:p14="http://schemas.microsoft.com/office/powerpoint/2010/main" val="2105217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9C0E-61EB-9ED7-A175-78ADDF52DEB6}"/>
              </a:ext>
            </a:extLst>
          </p:cNvPr>
          <p:cNvSpPr>
            <a:spLocks noGrp="1"/>
          </p:cNvSpPr>
          <p:nvPr>
            <p:ph type="title"/>
          </p:nvPr>
        </p:nvSpPr>
        <p:spPr/>
        <p:txBody>
          <a:bodyPr>
            <a:noAutofit/>
          </a:bodyPr>
          <a:lstStyle/>
          <a:p>
            <a:pPr>
              <a:lnSpc>
                <a:spcPct val="150000"/>
              </a:lnSpc>
            </a:pPr>
            <a:r>
              <a:rPr lang="en-US" sz="2400" b="1" i="0" u="none" strike="noStrike" dirty="0">
                <a:effectLst/>
                <a:latin typeface="Poppins" panose="00000500000000000000" pitchFamily="2" charset="0"/>
                <a:cs typeface="Poppins" panose="00000500000000000000" pitchFamily="2" charset="0"/>
              </a:rPr>
              <a:t>TASK 4 - Test the website's responsive design and mobile optimization (using lighthouse testing tool) </a:t>
            </a:r>
            <a:endParaRPr lang="en-US" sz="2400" b="1" dirty="0">
              <a:latin typeface="Poppins" panose="00000500000000000000" pitchFamily="2" charset="0"/>
              <a:cs typeface="Poppins" panose="00000500000000000000" pitchFamily="2" charset="0"/>
            </a:endParaRPr>
          </a:p>
        </p:txBody>
      </p:sp>
      <p:pic>
        <p:nvPicPr>
          <p:cNvPr id="7" name="Content Placeholder 6">
            <a:extLst>
              <a:ext uri="{FF2B5EF4-FFF2-40B4-BE49-F238E27FC236}">
                <a16:creationId xmlns:a16="http://schemas.microsoft.com/office/drawing/2014/main" id="{87E0EB1C-5787-82D9-DF66-E849E27AB0B3}"/>
              </a:ext>
            </a:extLst>
          </p:cNvPr>
          <p:cNvPicPr>
            <a:picLocks noGrp="1" noChangeAspect="1"/>
          </p:cNvPicPr>
          <p:nvPr>
            <p:ph idx="1"/>
          </p:nvPr>
        </p:nvPicPr>
        <p:blipFill>
          <a:blip r:embed="rId2"/>
          <a:stretch>
            <a:fillRect/>
          </a:stretch>
        </p:blipFill>
        <p:spPr>
          <a:xfrm>
            <a:off x="223497" y="2559365"/>
            <a:ext cx="2696900" cy="3598230"/>
          </a:xfrm>
        </p:spPr>
      </p:pic>
      <p:pic>
        <p:nvPicPr>
          <p:cNvPr id="9" name="Picture 8">
            <a:extLst>
              <a:ext uri="{FF2B5EF4-FFF2-40B4-BE49-F238E27FC236}">
                <a16:creationId xmlns:a16="http://schemas.microsoft.com/office/drawing/2014/main" id="{2165E3A9-E2A2-ADCA-7203-3D7324794349}"/>
              </a:ext>
            </a:extLst>
          </p:cNvPr>
          <p:cNvPicPr>
            <a:picLocks noChangeAspect="1"/>
          </p:cNvPicPr>
          <p:nvPr/>
        </p:nvPicPr>
        <p:blipFill>
          <a:blip r:embed="rId3"/>
          <a:stretch>
            <a:fillRect/>
          </a:stretch>
        </p:blipFill>
        <p:spPr>
          <a:xfrm>
            <a:off x="3238768" y="2559366"/>
            <a:ext cx="2696899" cy="3598229"/>
          </a:xfrm>
          <a:prstGeom prst="rect">
            <a:avLst/>
          </a:prstGeom>
        </p:spPr>
      </p:pic>
      <p:pic>
        <p:nvPicPr>
          <p:cNvPr id="11" name="Picture 10">
            <a:extLst>
              <a:ext uri="{FF2B5EF4-FFF2-40B4-BE49-F238E27FC236}">
                <a16:creationId xmlns:a16="http://schemas.microsoft.com/office/drawing/2014/main" id="{EAB17D2C-A8F6-8074-FDDF-EA24B12BA9B9}"/>
              </a:ext>
            </a:extLst>
          </p:cNvPr>
          <p:cNvPicPr>
            <a:picLocks noChangeAspect="1"/>
          </p:cNvPicPr>
          <p:nvPr/>
        </p:nvPicPr>
        <p:blipFill>
          <a:blip r:embed="rId4"/>
          <a:stretch>
            <a:fillRect/>
          </a:stretch>
        </p:blipFill>
        <p:spPr>
          <a:xfrm>
            <a:off x="6254037" y="2559365"/>
            <a:ext cx="2696899" cy="3598230"/>
          </a:xfrm>
          <a:prstGeom prst="rect">
            <a:avLst/>
          </a:prstGeom>
        </p:spPr>
      </p:pic>
      <p:pic>
        <p:nvPicPr>
          <p:cNvPr id="13" name="Picture 12">
            <a:extLst>
              <a:ext uri="{FF2B5EF4-FFF2-40B4-BE49-F238E27FC236}">
                <a16:creationId xmlns:a16="http://schemas.microsoft.com/office/drawing/2014/main" id="{EB940CCD-8808-F9B0-4FDB-652C54944EB8}"/>
              </a:ext>
            </a:extLst>
          </p:cNvPr>
          <p:cNvPicPr>
            <a:picLocks noChangeAspect="1"/>
          </p:cNvPicPr>
          <p:nvPr/>
        </p:nvPicPr>
        <p:blipFill>
          <a:blip r:embed="rId5"/>
          <a:stretch>
            <a:fillRect/>
          </a:stretch>
        </p:blipFill>
        <p:spPr>
          <a:xfrm>
            <a:off x="9269307" y="2561689"/>
            <a:ext cx="2695158" cy="3595906"/>
          </a:xfrm>
          <a:prstGeom prst="rect">
            <a:avLst/>
          </a:prstGeom>
        </p:spPr>
      </p:pic>
      <p:sp>
        <p:nvSpPr>
          <p:cNvPr id="15" name="TextBox 14">
            <a:extLst>
              <a:ext uri="{FF2B5EF4-FFF2-40B4-BE49-F238E27FC236}">
                <a16:creationId xmlns:a16="http://schemas.microsoft.com/office/drawing/2014/main" id="{FA7E4B53-ABC0-36BE-9827-0BF1BB696FF2}"/>
              </a:ext>
            </a:extLst>
          </p:cNvPr>
          <p:cNvSpPr txBox="1"/>
          <p:nvPr/>
        </p:nvSpPr>
        <p:spPr>
          <a:xfrm>
            <a:off x="838199" y="1923334"/>
            <a:ext cx="10515599" cy="369332"/>
          </a:xfrm>
          <a:prstGeom prst="rect">
            <a:avLst/>
          </a:prstGeom>
          <a:noFill/>
        </p:spPr>
        <p:txBody>
          <a:bodyPr wrap="square">
            <a:spAutoFit/>
          </a:bodyPr>
          <a:lstStyle/>
          <a:p>
            <a:r>
              <a:rPr lang="en-IN" dirty="0">
                <a:solidFill>
                  <a:schemeClr val="tx2">
                    <a:lumMod val="60000"/>
                    <a:lumOff val="40000"/>
                  </a:schemeClr>
                </a:solidFill>
              </a:rPr>
              <a:t>PAGE:NAVIGATE YOUR NEXT REPORT </a:t>
            </a:r>
          </a:p>
        </p:txBody>
      </p:sp>
      <p:sp>
        <p:nvSpPr>
          <p:cNvPr id="17" name="TextBox 16">
            <a:extLst>
              <a:ext uri="{FF2B5EF4-FFF2-40B4-BE49-F238E27FC236}">
                <a16:creationId xmlns:a16="http://schemas.microsoft.com/office/drawing/2014/main" id="{690CB62A-A161-A1A7-B241-F8FFAB4FB615}"/>
              </a:ext>
            </a:extLst>
          </p:cNvPr>
          <p:cNvSpPr txBox="1"/>
          <p:nvPr/>
        </p:nvSpPr>
        <p:spPr>
          <a:xfrm>
            <a:off x="0" y="6456128"/>
            <a:ext cx="12192000" cy="231252"/>
          </a:xfrm>
          <a:prstGeom prst="rect">
            <a:avLst/>
          </a:prstGeom>
          <a:noFill/>
        </p:spPr>
        <p:txBody>
          <a:bodyPr wrap="square">
            <a:spAutoFit/>
          </a:bodyPr>
          <a:lstStyle/>
          <a:p>
            <a:pPr algn="ctr"/>
            <a:r>
              <a:rPr lang="en-US" sz="800" dirty="0">
                <a:hlinkClick r:id="rId6"/>
              </a:rPr>
              <a:t>https://googlechrome.github.io/lighthouse/viewer/?psiurl=https%3A%2F%2Fwww.infosys.com%2Fnavigate-your-next.html&amp;strategy=mobile&amp;category=performance&amp;category=accessibility&amp;category=best-practices&amp;category=seo&amp;locale=en-US&amp;utm_source=lh-chrome-ext</a:t>
            </a:r>
            <a:endParaRPr lang="en-US" sz="800" dirty="0"/>
          </a:p>
          <a:p>
            <a:pPr algn="ctr"/>
            <a:endParaRPr lang="en-US" sz="800" dirty="0"/>
          </a:p>
        </p:txBody>
      </p:sp>
    </p:spTree>
    <p:extLst>
      <p:ext uri="{BB962C8B-B14F-4D97-AF65-F5344CB8AC3E}">
        <p14:creationId xmlns:p14="http://schemas.microsoft.com/office/powerpoint/2010/main" val="3441583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1326</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Poppins</vt:lpstr>
      <vt:lpstr>Office Theme</vt:lpstr>
      <vt:lpstr>Web Presence Project Crafting &amp; Compelling Website Analysis, Audit and Recommendations</vt:lpstr>
      <vt:lpstr>Task 1 – Company Selection</vt:lpstr>
      <vt:lpstr>Task 2 – Product and Service Descriptions</vt:lpstr>
      <vt:lpstr>Task 2 – Product and Service Descriptions</vt:lpstr>
      <vt:lpstr>Task 2 – Product and Service Descriptions</vt:lpstr>
      <vt:lpstr>Task 3 – Website Platform Identification</vt:lpstr>
      <vt:lpstr>Task 3 – Website Platform  Identification: Screenshots</vt:lpstr>
      <vt:lpstr>Task 3 – Website Platform  Identification: Screenshots</vt:lpstr>
      <vt:lpstr>TASK 4 - Test the website's responsive design and mobile optimization (using lighthouse testing tool) </vt:lpstr>
      <vt:lpstr>PowerPoint Presentation</vt:lpstr>
      <vt:lpstr>PowerPoint Presentation</vt:lpstr>
      <vt:lpstr>PowerPoint Presentation</vt:lpstr>
      <vt:lpstr>PowerPoint Presentation</vt:lpstr>
      <vt:lpstr>Task 5 – Website Mistakes Identification</vt:lpstr>
      <vt:lpstr>Task 5 – Website Mistakes Identification</vt:lpstr>
      <vt:lpstr>Task 6 - Website Best Practices List</vt:lpstr>
      <vt:lpstr>Task 6 - Website Best Practices List</vt:lpstr>
      <vt:lpstr>Task 7 -  Landing Page Design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Shiyam S</dc:creator>
  <cp:lastModifiedBy>Shiyam S</cp:lastModifiedBy>
  <cp:revision>4</cp:revision>
  <dcterms:created xsi:type="dcterms:W3CDTF">2024-09-07T20:20:36Z</dcterms:created>
  <dcterms:modified xsi:type="dcterms:W3CDTF">2024-09-08T07:25:32Z</dcterms:modified>
</cp:coreProperties>
</file>