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64" r:id="rId3"/>
    <p:sldId id="267" r:id="rId4"/>
    <p:sldId id="263" r:id="rId5"/>
    <p:sldId id="257" r:id="rId6"/>
    <p:sldId id="258" r:id="rId7"/>
    <p:sldId id="260" r:id="rId8"/>
    <p:sldId id="261" r:id="rId9"/>
    <p:sldId id="262"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6410" autoAdjust="0"/>
  </p:normalViewPr>
  <p:slideViewPr>
    <p:cSldViewPr snapToGrid="0" snapToObjects="1">
      <p:cViewPr varScale="1">
        <p:scale>
          <a:sx n="68" d="100"/>
          <a:sy n="68" d="100"/>
        </p:scale>
        <p:origin x="941" y="5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D29652-3530-486F-AE55-14CA640E0D72}" type="datetimeFigureOut">
              <a:rPr lang="en-US" smtClean="0"/>
              <a:t>10/17/2024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AADAEB-8CD8-464F-BEC3-D87BF922B254}" type="slidenum">
              <a:rPr lang="en-US" smtClean="0"/>
              <a:t>‹#›</a:t>
            </a:fld>
            <a:endParaRPr lang="en-US"/>
          </a:p>
        </p:txBody>
      </p:sp>
    </p:spTree>
    <p:extLst>
      <p:ext uri="{BB962C8B-B14F-4D97-AF65-F5344CB8AC3E}">
        <p14:creationId xmlns:p14="http://schemas.microsoft.com/office/powerpoint/2010/main" val="2970994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columnChart</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Gender </a:t>
            </a:r>
            <a:endParaRPr dirty="0"/>
          </a:p>
          <a:p>
            <a:r>
              <a:rPr b="0" dirty="0"/>
              <a:t>No alt text provided</a:t>
            </a:r>
            <a:endParaRPr dirty="0"/>
          </a:p>
          <a:p>
            <a:endParaRPr dirty="0"/>
          </a:p>
          <a:p>
            <a:r>
              <a:rPr b="1" dirty="0"/>
              <a:t>Tenure in month</a:t>
            </a:r>
            <a:endParaRPr dirty="0"/>
          </a:p>
          <a:p>
            <a:r>
              <a:rPr b="0" dirty="0"/>
              <a:t>No alt text provided</a:t>
            </a:r>
            <a:endParaRPr dirty="0"/>
          </a:p>
          <a:p>
            <a:endParaRPr dirty="0"/>
          </a:p>
          <a:p>
            <a:r>
              <a:rPr b="1" dirty="0"/>
              <a:t>Married</a:t>
            </a:r>
            <a:endParaRPr dirty="0"/>
          </a:p>
          <a:p>
            <a:r>
              <a:rPr b="0" dirty="0"/>
              <a:t>No alt text provided</a:t>
            </a:r>
            <a:endParaRPr dirty="0"/>
          </a:p>
          <a:p>
            <a:endParaRPr dirty="0"/>
          </a:p>
          <a:p>
            <a:r>
              <a:rPr b="1" dirty="0"/>
              <a:t>Married</a:t>
            </a:r>
            <a:endParaRPr dirty="0"/>
          </a:p>
          <a:p>
            <a:r>
              <a:rPr b="0" dirty="0"/>
              <a:t>No alt text provided</a:t>
            </a:r>
            <a:endParaRPr dirty="0"/>
          </a:p>
          <a:p>
            <a:endParaRPr dirty="0"/>
          </a:p>
          <a:p>
            <a:r>
              <a:rPr b="1" dirty="0"/>
              <a:t>Tenure in month</a:t>
            </a:r>
            <a:endParaRPr dirty="0"/>
          </a:p>
          <a:p>
            <a:r>
              <a:rPr b="0" dirty="0"/>
              <a:t>No alt text provided</a:t>
            </a:r>
            <a:endParaRPr dirty="0"/>
          </a:p>
          <a:p>
            <a:endParaRPr dirty="0"/>
          </a:p>
          <a:p>
            <a:r>
              <a:rPr b="1" dirty="0"/>
              <a:t>Gender</a:t>
            </a:r>
            <a:endParaRPr dirty="0"/>
          </a:p>
          <a:p>
            <a:r>
              <a:rPr b="0" dirty="0"/>
              <a:t>No alt text provided</a:t>
            </a:r>
            <a:endParaRPr dirty="0"/>
          </a:p>
          <a:p>
            <a:endParaRPr dirty="0"/>
          </a:p>
          <a:p>
            <a:r>
              <a:rPr b="1" dirty="0"/>
              <a:t>Phone Service</a:t>
            </a:r>
            <a:endParaRPr dirty="0"/>
          </a:p>
          <a:p>
            <a:r>
              <a:rPr b="0" dirty="0"/>
              <a:t>No alt text provided</a:t>
            </a:r>
            <a:endParaRPr dirty="0"/>
          </a:p>
          <a:p>
            <a:endParaRPr dirty="0"/>
          </a:p>
          <a:p>
            <a:r>
              <a:rPr b="1" dirty="0"/>
              <a:t>Online Security</a:t>
            </a:r>
            <a:endParaRPr dirty="0"/>
          </a:p>
          <a:p>
            <a:r>
              <a:rPr b="0" dirty="0"/>
              <a:t>No alt text provided</a:t>
            </a:r>
            <a:endParaRPr dirty="0"/>
          </a:p>
          <a:p>
            <a:endParaRPr dirty="0"/>
          </a:p>
          <a:p>
            <a:r>
              <a:rPr b="1" dirty="0"/>
              <a:t>Premium Tech Support</a:t>
            </a:r>
            <a:endParaRPr dirty="0"/>
          </a:p>
          <a:p>
            <a:r>
              <a:rPr b="0" dirty="0"/>
              <a:t>No alt text provided</a:t>
            </a:r>
            <a:endParaRPr dirty="0"/>
          </a:p>
          <a:p>
            <a:endParaRPr dirty="0"/>
          </a:p>
          <a:p>
            <a:r>
              <a:rPr b="1" dirty="0"/>
              <a:t>Internet Type</a:t>
            </a:r>
            <a:endParaRPr dirty="0"/>
          </a:p>
          <a:p>
            <a:r>
              <a:rPr b="0" dirty="0"/>
              <a:t>No alt text provided</a:t>
            </a:r>
            <a:endParaRPr dirty="0"/>
          </a:p>
          <a:p>
            <a:endParaRPr dirty="0"/>
          </a:p>
          <a:p>
            <a:r>
              <a:rPr b="1" dirty="0"/>
              <a:t>Phone Service</a:t>
            </a:r>
            <a:endParaRPr dirty="0"/>
          </a:p>
          <a:p>
            <a:r>
              <a:rPr b="0" dirty="0"/>
              <a:t>No alt text provided</a:t>
            </a:r>
            <a:endParaRPr dirty="0"/>
          </a:p>
          <a:p>
            <a:endParaRPr dirty="0"/>
          </a:p>
          <a:p>
            <a:r>
              <a:rPr b="1" dirty="0"/>
              <a:t>Online Security</a:t>
            </a:r>
            <a:endParaRPr dirty="0"/>
          </a:p>
          <a:p>
            <a:r>
              <a:rPr b="0" dirty="0"/>
              <a:t>No alt text provided</a:t>
            </a:r>
            <a:endParaRPr dirty="0"/>
          </a:p>
          <a:p>
            <a:endParaRPr dirty="0"/>
          </a:p>
          <a:p>
            <a:r>
              <a:rPr b="1" dirty="0"/>
              <a:t>Premium Tech Support</a:t>
            </a:r>
            <a:endParaRPr dirty="0"/>
          </a:p>
          <a:p>
            <a:r>
              <a:rPr b="0" dirty="0"/>
              <a:t>No alt text provided</a:t>
            </a:r>
            <a:endParaRPr dirty="0"/>
          </a:p>
          <a:p>
            <a:endParaRPr dirty="0"/>
          </a:p>
          <a:p>
            <a:r>
              <a:rPr b="1" dirty="0"/>
              <a:t>Internet Type</a:t>
            </a:r>
            <a:endParaRPr dirty="0"/>
          </a:p>
          <a:p>
            <a:r>
              <a:rPr b="0" dirty="0"/>
              <a:t>No alt text provided</a:t>
            </a:r>
            <a:endParaRPr dirty="0"/>
          </a:p>
          <a:p>
            <a:endParaRPr dirty="0"/>
          </a:p>
          <a:p>
            <a:r>
              <a:rPr b="1" dirty="0"/>
              <a:t>Contract Type</a:t>
            </a:r>
            <a:endParaRPr dirty="0"/>
          </a:p>
          <a:p>
            <a:r>
              <a:rPr b="0" dirty="0"/>
              <a:t>No alt text provided</a:t>
            </a:r>
            <a:endParaRPr dirty="0"/>
          </a:p>
          <a:p>
            <a:endParaRPr dirty="0"/>
          </a:p>
          <a:p>
            <a:r>
              <a:rPr b="1" dirty="0"/>
              <a:t>Payment Method</a:t>
            </a:r>
            <a:endParaRPr dirty="0"/>
          </a:p>
          <a:p>
            <a:r>
              <a:rPr b="0" dirty="0"/>
              <a:t>No alt text provided</a:t>
            </a:r>
            <a:endParaRPr dirty="0"/>
          </a:p>
          <a:p>
            <a:endParaRPr dirty="0"/>
          </a:p>
          <a:p>
            <a:r>
              <a:rPr b="1" dirty="0"/>
              <a:t>Payment Method</a:t>
            </a:r>
            <a:endParaRPr dirty="0"/>
          </a:p>
          <a:p>
            <a:r>
              <a:rPr b="0" dirty="0"/>
              <a:t>No alt text provided</a:t>
            </a:r>
            <a:endParaRPr dirty="0"/>
          </a:p>
          <a:p>
            <a:endParaRPr dirty="0"/>
          </a:p>
          <a:p>
            <a:r>
              <a:rPr b="1" dirty="0"/>
              <a:t>Contract Type</a:t>
            </a:r>
            <a:endParaRPr dirty="0"/>
          </a:p>
          <a:p>
            <a:r>
              <a:rPr b="0" dirty="0"/>
              <a:t>No alt text provided</a:t>
            </a:r>
            <a:endParaRPr dirty="0"/>
          </a:p>
          <a:p>
            <a:endParaRPr dirty="0"/>
          </a:p>
          <a:p>
            <a:r>
              <a:rPr b="1" dirty="0"/>
              <a:t>Monthly Charges (Avg)</a:t>
            </a:r>
            <a:endParaRPr dirty="0"/>
          </a:p>
          <a:p>
            <a:r>
              <a:rPr b="0" dirty="0"/>
              <a:t>No alt text provided</a:t>
            </a:r>
            <a:endParaRPr dirty="0"/>
          </a:p>
          <a:p>
            <a:endParaRPr dirty="0"/>
          </a:p>
          <a:p>
            <a:r>
              <a:rPr b="1" dirty="0"/>
              <a:t>Total Charges (Avg)</a:t>
            </a:r>
            <a:endParaRPr dirty="0"/>
          </a:p>
          <a:p>
            <a:r>
              <a:rPr b="0" dirty="0"/>
              <a:t>No alt text provided</a:t>
            </a:r>
            <a:endParaRPr dirty="0"/>
          </a:p>
          <a:p>
            <a:endParaRPr dirty="0"/>
          </a:p>
          <a:p>
            <a:r>
              <a:rPr b="1" dirty="0"/>
              <a:t>Total Charges (Avg)</a:t>
            </a:r>
            <a:endParaRPr dirty="0"/>
          </a:p>
          <a:p>
            <a:r>
              <a:rPr b="0" dirty="0"/>
              <a:t>No alt text provided</a:t>
            </a:r>
            <a:endParaRPr dirty="0"/>
          </a:p>
          <a:p>
            <a:endParaRPr dirty="0"/>
          </a:p>
          <a:p>
            <a:r>
              <a:rPr b="1" dirty="0"/>
              <a:t>Monthly Charges (Avg)</a:t>
            </a:r>
            <a:endParaRPr dirty="0"/>
          </a:p>
          <a:p>
            <a:r>
              <a:rPr b="0" dirty="0"/>
              <a:t>No alt text provided</a:t>
            </a:r>
            <a:endParaRPr dirty="0"/>
          </a:p>
          <a:p>
            <a:endParaRPr dirty="0"/>
          </a:p>
          <a:p>
            <a:r>
              <a:rPr b="1" dirty="0"/>
              <a:t>Telecom Customer Churn Analysis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Gender</a:t>
            </a:r>
            <a:endParaRPr dirty="0"/>
          </a:p>
          <a:p>
            <a:r>
              <a:rPr b="0" dirty="0"/>
              <a:t>No alt text provided</a:t>
            </a:r>
            <a:endParaRPr dirty="0"/>
          </a:p>
          <a:p>
            <a:endParaRPr dirty="0"/>
          </a:p>
          <a:p>
            <a:r>
              <a:rPr b="1" dirty="0"/>
              <a:t>Tenure in month</a:t>
            </a:r>
            <a:endParaRPr dirty="0"/>
          </a:p>
          <a:p>
            <a:r>
              <a:rPr b="0" dirty="0"/>
              <a:t>No alt text provided</a:t>
            </a:r>
            <a:endParaRPr dirty="0"/>
          </a:p>
          <a:p>
            <a:endParaRPr dirty="0"/>
          </a:p>
          <a:p>
            <a:r>
              <a:rPr b="1" dirty="0"/>
              <a:t>Married</a:t>
            </a:r>
            <a:endParaRPr dirty="0"/>
          </a:p>
          <a:p>
            <a:r>
              <a:rPr b="0" dirty="0"/>
              <a:t>No alt text provided</a:t>
            </a:r>
            <a:endParaRPr dirty="0"/>
          </a:p>
          <a:p>
            <a:endParaRPr dirty="0"/>
          </a:p>
          <a:p>
            <a:r>
              <a:rPr b="1" dirty="0"/>
              <a:t>Married</a:t>
            </a:r>
            <a:endParaRPr dirty="0"/>
          </a:p>
          <a:p>
            <a:r>
              <a:rPr b="0" dirty="0"/>
              <a:t>No alt text provided</a:t>
            </a:r>
            <a:endParaRPr dirty="0"/>
          </a:p>
          <a:p>
            <a:endParaRPr dirty="0"/>
          </a:p>
          <a:p>
            <a:r>
              <a:rPr b="1" dirty="0"/>
              <a:t>Tenure in month</a:t>
            </a:r>
            <a:endParaRPr dirty="0"/>
          </a:p>
          <a:p>
            <a:r>
              <a:rPr b="0" dirty="0"/>
              <a:t>No alt text provided</a:t>
            </a:r>
            <a:endParaRPr dirty="0"/>
          </a:p>
          <a:p>
            <a:endParaRPr dirty="0"/>
          </a:p>
          <a:p>
            <a:r>
              <a:rPr b="1" dirty="0"/>
              <a:t>Gender </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Phone Service</a:t>
            </a:r>
            <a:endParaRPr dirty="0"/>
          </a:p>
          <a:p>
            <a:r>
              <a:rPr b="0" dirty="0"/>
              <a:t>No alt text provided</a:t>
            </a:r>
            <a:endParaRPr dirty="0"/>
          </a:p>
          <a:p>
            <a:endParaRPr dirty="0"/>
          </a:p>
          <a:p>
            <a:r>
              <a:rPr b="1" dirty="0"/>
              <a:t>Premium Tech Support</a:t>
            </a:r>
            <a:endParaRPr dirty="0"/>
          </a:p>
          <a:p>
            <a:r>
              <a:rPr b="0" dirty="0"/>
              <a:t>No alt text provided</a:t>
            </a:r>
            <a:endParaRPr dirty="0"/>
          </a:p>
          <a:p>
            <a:endParaRPr dirty="0"/>
          </a:p>
          <a:p>
            <a:r>
              <a:rPr b="1" dirty="0"/>
              <a:t>Online Security</a:t>
            </a:r>
            <a:endParaRPr dirty="0"/>
          </a:p>
          <a:p>
            <a:r>
              <a:rPr b="0" dirty="0"/>
              <a:t>No alt text provided</a:t>
            </a:r>
            <a:endParaRPr dirty="0"/>
          </a:p>
          <a:p>
            <a:endParaRPr dirty="0"/>
          </a:p>
          <a:p>
            <a:r>
              <a:rPr b="1" dirty="0"/>
              <a:t>Internet Type</a:t>
            </a:r>
            <a:endParaRPr dirty="0"/>
          </a:p>
          <a:p>
            <a:r>
              <a:rPr b="0" dirty="0"/>
              <a:t>No alt text provided</a:t>
            </a:r>
            <a:endParaRPr dirty="0"/>
          </a:p>
          <a:p>
            <a:endParaRPr dirty="0"/>
          </a:p>
          <a:p>
            <a:r>
              <a:rPr b="1" dirty="0"/>
              <a:t>Phone Service</a:t>
            </a:r>
            <a:endParaRPr dirty="0"/>
          </a:p>
          <a:p>
            <a:r>
              <a:rPr b="0" dirty="0"/>
              <a:t>No alt text provided</a:t>
            </a:r>
            <a:endParaRPr dirty="0"/>
          </a:p>
          <a:p>
            <a:endParaRPr dirty="0"/>
          </a:p>
          <a:p>
            <a:r>
              <a:rPr b="1" dirty="0"/>
              <a:t>Online Security</a:t>
            </a:r>
            <a:endParaRPr dirty="0"/>
          </a:p>
          <a:p>
            <a:r>
              <a:rPr b="0" dirty="0"/>
              <a:t>No alt text provided</a:t>
            </a:r>
            <a:endParaRPr dirty="0"/>
          </a:p>
          <a:p>
            <a:endParaRPr dirty="0"/>
          </a:p>
          <a:p>
            <a:r>
              <a:rPr b="1" dirty="0"/>
              <a:t>Premium Tech Support</a:t>
            </a:r>
            <a:endParaRPr dirty="0"/>
          </a:p>
          <a:p>
            <a:r>
              <a:rPr b="0" dirty="0"/>
              <a:t>No alt text provided</a:t>
            </a:r>
            <a:endParaRPr dirty="0"/>
          </a:p>
          <a:p>
            <a:endParaRPr dirty="0"/>
          </a:p>
          <a:p>
            <a:r>
              <a:rPr b="1" dirty="0"/>
              <a:t>Internet Type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Contract Type</a:t>
            </a:r>
            <a:endParaRPr dirty="0"/>
          </a:p>
          <a:p>
            <a:r>
              <a:rPr b="0" dirty="0"/>
              <a:t>No alt text provided</a:t>
            </a:r>
            <a:endParaRPr dirty="0"/>
          </a:p>
          <a:p>
            <a:endParaRPr dirty="0"/>
          </a:p>
          <a:p>
            <a:r>
              <a:rPr b="1" dirty="0"/>
              <a:t>Payment Method</a:t>
            </a:r>
            <a:endParaRPr dirty="0"/>
          </a:p>
          <a:p>
            <a:r>
              <a:rPr b="0" dirty="0"/>
              <a:t>No alt text provided</a:t>
            </a:r>
            <a:endParaRPr dirty="0"/>
          </a:p>
          <a:p>
            <a:endParaRPr dirty="0"/>
          </a:p>
          <a:p>
            <a:r>
              <a:rPr b="1" dirty="0"/>
              <a:t>Contract Type</a:t>
            </a:r>
            <a:endParaRPr dirty="0"/>
          </a:p>
          <a:p>
            <a:r>
              <a:rPr b="0" dirty="0"/>
              <a:t>No alt text provided</a:t>
            </a:r>
            <a:endParaRPr dirty="0"/>
          </a:p>
          <a:p>
            <a:endParaRPr dirty="0"/>
          </a:p>
          <a:p>
            <a:r>
              <a:rPr b="1" dirty="0"/>
              <a:t>Payment Method</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10/17/2024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10/17/2024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bb73177b-3aaa-45fc-b50a-ee506e6df893?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bb73177b-3aaa-45fc-b50a-ee506e6df893/?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bb73177b-3aaa-45fc-b50a-ee506e6df893/?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bb73177b-3aaa-45fc-b50a-ee506e6df893/?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bb73177b-3aaa-45fc-b50a-ee506e6df893/?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bb73177b-3aaa-45fc-b50a-ee506e6df893/?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Telecom Customer Churn by Shiyam</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10/17/2024 4:57:15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10/17/2024 4:48:20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B5868B-6D0A-4335-F5B0-57EA29450DFA}"/>
              </a:ext>
            </a:extLst>
          </p:cNvPr>
          <p:cNvSpPr>
            <a:spLocks noGrp="1"/>
          </p:cNvSpPr>
          <p:nvPr>
            <p:ph type="title"/>
          </p:nvPr>
        </p:nvSpPr>
        <p:spPr/>
        <p:txBody>
          <a:bodyPr/>
          <a:lstStyle/>
          <a:p>
            <a:r>
              <a:rPr lang="en-US" b="1" dirty="0">
                <a:latin typeface="Poppins" panose="00000500000000000000" pitchFamily="2" charset="0"/>
                <a:cs typeface="Poppins" panose="00000500000000000000" pitchFamily="2" charset="0"/>
              </a:rPr>
              <a:t>Findings</a:t>
            </a:r>
          </a:p>
        </p:txBody>
      </p:sp>
      <p:sp>
        <p:nvSpPr>
          <p:cNvPr id="7" name="Rectangle 1">
            <a:extLst>
              <a:ext uri="{FF2B5EF4-FFF2-40B4-BE49-F238E27FC236}">
                <a16:creationId xmlns:a16="http://schemas.microsoft.com/office/drawing/2014/main" id="{F3DFB01E-034E-C39E-8EF8-34348EF484E6}"/>
              </a:ext>
            </a:extLst>
          </p:cNvPr>
          <p:cNvSpPr>
            <a:spLocks noGrp="1" noChangeArrowheads="1"/>
          </p:cNvSpPr>
          <p:nvPr>
            <p:ph idx="1"/>
          </p:nvPr>
        </p:nvSpPr>
        <p:spPr bwMode="auto">
          <a:xfrm>
            <a:off x="838201" y="2031396"/>
            <a:ext cx="10515600" cy="3939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Month-to-month contracts have a significantly higher churn rate, suggesting that these customers require more attention.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Customers with longer contracts, such as One Year and Two Year, show relatively lower churn rates.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Customers with shorter tenures, particularly those who have used the service for 0-10 months, tend to churn more, while customers with tenures above 50 months churn significantly less.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Customers using Fiber optic internet services show a higher propensity to churn compared to those using DSL or Cable.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There is a strong correlation between churn and the absence of online security and tech support services; customers without these services churn more frequently.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Customers without online backup, device protection, or technical support tend to have higher churn rates.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Customers who use Bank Withdrawal as a payment method are more likely to churn compared to those using credit cards. </a:t>
            </a:r>
          </a:p>
        </p:txBody>
      </p:sp>
    </p:spTree>
    <p:extLst>
      <p:ext uri="{BB962C8B-B14F-4D97-AF65-F5344CB8AC3E}">
        <p14:creationId xmlns:p14="http://schemas.microsoft.com/office/powerpoint/2010/main" val="3344006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517BD8-F5AC-F38B-A9DE-AF7BA8233445}"/>
              </a:ext>
            </a:extLst>
          </p:cNvPr>
          <p:cNvSpPr>
            <a:spLocks noGrp="1"/>
          </p:cNvSpPr>
          <p:nvPr>
            <p:ph type="title"/>
          </p:nvPr>
        </p:nvSpPr>
        <p:spPr/>
        <p:txBody>
          <a:bodyPr/>
          <a:lstStyle/>
          <a:p>
            <a:r>
              <a:rPr lang="en-US" sz="4400" b="1" kern="100" dirty="0">
                <a:effectLst/>
                <a:latin typeface="Poppins" panose="00000500000000000000" pitchFamily="2" charset="0"/>
                <a:ea typeface="Calibri" panose="020F0502020204030204" pitchFamily="34" charset="0"/>
                <a:cs typeface="Poppins" panose="00000500000000000000" pitchFamily="2" charset="0"/>
              </a:rPr>
              <a:t>Recommendations:</a:t>
            </a:r>
            <a:endParaRPr lang="en-US" dirty="0">
              <a:latin typeface="Poppins" panose="00000500000000000000" pitchFamily="2" charset="0"/>
              <a:cs typeface="Poppins" panose="00000500000000000000" pitchFamily="2" charset="0"/>
            </a:endParaRPr>
          </a:p>
        </p:txBody>
      </p:sp>
      <p:sp>
        <p:nvSpPr>
          <p:cNvPr id="6" name="Content Placeholder 5">
            <a:extLst>
              <a:ext uri="{FF2B5EF4-FFF2-40B4-BE49-F238E27FC236}">
                <a16:creationId xmlns:a16="http://schemas.microsoft.com/office/drawing/2014/main" id="{3E2BC07A-2F69-9139-E945-E1958C9B65D0}"/>
              </a:ext>
            </a:extLst>
          </p:cNvPr>
          <p:cNvSpPr>
            <a:spLocks noGrp="1"/>
          </p:cNvSpPr>
          <p:nvPr>
            <p:ph idx="1"/>
          </p:nvPr>
        </p:nvSpPr>
        <p:spPr>
          <a:xfrm>
            <a:off x="838200" y="1580444"/>
            <a:ext cx="10515600" cy="4912431"/>
          </a:xfrm>
        </p:spPr>
        <p:txBody>
          <a:bodyPr>
            <a:normAutofit fontScale="85000" lnSpcReduction="20000"/>
          </a:bodyPr>
          <a:lstStyle/>
          <a:p>
            <a:pPr marL="342900" lvl="0" indent="-342900">
              <a:lnSpc>
                <a:spcPct val="150000"/>
              </a:lnSpc>
              <a:buFont typeface="Symbol" panose="05050102010706020507" pitchFamily="18" charset="2"/>
              <a:buChar char=""/>
            </a:pPr>
            <a:r>
              <a:rPr lang="en-US" sz="1800" kern="100" dirty="0">
                <a:effectLst/>
                <a:latin typeface="Poppins" panose="00000500000000000000" pitchFamily="2" charset="0"/>
                <a:ea typeface="Calibri" panose="020F0502020204030204" pitchFamily="34" charset="0"/>
                <a:cs typeface="Poppins" panose="00000500000000000000" pitchFamily="2" charset="0"/>
              </a:rPr>
              <a:t>Focus on month-to-month contract customers by offering better retention strategies.</a:t>
            </a:r>
          </a:p>
          <a:p>
            <a:pPr marL="342900" lvl="0" indent="-342900">
              <a:lnSpc>
                <a:spcPct val="150000"/>
              </a:lnSpc>
              <a:buFont typeface="Symbol" panose="05050102010706020507" pitchFamily="18" charset="2"/>
              <a:buChar char=""/>
            </a:pPr>
            <a:r>
              <a:rPr lang="en-US" sz="1800" kern="100" dirty="0">
                <a:effectLst/>
                <a:latin typeface="Poppins" panose="00000500000000000000" pitchFamily="2" charset="0"/>
                <a:ea typeface="Calibri" panose="020F0502020204030204" pitchFamily="34" charset="0"/>
                <a:cs typeface="Poppins" panose="00000500000000000000" pitchFamily="2" charset="0"/>
              </a:rPr>
              <a:t>Address churn drivers by enhancing fiber optic internet services, offering online backups, tech support, and device protection to improve customer satisfaction.</a:t>
            </a:r>
          </a:p>
          <a:p>
            <a:pPr marL="342900" lvl="0" indent="-342900">
              <a:lnSpc>
                <a:spcPct val="150000"/>
              </a:lnSpc>
              <a:buFont typeface="Symbol" panose="05050102010706020507" pitchFamily="18" charset="2"/>
              <a:buChar char=""/>
            </a:pPr>
            <a:r>
              <a:rPr lang="en-US" sz="1800" kern="100" dirty="0">
                <a:effectLst/>
                <a:latin typeface="Poppins" panose="00000500000000000000" pitchFamily="2" charset="0"/>
                <a:ea typeface="Calibri" panose="020F0502020204030204" pitchFamily="34" charset="0"/>
                <a:cs typeface="Poppins" panose="00000500000000000000" pitchFamily="2" charset="0"/>
              </a:rPr>
              <a:t>Consider reviewing the bank withdrawal payment method, as it is associated with higher churn.</a:t>
            </a:r>
          </a:p>
          <a:p>
            <a:pPr marL="342900" lvl="0" indent="-342900">
              <a:lnSpc>
                <a:spcPct val="150000"/>
              </a:lnSpc>
              <a:buFont typeface="Symbol" panose="05050102010706020507" pitchFamily="18" charset="2"/>
              <a:buChar char=""/>
            </a:pPr>
            <a:r>
              <a:rPr lang="en-US" sz="1800" kern="100" dirty="0">
                <a:effectLst/>
                <a:latin typeface="Poppins" panose="00000500000000000000" pitchFamily="2" charset="0"/>
                <a:ea typeface="Calibri" panose="020F0502020204030204" pitchFamily="34" charset="0"/>
                <a:cs typeface="Poppins" panose="00000500000000000000" pitchFamily="2" charset="0"/>
              </a:rPr>
              <a:t>Month to month contract should be given more attention as customers that have subscribed for that tend to churn.</a:t>
            </a:r>
          </a:p>
          <a:p>
            <a:pPr marL="342900" lvl="0" indent="-342900">
              <a:lnSpc>
                <a:spcPct val="150000"/>
              </a:lnSpc>
              <a:buFont typeface="Symbol" panose="05050102010706020507" pitchFamily="18" charset="2"/>
              <a:buChar char=""/>
            </a:pPr>
            <a:r>
              <a:rPr lang="en-US" sz="1800" kern="100" dirty="0">
                <a:effectLst/>
                <a:latin typeface="Poppins" panose="00000500000000000000" pitchFamily="2" charset="0"/>
                <a:ea typeface="Calibri" panose="020F0502020204030204" pitchFamily="34" charset="0"/>
                <a:cs typeface="Poppins" panose="00000500000000000000" pitchFamily="2" charset="0"/>
              </a:rPr>
              <a:t>Customers who have used between 0 to10 months tend to churn.</a:t>
            </a:r>
          </a:p>
          <a:p>
            <a:pPr marL="342900" lvl="0" indent="-342900">
              <a:lnSpc>
                <a:spcPct val="150000"/>
              </a:lnSpc>
              <a:buFont typeface="Symbol" panose="05050102010706020507" pitchFamily="18" charset="2"/>
              <a:buChar char=""/>
            </a:pPr>
            <a:r>
              <a:rPr lang="en-US" sz="1800" kern="100" dirty="0">
                <a:effectLst/>
                <a:latin typeface="Poppins" panose="00000500000000000000" pitchFamily="2" charset="0"/>
                <a:ea typeface="Calibri" panose="020F0502020204030204" pitchFamily="34" charset="0"/>
                <a:cs typeface="Poppins" panose="00000500000000000000" pitchFamily="2" charset="0"/>
              </a:rPr>
              <a:t>Customer using</a:t>
            </a:r>
            <a:r>
              <a:rPr lang="en-US" sz="1800" b="1" kern="100" dirty="0">
                <a:effectLst/>
                <a:latin typeface="Poppins" panose="00000500000000000000" pitchFamily="2" charset="0"/>
                <a:ea typeface="Calibri" panose="020F0502020204030204" pitchFamily="34" charset="0"/>
                <a:cs typeface="Poppins" panose="00000500000000000000" pitchFamily="2" charset="0"/>
              </a:rPr>
              <a:t> Fiber optic internet service</a:t>
            </a:r>
            <a:r>
              <a:rPr lang="en-US" sz="1800" kern="100" dirty="0">
                <a:effectLst/>
                <a:latin typeface="Poppins" panose="00000500000000000000" pitchFamily="2" charset="0"/>
                <a:ea typeface="Calibri" panose="020F0502020204030204" pitchFamily="34" charset="0"/>
                <a:cs typeface="Poppins" panose="00000500000000000000" pitchFamily="2" charset="0"/>
              </a:rPr>
              <a:t> tend to churn.</a:t>
            </a:r>
          </a:p>
          <a:p>
            <a:pPr marL="342900" lvl="0" indent="-342900">
              <a:lnSpc>
                <a:spcPct val="150000"/>
              </a:lnSpc>
              <a:buFont typeface="Symbol" panose="05050102010706020507" pitchFamily="18" charset="2"/>
              <a:buChar char=""/>
            </a:pPr>
            <a:r>
              <a:rPr lang="en-US" sz="1800" kern="100" dirty="0">
                <a:effectLst/>
                <a:latin typeface="Poppins" panose="00000500000000000000" pitchFamily="2" charset="0"/>
                <a:ea typeface="Calibri" panose="020F0502020204030204" pitchFamily="34" charset="0"/>
                <a:cs typeface="Poppins" panose="00000500000000000000" pitchFamily="2" charset="0"/>
              </a:rPr>
              <a:t>Customers using </a:t>
            </a:r>
            <a:r>
              <a:rPr lang="en-US" sz="1800" b="1" kern="100" dirty="0">
                <a:effectLst/>
                <a:latin typeface="Poppins" panose="00000500000000000000" pitchFamily="2" charset="0"/>
                <a:ea typeface="Calibri" panose="020F0502020204030204" pitchFamily="34" charset="0"/>
                <a:cs typeface="Poppins" panose="00000500000000000000" pitchFamily="2" charset="0"/>
              </a:rPr>
              <a:t>Bank Withdrawal payment method </a:t>
            </a:r>
            <a:r>
              <a:rPr lang="en-US" sz="1800" kern="100" dirty="0">
                <a:effectLst/>
                <a:latin typeface="Poppins" panose="00000500000000000000" pitchFamily="2" charset="0"/>
                <a:ea typeface="Calibri" panose="020F0502020204030204" pitchFamily="34" charset="0"/>
                <a:cs typeface="Poppins" panose="00000500000000000000" pitchFamily="2" charset="0"/>
              </a:rPr>
              <a:t>tend to churn.</a:t>
            </a:r>
          </a:p>
          <a:p>
            <a:pPr marL="342900" lvl="0" indent="-342900">
              <a:lnSpc>
                <a:spcPct val="150000"/>
              </a:lnSpc>
              <a:buFont typeface="Symbol" panose="05050102010706020507" pitchFamily="18" charset="2"/>
              <a:buChar char=""/>
            </a:pPr>
            <a:r>
              <a:rPr lang="en-US" sz="1800" kern="100" dirty="0">
                <a:effectLst/>
                <a:latin typeface="Poppins" panose="00000500000000000000" pitchFamily="2" charset="0"/>
                <a:ea typeface="Calibri" panose="020F0502020204030204" pitchFamily="34" charset="0"/>
                <a:cs typeface="Poppins" panose="00000500000000000000" pitchFamily="2" charset="0"/>
              </a:rPr>
              <a:t>Customers without </a:t>
            </a:r>
            <a:r>
              <a:rPr lang="en-US" sz="1800" b="1" kern="100" dirty="0">
                <a:effectLst/>
                <a:latin typeface="Poppins" panose="00000500000000000000" pitchFamily="2" charset="0"/>
                <a:ea typeface="Calibri" panose="020F0502020204030204" pitchFamily="34" charset="0"/>
                <a:cs typeface="Poppins" panose="00000500000000000000" pitchFamily="2" charset="0"/>
              </a:rPr>
              <a:t>online backup</a:t>
            </a:r>
            <a:r>
              <a:rPr lang="en-US" sz="1800" kern="100" dirty="0">
                <a:effectLst/>
                <a:latin typeface="Poppins" panose="00000500000000000000" pitchFamily="2" charset="0"/>
                <a:ea typeface="Calibri" panose="020F0502020204030204" pitchFamily="34" charset="0"/>
                <a:cs typeface="Poppins" panose="00000500000000000000" pitchFamily="2" charset="0"/>
              </a:rPr>
              <a:t> churn more.</a:t>
            </a:r>
          </a:p>
          <a:p>
            <a:pPr marL="342900" lvl="0" indent="-342900">
              <a:lnSpc>
                <a:spcPct val="150000"/>
              </a:lnSpc>
              <a:buFont typeface="Symbol" panose="05050102010706020507" pitchFamily="18" charset="2"/>
              <a:buChar char=""/>
            </a:pPr>
            <a:r>
              <a:rPr lang="en-US" sz="1800" kern="100" dirty="0">
                <a:effectLst/>
                <a:latin typeface="Poppins" panose="00000500000000000000" pitchFamily="2" charset="0"/>
                <a:ea typeface="Calibri" panose="020F0502020204030204" pitchFamily="34" charset="0"/>
                <a:cs typeface="Poppins" panose="00000500000000000000" pitchFamily="2" charset="0"/>
              </a:rPr>
              <a:t>Customers without </a:t>
            </a:r>
            <a:r>
              <a:rPr lang="en-US" sz="1800" b="1" kern="100" dirty="0">
                <a:effectLst/>
                <a:latin typeface="Poppins" panose="00000500000000000000" pitchFamily="2" charset="0"/>
                <a:ea typeface="Calibri" panose="020F0502020204030204" pitchFamily="34" charset="0"/>
                <a:cs typeface="Poppins" panose="00000500000000000000" pitchFamily="2" charset="0"/>
              </a:rPr>
              <a:t>Tech support</a:t>
            </a:r>
            <a:r>
              <a:rPr lang="en-US" sz="1800" kern="100" dirty="0">
                <a:effectLst/>
                <a:latin typeface="Poppins" panose="00000500000000000000" pitchFamily="2" charset="0"/>
                <a:ea typeface="Calibri" panose="020F0502020204030204" pitchFamily="34" charset="0"/>
                <a:cs typeface="Poppins" panose="00000500000000000000" pitchFamily="2" charset="0"/>
              </a:rPr>
              <a:t> churn more.</a:t>
            </a:r>
          </a:p>
          <a:p>
            <a:pPr marL="342900" lvl="0" indent="-342900">
              <a:lnSpc>
                <a:spcPct val="150000"/>
              </a:lnSpc>
              <a:spcAft>
                <a:spcPts val="800"/>
              </a:spcAft>
              <a:buFont typeface="Symbol" panose="05050102010706020507" pitchFamily="18" charset="2"/>
              <a:buChar char=""/>
            </a:pPr>
            <a:r>
              <a:rPr lang="en-US" sz="1800" kern="100" dirty="0">
                <a:effectLst/>
                <a:latin typeface="Poppins" panose="00000500000000000000" pitchFamily="2" charset="0"/>
                <a:ea typeface="Calibri" panose="020F0502020204030204" pitchFamily="34" charset="0"/>
                <a:cs typeface="Poppins" panose="00000500000000000000" pitchFamily="2" charset="0"/>
              </a:rPr>
              <a:t>Customers without </a:t>
            </a:r>
            <a:r>
              <a:rPr lang="en-US" sz="1800" b="1" kern="100" dirty="0">
                <a:effectLst/>
                <a:latin typeface="Poppins" panose="00000500000000000000" pitchFamily="2" charset="0"/>
                <a:ea typeface="Calibri" panose="020F0502020204030204" pitchFamily="34" charset="0"/>
                <a:cs typeface="Poppins" panose="00000500000000000000" pitchFamily="2" charset="0"/>
              </a:rPr>
              <a:t>device protection </a:t>
            </a:r>
            <a:r>
              <a:rPr lang="en-US" sz="1800" kern="100" dirty="0">
                <a:effectLst/>
                <a:latin typeface="Poppins" panose="00000500000000000000" pitchFamily="2" charset="0"/>
                <a:ea typeface="Calibri" panose="020F0502020204030204" pitchFamily="34" charset="0"/>
                <a:cs typeface="Poppins" panose="00000500000000000000" pitchFamily="2" charset="0"/>
              </a:rPr>
              <a:t>tend to churn more.</a:t>
            </a:r>
          </a:p>
        </p:txBody>
      </p:sp>
    </p:spTree>
    <p:extLst>
      <p:ext uri="{BB962C8B-B14F-4D97-AF65-F5344CB8AC3E}">
        <p14:creationId xmlns:p14="http://schemas.microsoft.com/office/powerpoint/2010/main" val="3285889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346-6362-CC4C-8459-A5C747FEB98B}"/>
              </a:ext>
            </a:extLst>
          </p:cNvPr>
          <p:cNvSpPr>
            <a:spLocks noGrp="1"/>
          </p:cNvSpPr>
          <p:nvPr>
            <p:ph type="title"/>
          </p:nvPr>
        </p:nvSpPr>
        <p:spPr/>
        <p:txBody>
          <a:bodyPr/>
          <a:lstStyle/>
          <a:p>
            <a:r>
              <a:rPr lang="en-US" sz="4400" b="1" kern="0" dirty="0">
                <a:effectLst/>
                <a:latin typeface="Poppins" panose="00000500000000000000" pitchFamily="2" charset="0"/>
                <a:ea typeface="Times New Roman" panose="02020603050405020304" pitchFamily="18" charset="0"/>
                <a:cs typeface="Poppins" panose="00000500000000000000" pitchFamily="2" charset="0"/>
              </a:rPr>
              <a:t>Conclusion</a:t>
            </a:r>
            <a:endParaRPr lang="en-US" dirty="0">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221C86F1-684A-EC83-CCA6-624AD41155DA}"/>
              </a:ext>
            </a:extLst>
          </p:cNvPr>
          <p:cNvSpPr>
            <a:spLocks noGrp="1"/>
          </p:cNvSpPr>
          <p:nvPr>
            <p:ph idx="1"/>
          </p:nvPr>
        </p:nvSpPr>
        <p:spPr/>
        <p:txBody>
          <a:bodyPr>
            <a:normAutofit/>
          </a:bodyPr>
          <a:lstStyle/>
          <a:p>
            <a:pPr>
              <a:lnSpc>
                <a:spcPct val="150000"/>
              </a:lnSpc>
              <a:spcAft>
                <a:spcPts val="800"/>
              </a:spcAft>
            </a:pPr>
            <a:r>
              <a:rPr lang="en-US" sz="2000" kern="0" dirty="0">
                <a:effectLst/>
                <a:latin typeface="Poppins" panose="00000500000000000000" pitchFamily="2" charset="0"/>
                <a:ea typeface="Times New Roman" panose="02020603050405020304" pitchFamily="18" charset="0"/>
                <a:cs typeface="Poppins" panose="00000500000000000000" pitchFamily="2" charset="0"/>
              </a:rPr>
              <a:t>The analysis reveals that customer churn is significantly affected by contract type, tenure, internet service, and the availability of value-added services. Addressing these issues through targeted retention strategies, enhancing customer service, and incentivizing long-term contracts can reduce churn and improve customer loyalty.</a:t>
            </a:r>
            <a:endParaRPr lang="en-US" sz="2000" kern="100" dirty="0">
              <a:effectLst/>
              <a:latin typeface="Poppins" panose="00000500000000000000" pitchFamily="2" charset="0"/>
              <a:ea typeface="Calibri" panose="020F0502020204030204" pitchFamily="34" charset="0"/>
              <a:cs typeface="Poppins" panose="00000500000000000000" pitchFamily="2" charset="0"/>
            </a:endParaRPr>
          </a:p>
        </p:txBody>
      </p:sp>
    </p:spTree>
    <p:extLst>
      <p:ext uri="{BB962C8B-B14F-4D97-AF65-F5344CB8AC3E}">
        <p14:creationId xmlns:p14="http://schemas.microsoft.com/office/powerpoint/2010/main" val="186806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273D-4849-3D64-C14F-197B91548961}"/>
              </a:ext>
            </a:extLst>
          </p:cNvPr>
          <p:cNvSpPr>
            <a:spLocks noGrp="1"/>
          </p:cNvSpPr>
          <p:nvPr>
            <p:ph type="title"/>
          </p:nvPr>
        </p:nvSpPr>
        <p:spPr/>
        <p:txBody>
          <a:bodyPr/>
          <a:lstStyle/>
          <a:p>
            <a:r>
              <a:rPr lang="en-US" b="1" dirty="0">
                <a:latin typeface="Poppins" panose="00000500000000000000" pitchFamily="2" charset="0"/>
                <a:cs typeface="Poppins" panose="00000500000000000000" pitchFamily="2" charset="0"/>
              </a:rPr>
              <a:t>Introduction</a:t>
            </a:r>
            <a:endParaRPr lang="en-US" dirty="0">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00D0B97C-F809-8870-B61F-E0692ACE0808}"/>
              </a:ext>
            </a:extLst>
          </p:cNvPr>
          <p:cNvSpPr>
            <a:spLocks noGrp="1"/>
          </p:cNvSpPr>
          <p:nvPr>
            <p:ph idx="1"/>
          </p:nvPr>
        </p:nvSpPr>
        <p:spPr/>
        <p:txBody>
          <a:bodyPr>
            <a:normAutofit lnSpcReduction="10000"/>
          </a:bodyPr>
          <a:lstStyle/>
          <a:p>
            <a:pPr>
              <a:lnSpc>
                <a:spcPct val="150000"/>
              </a:lnSpc>
            </a:pPr>
            <a:r>
              <a:rPr lang="en-US" dirty="0">
                <a:latin typeface="Poppins" panose="00000500000000000000" pitchFamily="2" charset="0"/>
                <a:cs typeface="Poppins" panose="00000500000000000000" pitchFamily="2" charset="0"/>
              </a:rPr>
              <a:t>Customer churn is a critical metric for the telecom industry. It represents the percentage of customers that stop using the company's services over a given period. This report uses data from the company's telecom services to analyze customer churn patterns, identify the factors leading to churn, and suggest actionable insights for reducing it.</a:t>
            </a:r>
          </a:p>
        </p:txBody>
      </p:sp>
    </p:spTree>
    <p:extLst>
      <p:ext uri="{BB962C8B-B14F-4D97-AF65-F5344CB8AC3E}">
        <p14:creationId xmlns:p14="http://schemas.microsoft.com/office/powerpoint/2010/main" val="3932184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28921-A83A-FF46-4C0A-D142A5B649D1}"/>
              </a:ext>
            </a:extLst>
          </p:cNvPr>
          <p:cNvSpPr>
            <a:spLocks noGrp="1"/>
          </p:cNvSpPr>
          <p:nvPr>
            <p:ph type="title"/>
          </p:nvPr>
        </p:nvSpPr>
        <p:spPr/>
        <p:txBody>
          <a:bodyPr/>
          <a:lstStyle/>
          <a:p>
            <a:r>
              <a:rPr lang="en-US" sz="4400" b="1" kern="100" dirty="0">
                <a:effectLst/>
                <a:latin typeface="Poppins" panose="00000500000000000000" pitchFamily="2" charset="0"/>
                <a:ea typeface="Calibri" panose="020F0502020204030204" pitchFamily="34" charset="0"/>
                <a:cs typeface="Poppins" panose="00000500000000000000" pitchFamily="2" charset="0"/>
              </a:rPr>
              <a:t>Data Overview</a:t>
            </a:r>
            <a:endParaRPr lang="en-US" dirty="0">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8A372B81-CEEB-B6E7-F162-DD675AE10872}"/>
              </a:ext>
            </a:extLst>
          </p:cNvPr>
          <p:cNvSpPr>
            <a:spLocks noGrp="1"/>
          </p:cNvSpPr>
          <p:nvPr>
            <p:ph idx="1"/>
          </p:nvPr>
        </p:nvSpPr>
        <p:spPr/>
        <p:txBody>
          <a:bodyPr/>
          <a:lstStyle/>
          <a:p>
            <a:pPr marL="342900" lvl="0" indent="-342900">
              <a:lnSpc>
                <a:spcPct val="150000"/>
              </a:lnSpc>
              <a:spcAft>
                <a:spcPts val="800"/>
              </a:spcAft>
              <a:buSzPts val="1000"/>
              <a:buFont typeface="Symbol" panose="05050102010706020507" pitchFamily="18" charset="2"/>
              <a:buChar char=""/>
              <a:tabLst>
                <a:tab pos="457200" algn="l"/>
              </a:tabLst>
            </a:pPr>
            <a:r>
              <a:rPr lang="en-US" sz="1800" b="1" kern="100" dirty="0">
                <a:effectLst/>
                <a:latin typeface="Poppins" panose="00000500000000000000" pitchFamily="2" charset="0"/>
                <a:ea typeface="Calibri" panose="020F0502020204030204" pitchFamily="34" charset="0"/>
                <a:cs typeface="Poppins" panose="00000500000000000000" pitchFamily="2" charset="0"/>
              </a:rPr>
              <a:t>Total Customers</a:t>
            </a:r>
            <a:r>
              <a:rPr lang="en-US" sz="1800" kern="100" dirty="0">
                <a:effectLst/>
                <a:latin typeface="Poppins" panose="00000500000000000000" pitchFamily="2" charset="0"/>
                <a:ea typeface="Calibri" panose="020F0502020204030204" pitchFamily="34" charset="0"/>
                <a:cs typeface="Poppins" panose="00000500000000000000" pitchFamily="2" charset="0"/>
              </a:rPr>
              <a:t>: 7,043</a:t>
            </a:r>
          </a:p>
          <a:p>
            <a:pPr marL="342900" lvl="0" indent="-342900">
              <a:lnSpc>
                <a:spcPct val="150000"/>
              </a:lnSpc>
              <a:spcAft>
                <a:spcPts val="800"/>
              </a:spcAft>
              <a:buSzPts val="1000"/>
              <a:buFont typeface="Symbol" panose="05050102010706020507" pitchFamily="18" charset="2"/>
              <a:buChar char=""/>
              <a:tabLst>
                <a:tab pos="457200" algn="l"/>
              </a:tabLst>
            </a:pPr>
            <a:r>
              <a:rPr lang="en-US" sz="1800" b="1" kern="100" dirty="0">
                <a:effectLst/>
                <a:latin typeface="Poppins" panose="00000500000000000000" pitchFamily="2" charset="0"/>
                <a:ea typeface="Calibri" panose="020F0502020204030204" pitchFamily="34" charset="0"/>
                <a:cs typeface="Poppins" panose="00000500000000000000" pitchFamily="2" charset="0"/>
              </a:rPr>
              <a:t>Churned Customers</a:t>
            </a:r>
            <a:r>
              <a:rPr lang="en-US" sz="1800" kern="100" dirty="0">
                <a:effectLst/>
                <a:latin typeface="Poppins" panose="00000500000000000000" pitchFamily="2" charset="0"/>
                <a:ea typeface="Calibri" panose="020F0502020204030204" pitchFamily="34" charset="0"/>
                <a:cs typeface="Poppins" panose="00000500000000000000" pitchFamily="2" charset="0"/>
              </a:rPr>
              <a:t>: 1,869 (Churn Rate: [26.54 %])</a:t>
            </a:r>
          </a:p>
          <a:p>
            <a:pPr marL="342900" lvl="0" indent="-342900">
              <a:lnSpc>
                <a:spcPct val="150000"/>
              </a:lnSpc>
              <a:spcAft>
                <a:spcPts val="800"/>
              </a:spcAft>
              <a:buSzPts val="1000"/>
              <a:buFont typeface="Symbol" panose="05050102010706020507" pitchFamily="18" charset="2"/>
              <a:buChar char=""/>
              <a:tabLst>
                <a:tab pos="457200" algn="l"/>
              </a:tabLst>
            </a:pPr>
            <a:r>
              <a:rPr lang="en-US" sz="1800" b="1" kern="100" dirty="0">
                <a:effectLst/>
                <a:latin typeface="Poppins" panose="00000500000000000000" pitchFamily="2" charset="0"/>
                <a:ea typeface="Calibri" panose="020F0502020204030204" pitchFamily="34" charset="0"/>
                <a:cs typeface="Poppins" panose="00000500000000000000" pitchFamily="2" charset="0"/>
              </a:rPr>
              <a:t>Data Source</a:t>
            </a:r>
            <a:r>
              <a:rPr lang="en-US" sz="1800" kern="100" dirty="0">
                <a:effectLst/>
                <a:latin typeface="Poppins" panose="00000500000000000000" pitchFamily="2" charset="0"/>
                <a:ea typeface="Calibri" panose="020F0502020204030204" pitchFamily="34" charset="0"/>
                <a:cs typeface="Poppins" panose="00000500000000000000" pitchFamily="2" charset="0"/>
              </a:rPr>
              <a:t>: MySQL and Power BI Desktop report on telecom customer churn</a:t>
            </a:r>
          </a:p>
          <a:p>
            <a:endParaRPr lang="en-US"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015288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CB47B9-B053-8679-4C3A-7EE6135E2956}"/>
              </a:ext>
            </a:extLst>
          </p:cNvPr>
          <p:cNvSpPr>
            <a:spLocks noGrp="1"/>
          </p:cNvSpPr>
          <p:nvPr>
            <p:ph type="title"/>
          </p:nvPr>
        </p:nvSpPr>
        <p:spPr/>
        <p:txBody>
          <a:bodyPr>
            <a:normAutofit/>
          </a:bodyPr>
          <a:lstStyle/>
          <a:p>
            <a:r>
              <a:rPr lang="en-US" b="1" dirty="0">
                <a:latin typeface="Poppins" panose="00000500000000000000" pitchFamily="2" charset="0"/>
                <a:cs typeface="Poppins" panose="00000500000000000000" pitchFamily="2" charset="0"/>
              </a:rPr>
              <a:t>Data Cleaning Process for Telecom Customer Churn</a:t>
            </a:r>
            <a:endParaRPr lang="en-US" dirty="0">
              <a:latin typeface="Poppins" panose="00000500000000000000" pitchFamily="2" charset="0"/>
              <a:cs typeface="Poppins" panose="00000500000000000000" pitchFamily="2" charset="0"/>
            </a:endParaRPr>
          </a:p>
        </p:txBody>
      </p:sp>
      <p:sp>
        <p:nvSpPr>
          <p:cNvPr id="5" name="Content Placeholder 4">
            <a:extLst>
              <a:ext uri="{FF2B5EF4-FFF2-40B4-BE49-F238E27FC236}">
                <a16:creationId xmlns:a16="http://schemas.microsoft.com/office/drawing/2014/main" id="{3294020E-79D1-B516-2223-7223920F36FB}"/>
              </a:ext>
            </a:extLst>
          </p:cNvPr>
          <p:cNvSpPr>
            <a:spLocks noGrp="1"/>
          </p:cNvSpPr>
          <p:nvPr>
            <p:ph idx="1"/>
          </p:nvPr>
        </p:nvSpPr>
        <p:spPr/>
        <p:txBody>
          <a:bodyPr>
            <a:normAutofit fontScale="62500" lnSpcReduction="20000"/>
          </a:bodyPr>
          <a:lstStyle/>
          <a:p>
            <a:pPr>
              <a:lnSpc>
                <a:spcPct val="160000"/>
              </a:lnSpc>
              <a:buFont typeface="+mj-lt"/>
              <a:buAutoNum type="arabicPeriod"/>
            </a:pPr>
            <a:r>
              <a:rPr lang="en-US" sz="2400" b="1" dirty="0">
                <a:latin typeface="Poppins" panose="00000500000000000000" pitchFamily="2" charset="0"/>
                <a:cs typeface="Poppins" panose="00000500000000000000" pitchFamily="2" charset="0"/>
              </a:rPr>
              <a:t>Remove Duplicates:</a:t>
            </a:r>
            <a:r>
              <a:rPr lang="en-US" sz="2400" dirty="0">
                <a:latin typeface="Poppins" panose="00000500000000000000" pitchFamily="2" charset="0"/>
                <a:cs typeface="Poppins" panose="00000500000000000000" pitchFamily="2" charset="0"/>
              </a:rPr>
              <a:t> Eliminate duplicate records using the customer ID.</a:t>
            </a:r>
          </a:p>
          <a:p>
            <a:pPr>
              <a:lnSpc>
                <a:spcPct val="160000"/>
              </a:lnSpc>
              <a:buFont typeface="+mj-lt"/>
              <a:buAutoNum type="arabicPeriod"/>
            </a:pPr>
            <a:r>
              <a:rPr lang="en-US" sz="2400" b="1" dirty="0">
                <a:latin typeface="Poppins" panose="00000500000000000000" pitchFamily="2" charset="0"/>
                <a:cs typeface="Poppins" panose="00000500000000000000" pitchFamily="2" charset="0"/>
              </a:rPr>
              <a:t>Handle Missing Data:</a:t>
            </a:r>
            <a:endParaRPr lang="en-US" sz="2400" dirty="0">
              <a:latin typeface="Poppins" panose="00000500000000000000" pitchFamily="2" charset="0"/>
              <a:cs typeface="Poppins" panose="00000500000000000000" pitchFamily="2" charset="0"/>
            </a:endParaRPr>
          </a:p>
          <a:p>
            <a:pPr marL="742950" lvl="1" indent="-285750">
              <a:lnSpc>
                <a:spcPct val="160000"/>
              </a:lnSpc>
              <a:buFont typeface="+mj-lt"/>
              <a:buAutoNum type="arabicPeriod"/>
            </a:pPr>
            <a:r>
              <a:rPr lang="en-US" dirty="0">
                <a:latin typeface="Poppins" panose="00000500000000000000" pitchFamily="2" charset="0"/>
                <a:cs typeface="Poppins" panose="00000500000000000000" pitchFamily="2" charset="0"/>
              </a:rPr>
              <a:t>Impute missing values (mean, median, or mode).</a:t>
            </a:r>
          </a:p>
          <a:p>
            <a:pPr marL="742950" lvl="1" indent="-285750">
              <a:lnSpc>
                <a:spcPct val="160000"/>
              </a:lnSpc>
              <a:buFont typeface="+mj-lt"/>
              <a:buAutoNum type="arabicPeriod"/>
            </a:pPr>
            <a:r>
              <a:rPr lang="en-US" dirty="0">
                <a:latin typeface="Poppins" panose="00000500000000000000" pitchFamily="2" charset="0"/>
                <a:cs typeface="Poppins" panose="00000500000000000000" pitchFamily="2" charset="0"/>
              </a:rPr>
              <a:t>Mark missing categorical data as "Unknown."</a:t>
            </a:r>
          </a:p>
          <a:p>
            <a:pPr>
              <a:lnSpc>
                <a:spcPct val="160000"/>
              </a:lnSpc>
              <a:buFont typeface="+mj-lt"/>
              <a:buAutoNum type="arabicPeriod"/>
            </a:pPr>
            <a:r>
              <a:rPr lang="en-US" sz="2400" b="1" dirty="0">
                <a:latin typeface="Poppins" panose="00000500000000000000" pitchFamily="2" charset="0"/>
                <a:cs typeface="Poppins" panose="00000500000000000000" pitchFamily="2" charset="0"/>
              </a:rPr>
              <a:t>Standardize Data:</a:t>
            </a:r>
            <a:r>
              <a:rPr lang="en-US" sz="2400" dirty="0">
                <a:latin typeface="Poppins" panose="00000500000000000000" pitchFamily="2" charset="0"/>
                <a:cs typeface="Poppins" panose="00000500000000000000" pitchFamily="2" charset="0"/>
              </a:rPr>
              <a:t> Ensure consistency in formats (e.g., dates, numbers, text).</a:t>
            </a:r>
          </a:p>
          <a:p>
            <a:pPr>
              <a:lnSpc>
                <a:spcPct val="160000"/>
              </a:lnSpc>
              <a:buFont typeface="+mj-lt"/>
              <a:buAutoNum type="arabicPeriod"/>
            </a:pPr>
            <a:r>
              <a:rPr lang="en-US" sz="2400" b="1" dirty="0">
                <a:latin typeface="Poppins" panose="00000500000000000000" pitchFamily="2" charset="0"/>
                <a:cs typeface="Poppins" panose="00000500000000000000" pitchFamily="2" charset="0"/>
              </a:rPr>
              <a:t>Fix Errors:</a:t>
            </a:r>
            <a:r>
              <a:rPr lang="en-US" sz="2400" dirty="0">
                <a:latin typeface="Poppins" panose="00000500000000000000" pitchFamily="2" charset="0"/>
                <a:cs typeface="Poppins" panose="00000500000000000000" pitchFamily="2" charset="0"/>
              </a:rPr>
              <a:t> Correct spelling, inconsistent labels, and data entry errors.</a:t>
            </a:r>
          </a:p>
          <a:p>
            <a:pPr>
              <a:lnSpc>
                <a:spcPct val="160000"/>
              </a:lnSpc>
              <a:buFont typeface="+mj-lt"/>
              <a:buAutoNum type="arabicPeriod"/>
            </a:pPr>
            <a:r>
              <a:rPr lang="en-US" sz="2400" b="1" dirty="0">
                <a:latin typeface="Poppins" panose="00000500000000000000" pitchFamily="2" charset="0"/>
                <a:cs typeface="Poppins" panose="00000500000000000000" pitchFamily="2" charset="0"/>
              </a:rPr>
              <a:t>Outlier Detection:</a:t>
            </a:r>
            <a:r>
              <a:rPr lang="en-US" sz="2400" dirty="0">
                <a:latin typeface="Poppins" panose="00000500000000000000" pitchFamily="2" charset="0"/>
                <a:cs typeface="Poppins" panose="00000500000000000000" pitchFamily="2" charset="0"/>
              </a:rPr>
              <a:t> Identify and treat outliers in numeric data.</a:t>
            </a:r>
          </a:p>
          <a:p>
            <a:pPr>
              <a:lnSpc>
                <a:spcPct val="160000"/>
              </a:lnSpc>
              <a:buFont typeface="+mj-lt"/>
              <a:buAutoNum type="arabicPeriod"/>
            </a:pPr>
            <a:r>
              <a:rPr lang="en-US" sz="2400" b="1" dirty="0">
                <a:latin typeface="Poppins" panose="00000500000000000000" pitchFamily="2" charset="0"/>
                <a:cs typeface="Poppins" panose="00000500000000000000" pitchFamily="2" charset="0"/>
              </a:rPr>
              <a:t>Fix Data Types:</a:t>
            </a:r>
            <a:r>
              <a:rPr lang="en-US" sz="2400" dirty="0">
                <a:latin typeface="Poppins" panose="00000500000000000000" pitchFamily="2" charset="0"/>
                <a:cs typeface="Poppins" panose="00000500000000000000" pitchFamily="2" charset="0"/>
              </a:rPr>
              <a:t> Ensure correct data types for all columns.</a:t>
            </a:r>
          </a:p>
          <a:p>
            <a:pPr>
              <a:lnSpc>
                <a:spcPct val="160000"/>
              </a:lnSpc>
              <a:buFont typeface="+mj-lt"/>
              <a:buAutoNum type="arabicPeriod"/>
            </a:pPr>
            <a:r>
              <a:rPr lang="en-US" sz="2400" b="1" dirty="0">
                <a:latin typeface="Poppins" panose="00000500000000000000" pitchFamily="2" charset="0"/>
                <a:cs typeface="Poppins" panose="00000500000000000000" pitchFamily="2" charset="0"/>
              </a:rPr>
              <a:t>Drop Irrelevant Columns:</a:t>
            </a:r>
            <a:r>
              <a:rPr lang="en-US" sz="2400" dirty="0">
                <a:latin typeface="Poppins" panose="00000500000000000000" pitchFamily="2" charset="0"/>
                <a:cs typeface="Poppins" panose="00000500000000000000" pitchFamily="2" charset="0"/>
              </a:rPr>
              <a:t> Remove unnecessary features (e.g., ZIP code, Customer ID).</a:t>
            </a:r>
          </a:p>
          <a:p>
            <a:pPr>
              <a:lnSpc>
                <a:spcPct val="160000"/>
              </a:lnSpc>
              <a:buFont typeface="+mj-lt"/>
              <a:buAutoNum type="arabicPeriod"/>
            </a:pPr>
            <a:r>
              <a:rPr lang="en-US" sz="2400" b="1" dirty="0">
                <a:latin typeface="Poppins" panose="00000500000000000000" pitchFamily="2" charset="0"/>
                <a:cs typeface="Poppins" panose="00000500000000000000" pitchFamily="2" charset="0"/>
              </a:rPr>
              <a:t>Validate:</a:t>
            </a:r>
            <a:r>
              <a:rPr lang="en-US" sz="2400" dirty="0">
                <a:latin typeface="Poppins" panose="00000500000000000000" pitchFamily="2" charset="0"/>
                <a:cs typeface="Poppins" panose="00000500000000000000" pitchFamily="2" charset="0"/>
              </a:rPr>
              <a:t> Review and validate the cleaned data for consistency.</a:t>
            </a:r>
          </a:p>
        </p:txBody>
      </p:sp>
    </p:spTree>
    <p:extLst>
      <p:ext uri="{BB962C8B-B14F-4D97-AF65-F5344CB8AC3E}">
        <p14:creationId xmlns:p14="http://schemas.microsoft.com/office/powerpoint/2010/main" val="2210116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olumnChart ,columnChart ,columnChart ,columnChart ,card ,card ,card ,columnChart ,columnChart ,areaChart ,column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EDA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Gender  ,Tenure in month ,Married ,Married ,Tenure in month ,Gender ,Phone Service ,Online Security ,Premium Tech Support ,Internet Type ,Phone Service ,Online Security ,Premium Tech Support ,Internet Type ,Contract Type ,Payment Method ,Payment Method ,Contract Type ,Monthly Charges (Avg) ,Total Charges (Avg) ,Total Charges (Avg) ,Monthly Charges (Avg) ,Telecom Customer Churn Analysis ,textbox ,textbox ,textbox ,textbox ,textbox ,textbox ,textbox ,textbox ,card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Dashboard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textbox ,Gender ,Tenure in month ,Married ,Married ,Tenure in month ,Gender .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Demographic Charts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textbox ,Phone Service ,Premium Tech Support ,Online Security ,Internet Type ,Phone Service ,Online Security ,Premium Tech Support ,Internet Ty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Phone Service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textbox ,Contract Type ,Payment Method ,Contract Type ,Payment Metho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Contract Chart</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TotalTime>
  <Words>990</Words>
  <Application>Microsoft Office PowerPoint</Application>
  <PresentationFormat>Widescreen</PresentationFormat>
  <Paragraphs>257</Paragraphs>
  <Slides>12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Poppins</vt:lpstr>
      <vt:lpstr>Segoe UI</vt:lpstr>
      <vt:lpstr>Segoe UI Light</vt:lpstr>
      <vt:lpstr>Segoe UI Semibold</vt:lpstr>
      <vt:lpstr>Symbol</vt:lpstr>
      <vt:lpstr>Custom Design</vt:lpstr>
      <vt:lpstr>Telecom Customer Churn by Shiyam</vt:lpstr>
      <vt:lpstr>Introduction</vt:lpstr>
      <vt:lpstr>Data Overview</vt:lpstr>
      <vt:lpstr>Data Cleaning Process for Telecom Customer Churn</vt:lpstr>
      <vt:lpstr>EDA</vt:lpstr>
      <vt:lpstr>Dashboard</vt:lpstr>
      <vt:lpstr>Demographic Charts</vt:lpstr>
      <vt:lpstr>Phone Service Chart</vt:lpstr>
      <vt:lpstr>Contract Chart</vt:lpstr>
      <vt:lpstr>Findings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Shiyam S</cp:lastModifiedBy>
  <cp:revision>5</cp:revision>
  <dcterms:created xsi:type="dcterms:W3CDTF">2016-09-04T11:54:55Z</dcterms:created>
  <dcterms:modified xsi:type="dcterms:W3CDTF">2024-10-17T17:36:06Z</dcterms:modified>
</cp:coreProperties>
</file>