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5"/>
  </p:notesMasterIdLst>
  <p:sldIdLst>
    <p:sldId id="29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83" autoAdjust="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7E7B4-99CA-4264-9BB4-5369B9B3A0B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C140-D8A9-4173-A368-BC8A212C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4F8672-8174-4157-9CD7-BC591DEEF2E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32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BC140-D8A9-4173-A368-BC8A212C3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6068" y="5440681"/>
            <a:ext cx="7144512" cy="283464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8940800" cy="149240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 </a:t>
            </a:r>
            <a:br>
              <a:rPr/>
            </a:br>
            <a:r>
              <a:t>dd Month yyyy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95768"/>
            <a:ext cx="12192000" cy="28346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9" name="Rectangle 8"/>
          <p:cNvSpPr/>
          <p:nvPr/>
        </p:nvSpPr>
        <p:spPr>
          <a:xfrm>
            <a:off x="2641600" y="4879232"/>
            <a:ext cx="7144512" cy="28346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5162696"/>
            <a:ext cx="12192000" cy="2834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5724145"/>
            <a:ext cx="12192000" cy="28346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3" name="Rectangle 12"/>
          <p:cNvSpPr/>
          <p:nvPr/>
        </p:nvSpPr>
        <p:spPr>
          <a:xfrm>
            <a:off x="5614221" y="6007609"/>
            <a:ext cx="6577779" cy="28346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6291073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6" name="Rectangle 15"/>
          <p:cNvSpPr/>
          <p:nvPr/>
        </p:nvSpPr>
        <p:spPr>
          <a:xfrm>
            <a:off x="4064000" y="6574536"/>
            <a:ext cx="7144512" cy="283464"/>
          </a:xfrm>
          <a:prstGeom prst="rect">
            <a:avLst/>
          </a:prstGeom>
          <a:solidFill>
            <a:srgbClr val="003D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0704" y="3512463"/>
            <a:ext cx="4120896" cy="6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4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34" y="4572000"/>
            <a:ext cx="902017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2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4572000"/>
            <a:ext cx="9020173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4572000"/>
            <a:ext cx="9020173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48985"/>
            <a:ext cx="12192000" cy="17099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2558913"/>
            <a:ext cx="12192000" cy="1709928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1" name="Rectangle 10"/>
          <p:cNvSpPr/>
          <p:nvPr/>
        </p:nvSpPr>
        <p:spPr>
          <a:xfrm>
            <a:off x="-1" y="4268841"/>
            <a:ext cx="9800492" cy="170992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5978770"/>
            <a:ext cx="12192000" cy="87923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3" name="Rectangle 12"/>
          <p:cNvSpPr/>
          <p:nvPr/>
        </p:nvSpPr>
        <p:spPr>
          <a:xfrm>
            <a:off x="6908800" y="1"/>
            <a:ext cx="5283200" cy="84898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1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95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with Pictur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5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94918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213216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09522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29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0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3" hasCustomPrompt="1"/>
          </p:nvPr>
        </p:nvSpPr>
        <p:spPr bwMode="white"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4" hasCustomPrompt="1"/>
          </p:nvPr>
        </p:nvSpPr>
        <p:spPr bwMode="white">
          <a:xfrm>
            <a:off x="1085016" y="3447288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5" hasCustomPrompt="1"/>
          </p:nvPr>
        </p:nvSpPr>
        <p:spPr bwMode="white">
          <a:xfrm>
            <a:off x="61976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6" hasCustomPrompt="1"/>
          </p:nvPr>
        </p:nvSpPr>
        <p:spPr bwMode="white">
          <a:xfrm>
            <a:off x="6774616" y="3447288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678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1"/>
            <a:ext cx="11167872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6461" y="6434408"/>
            <a:ext cx="1801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5804" y="64350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434408"/>
            <a:ext cx="1045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8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988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Fixed Income analysis</a:t>
            </a:r>
            <a:br>
              <a:rPr lang="en-US" dirty="0"/>
            </a:br>
            <a:r>
              <a:rPr lang="en-US" dirty="0"/>
              <a:t>Lecture Final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Tony Zhang</a:t>
            </a:r>
          </a:p>
          <a:p>
            <a:r>
              <a:rPr lang="en-AU" dirty="0"/>
              <a:t>Fall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35282"/>
            <a:ext cx="2990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dirty="0">
                <a:solidFill>
                  <a:srgbClr val="FFFFFF"/>
                </a:solidFill>
                <a:latin typeface="Arial"/>
              </a:rPr>
              <a:t>© 2016 CFA Institute.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5475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A39-C335-46FD-91F4-0A8D496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E9EC-6871-43AC-9508-138C3F23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results of the Univariate and Multivariate Analysis, select the list of candidate variables to be included in our model </a:t>
            </a:r>
          </a:p>
          <a:p>
            <a:endParaRPr lang="en-US" dirty="0"/>
          </a:p>
          <a:p>
            <a:r>
              <a:rPr lang="en-US" dirty="0"/>
              <a:t>Make sure the variables selected make business sense</a:t>
            </a:r>
          </a:p>
          <a:p>
            <a:endParaRPr lang="en-US" dirty="0"/>
          </a:p>
          <a:p>
            <a:r>
              <a:rPr lang="en-US" dirty="0"/>
              <a:t>Variables will be further selected based on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12320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644-85C4-474E-980C-C6CF5888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36C7-1971-4522-9F1E-9034E575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Survival analysis (Cox model)</a:t>
            </a:r>
          </a:p>
          <a:p>
            <a:endParaRPr lang="en-US" dirty="0"/>
          </a:p>
          <a:p>
            <a:r>
              <a:rPr lang="en-US" dirty="0"/>
              <a:t>Machine learning (Decision tree, Neural network, SVM, etc.)</a:t>
            </a:r>
          </a:p>
        </p:txBody>
      </p:sp>
    </p:spTree>
    <p:extLst>
      <p:ext uri="{BB962C8B-B14F-4D97-AF65-F5344CB8AC3E}">
        <p14:creationId xmlns:p14="http://schemas.microsoft.com/office/powerpoint/2010/main" val="36274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3EF6-F74D-4D3B-A130-E204445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08D4-CD61-44C2-99AC-1FC52363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initial list of candidate variables from univariate and multivariate analysis, fit into the model to see:</a:t>
            </a:r>
          </a:p>
          <a:p>
            <a:pPr lvl="1"/>
            <a:r>
              <a:rPr lang="en-US" dirty="0"/>
              <a:t>p-value</a:t>
            </a:r>
          </a:p>
          <a:p>
            <a:pPr lvl="1"/>
            <a:r>
              <a:rPr lang="en-US" dirty="0"/>
              <a:t>VIF test</a:t>
            </a:r>
          </a:p>
          <a:p>
            <a:endParaRPr lang="en-US" dirty="0"/>
          </a:p>
          <a:p>
            <a:r>
              <a:rPr lang="en-US" dirty="0"/>
              <a:t>Further refine the variable lists (optional)</a:t>
            </a:r>
          </a:p>
          <a:p>
            <a:pPr lvl="1"/>
            <a:r>
              <a:rPr lang="en-US" dirty="0"/>
              <a:t>Step-wise regression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Lasso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1EF-75F5-4FFA-9208-5F2AB0FD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362F-DF2A-46BD-958E-1538FA64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/>
          <a:lstStyle/>
          <a:p>
            <a:r>
              <a:rPr lang="en-US" dirty="0"/>
              <a:t>List of final variables and coefficients </a:t>
            </a:r>
          </a:p>
          <a:p>
            <a:r>
              <a:rPr lang="en-US" sz="2400" dirty="0"/>
              <a:t>For example</a:t>
            </a:r>
          </a:p>
          <a:p>
            <a:pPr lvl="1"/>
            <a:r>
              <a:rPr lang="en-US" sz="2000" dirty="0"/>
              <a:t>Intercept 		-1.85136</a:t>
            </a:r>
          </a:p>
          <a:p>
            <a:pPr lvl="1"/>
            <a:r>
              <a:rPr lang="en-US" sz="2000" dirty="0"/>
              <a:t>Age		 -0.02678</a:t>
            </a:r>
          </a:p>
          <a:p>
            <a:pPr lvl="1"/>
            <a:r>
              <a:rPr lang="en-US" sz="2000" dirty="0"/>
              <a:t>Income	   	 0.10025</a:t>
            </a:r>
          </a:p>
          <a:p>
            <a:pPr lvl="1"/>
            <a:r>
              <a:rPr lang="en-US" sz="2000" dirty="0"/>
              <a:t>Wealth		  -0.01761</a:t>
            </a:r>
          </a:p>
          <a:p>
            <a:pPr lvl="1"/>
            <a:r>
              <a:rPr lang="en-US" sz="2000" dirty="0"/>
              <a:t>Marital Status	  0.79651</a:t>
            </a:r>
          </a:p>
          <a:p>
            <a:pPr lvl="1"/>
            <a:r>
              <a:rPr lang="en-US" sz="2000" dirty="0"/>
              <a:t>Maturity	  	0.00892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80D2AC7-010E-494E-8011-FF0C8B00F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60548"/>
              </p:ext>
            </p:extLst>
          </p:nvPr>
        </p:nvGraphicFramePr>
        <p:xfrm>
          <a:off x="1612650" y="4798304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7C0146E7-6E62-4BE5-A62F-4CDFB9FD8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50" y="4798304"/>
                        <a:ext cx="2667000" cy="835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16710BB-9F86-4B1D-A483-E5D67617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20604"/>
              </p:ext>
            </p:extLst>
          </p:nvPr>
        </p:nvGraphicFramePr>
        <p:xfrm>
          <a:off x="1612650" y="5880101"/>
          <a:ext cx="7696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4826000" imgH="203200" progId="Equation.DSMT4">
                  <p:embed/>
                </p:oleObj>
              </mc:Choice>
              <mc:Fallback>
                <p:oleObj name="Equation" r:id="rId5" imgW="4826000" imgH="203200" progId="Equation.DSMT4">
                  <p:embed/>
                  <p:pic>
                    <p:nvPicPr>
                      <p:cNvPr id="31749" name="Object 6">
                        <a:extLst>
                          <a:ext uri="{FF2B5EF4-FFF2-40B4-BE49-F238E27FC236}">
                            <a16:creationId xmlns:a16="http://schemas.microsoft.com/office/drawing/2014/main" id="{B8AE45B7-6312-4D5B-B32B-BEF340447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50" y="5880101"/>
                        <a:ext cx="7696200" cy="323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21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016A-70E6-43F0-A196-505524F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465-8BDC-4B1D-9D99-F4E903E6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False Positive (FP)  </a:t>
            </a:r>
          </a:p>
          <a:p>
            <a:pPr lvl="2"/>
            <a:r>
              <a:rPr lang="en-US" dirty="0"/>
              <a:t> instances that are incorrectly classified as Positive Class instances (0,1) </a:t>
            </a:r>
          </a:p>
          <a:p>
            <a:pPr lvl="1"/>
            <a:r>
              <a:rPr lang="en-US" dirty="0"/>
              <a:t>False Negative (FN)</a:t>
            </a:r>
          </a:p>
          <a:p>
            <a:pPr lvl="2"/>
            <a:r>
              <a:rPr lang="en-US" dirty="0"/>
              <a:t> instances that are incorrectly classified as Negative Class instances (1,0)</a:t>
            </a:r>
          </a:p>
          <a:p>
            <a:pPr lvl="1"/>
            <a:r>
              <a:rPr lang="en-US" dirty="0"/>
              <a:t>True Positive (TP)</a:t>
            </a:r>
          </a:p>
          <a:p>
            <a:pPr lvl="2"/>
            <a:r>
              <a:rPr lang="en-US" dirty="0"/>
              <a:t>instances that are correctly classified as Positive Class instances (1,1)</a:t>
            </a:r>
          </a:p>
          <a:p>
            <a:pPr lvl="1"/>
            <a:r>
              <a:rPr lang="en-US" dirty="0"/>
              <a:t>True Negative (TN)	</a:t>
            </a:r>
          </a:p>
          <a:p>
            <a:pPr lvl="2"/>
            <a:r>
              <a:rPr lang="en-US" dirty="0"/>
              <a:t> instances that are correctly classified as Negative Class instances (0,0)</a:t>
            </a:r>
          </a:p>
          <a:p>
            <a:pPr lvl="1"/>
            <a:r>
              <a:rPr lang="en-US" dirty="0"/>
              <a:t>Accuracy rate = Correct/ total = (50+35)/ 100 = 85%</a:t>
            </a:r>
          </a:p>
        </p:txBody>
      </p:sp>
      <p:pic>
        <p:nvPicPr>
          <p:cNvPr id="2050" name="Picture 2" descr="https://cdn-images-1.medium.com/max/1200/1*BOb5S43tMrh96tztxLyG8Q.png">
            <a:extLst>
              <a:ext uri="{FF2B5EF4-FFF2-40B4-BE49-F238E27FC236}">
                <a16:creationId xmlns:a16="http://schemas.microsoft.com/office/drawing/2014/main" id="{9E03670A-64D8-4FB1-810C-76011E45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839" y="2904332"/>
            <a:ext cx="2095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0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C7D8-F5C0-4A43-9D1E-1B76FDD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1D4F-A0E9-42D4-AF93-17463EC4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US" dirty="0"/>
              <a:t>Cumulative Accuracy Profile (CAP) Curve </a:t>
            </a:r>
          </a:p>
        </p:txBody>
      </p:sp>
      <p:pic>
        <p:nvPicPr>
          <p:cNvPr id="3076" name="Picture 4" descr="https://upload.wikimedia.org/wikipedia/commons/2/2d/CAP_profiles.jpg">
            <a:extLst>
              <a:ext uri="{FF2B5EF4-FFF2-40B4-BE49-F238E27FC236}">
                <a16:creationId xmlns:a16="http://schemas.microsoft.com/office/drawing/2014/main" id="{E86B0B8E-8DDF-44A1-9072-21B25100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04" y="2515985"/>
            <a:ext cx="4796592" cy="29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BBA87-4FD4-43DE-8988-4B176D64BF0E}"/>
                  </a:ext>
                </a:extLst>
              </p:cNvPr>
              <p:cNvSpPr txBox="1"/>
              <p:nvPr/>
            </p:nvSpPr>
            <p:spPr>
              <a:xfrm>
                <a:off x="1899185" y="5736602"/>
                <a:ext cx="8002319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BBA87-4FD4-43DE-8988-4B176D64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85" y="5736602"/>
                <a:ext cx="8002319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78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7BA-2031-49CF-9B5A-8024A92E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8AB-BE0C-4D3F-8AE7-D525791D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61" y="1825625"/>
            <a:ext cx="10233800" cy="4351338"/>
          </a:xfrm>
        </p:spPr>
        <p:txBody>
          <a:bodyPr/>
          <a:lstStyle/>
          <a:p>
            <a:r>
              <a:rPr lang="en-US" dirty="0"/>
              <a:t>CAP calculation</a:t>
            </a:r>
          </a:p>
          <a:p>
            <a:pPr lvl="1"/>
            <a:r>
              <a:rPr lang="en-US" sz="1600" dirty="0"/>
              <a:t>Sort the borrower rating pool (</a:t>
            </a:r>
            <a:r>
              <a:rPr lang="en-US" sz="1600" dirty="0">
                <a:solidFill>
                  <a:srgbClr val="FF0000"/>
                </a:solidFill>
              </a:rPr>
              <a:t>in our case, predicted PD for each borrower</a:t>
            </a:r>
            <a:r>
              <a:rPr lang="en-US" sz="1600" dirty="0"/>
              <a:t>) from worst to best grade.</a:t>
            </a:r>
          </a:p>
          <a:p>
            <a:pPr lvl="1"/>
            <a:r>
              <a:rPr lang="en-US" sz="1600" dirty="0"/>
              <a:t>Find the cumulative number of borrowers (x) and also cumulative number of defaults (y) against each grade. For </a:t>
            </a:r>
            <a:r>
              <a:rPr lang="en-US" sz="1600" dirty="0" err="1"/>
              <a:t>eg</a:t>
            </a:r>
            <a:r>
              <a:rPr lang="en-US" sz="1600" dirty="0"/>
              <a:t>, x for rating grade 8 would be 40/300 = 13.3% and y for rating grade 8 would be 2 / 4 = 50%. Similarly x for rating grade 7 would be (50 + 40)/300 = 30% and y would be (2+0)/4 = 50%, and so on.</a:t>
            </a:r>
          </a:p>
          <a:p>
            <a:pPr lvl="1"/>
            <a:r>
              <a:rPr lang="en-US" sz="1600" dirty="0"/>
              <a:t>Find the area under the curve</a:t>
            </a:r>
          </a:p>
        </p:txBody>
      </p:sp>
      <p:pic>
        <p:nvPicPr>
          <p:cNvPr id="2050" name="Picture 2" descr="https://media.licdn.com/dms/image/C5612AQGIJ04tMz_urw/article-inline_image-shrink_1500_2232/0?e=1548288000&amp;v=beta&amp;t=caNOUiPoupYLN8wZgh7I12sid2lqN9jogvV2kAkEJdE">
            <a:extLst>
              <a:ext uri="{FF2B5EF4-FFF2-40B4-BE49-F238E27FC236}">
                <a16:creationId xmlns:a16="http://schemas.microsoft.com/office/drawing/2014/main" id="{9FC562F8-5DEE-4C9A-9816-A84CDFA2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17" y="3675907"/>
            <a:ext cx="2210406" cy="28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dms/image/C5612AQGDKrtLaT685A/article-inline_image-shrink_1000_1488/0?e=1548288000&amp;v=beta&amp;t=53CViVQt0FkVKQJKoMt3EE3KFI-rVLDfw_DNvVJpZSg">
            <a:extLst>
              <a:ext uri="{FF2B5EF4-FFF2-40B4-BE49-F238E27FC236}">
                <a16:creationId xmlns:a16="http://schemas.microsoft.com/office/drawing/2014/main" id="{C1D612D0-CAC8-4073-B5F8-2448DB21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3675907"/>
            <a:ext cx="2275824" cy="2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38C45D2-B0D8-4B17-864F-46DDF47CF65B}"/>
              </a:ext>
            </a:extLst>
          </p:cNvPr>
          <p:cNvSpPr/>
          <p:nvPr/>
        </p:nvSpPr>
        <p:spPr>
          <a:xfrm>
            <a:off x="4850296" y="4921857"/>
            <a:ext cx="1820848" cy="198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16AE-807A-4B4D-A670-3A26034E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4C5E-CBD1-4332-8045-296A3BE2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Sample test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CAP and accuracy ratio</a:t>
            </a:r>
          </a:p>
          <a:p>
            <a:pPr lvl="1"/>
            <a:endParaRPr lang="en-US" dirty="0"/>
          </a:p>
          <a:p>
            <a:r>
              <a:rPr lang="en-US" dirty="0"/>
              <a:t>Out-of-sample test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CAP and accuracy ratio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8868-6FCD-4943-B9FA-31809817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D4C0-FDEB-49E6-9A3C-44529545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Univariate and Multivariate Analysis</a:t>
            </a:r>
          </a:p>
          <a:p>
            <a:r>
              <a:rPr lang="en-US" dirty="0"/>
              <a:t>Model Creation</a:t>
            </a:r>
          </a:p>
          <a:p>
            <a:r>
              <a:rPr lang="en-US" dirty="0"/>
              <a:t>Model Performance Evaluation</a:t>
            </a:r>
          </a:p>
          <a:p>
            <a:r>
              <a:rPr lang="en-US" dirty="0"/>
              <a:t>Final Model Selection</a:t>
            </a:r>
          </a:p>
          <a:p>
            <a:r>
              <a:rPr lang="en-US" dirty="0"/>
              <a:t>Model Limitation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9594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588-1FE5-495C-BA83-155395A3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4B73-224B-4E9C-9D60-C21F1991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team with 3-4 people</a:t>
            </a:r>
          </a:p>
          <a:p>
            <a:r>
              <a:rPr lang="en-US" dirty="0"/>
              <a:t>Team work collaboration</a:t>
            </a:r>
          </a:p>
          <a:p>
            <a:r>
              <a:rPr lang="en-US" dirty="0"/>
              <a:t>Present the model in class (12/5) for 10-15 mins</a:t>
            </a:r>
          </a:p>
          <a:p>
            <a:r>
              <a:rPr lang="en-US" dirty="0"/>
              <a:t>Submit the model doc and slides (12/11)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0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69-D0CE-49F0-901B-8E98EBD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D26A-827B-480B-91D4-62B74658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Projects (PD modeling)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Univariate and Multivariate Analysis</a:t>
            </a:r>
          </a:p>
          <a:p>
            <a:pPr lvl="1"/>
            <a:r>
              <a:rPr lang="en-US" dirty="0"/>
              <a:t>Model Creation</a:t>
            </a:r>
          </a:p>
          <a:p>
            <a:pPr lvl="1"/>
            <a:r>
              <a:rPr lang="en-US" dirty="0"/>
              <a:t>Model Performance Evaluation</a:t>
            </a:r>
          </a:p>
          <a:p>
            <a:pPr lvl="1"/>
            <a:r>
              <a:rPr lang="en-US" dirty="0"/>
              <a:t>Documentation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669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ED5F-DA96-401E-A3AA-2FB5869D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A71C-F32B-4BCA-9A52-D8380C7F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Expectation Maximization (EM) Imputation</a:t>
            </a:r>
          </a:p>
          <a:p>
            <a:pPr lvl="2"/>
            <a:r>
              <a:rPr lang="en-US" dirty="0"/>
              <a:t>It is an iterative procedure in which it uses other variables to impute a value (Expectation), then checks whether that is the value most likely (Maximization). If not, it re-imputes a more likely value. This goes on until it reaches the most likely value.</a:t>
            </a:r>
          </a:p>
          <a:p>
            <a:pPr lvl="2"/>
            <a:r>
              <a:rPr lang="en-US" dirty="0"/>
              <a:t>EM imputations are better than mean imputations because they preserve the relationship with other variables, which is vital if you go on to use something like Factor Analysis 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45753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2A91-705B-4BDE-897F-4A8C0EFD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FB60-FC4B-4E31-91E1-3FB48C6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Relevance</a:t>
            </a:r>
          </a:p>
          <a:p>
            <a:pPr lvl="1"/>
            <a:r>
              <a:rPr lang="en-US" dirty="0"/>
              <a:t>When use external dataset to develop a model</a:t>
            </a:r>
          </a:p>
          <a:p>
            <a:pPr lvl="2"/>
            <a:r>
              <a:rPr lang="en-US" dirty="0"/>
              <a:t>e.g. Use Moody’s data to develop PD model for HSBC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Population Stability Index (PSI)</a:t>
            </a:r>
          </a:p>
          <a:p>
            <a:pPr lvl="2"/>
            <a:r>
              <a:rPr lang="en-US" dirty="0"/>
              <a:t>Compare the distribution of a scoring variable (predicted probability) in scoring data set to a training data set that was used to develop the model. The idea is to check "How the current scoring is compared to the predicted probability from training data set".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A70E-7D32-4D59-B6E7-2A873EDD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C64-7CCD-4845-9519-E26FA3E6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270" y="1475768"/>
            <a:ext cx="10233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PSI = (% of records based on scoring variable in Scoring Sample (A) - % of records based on scoring variable in Training Sample (B)) * In(A/ B)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Sort scoring variable on descending order in scoring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Split the data into 10 or 20 groups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% of records in each group based on scoring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% of records in each group based on training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difference between Step 3 and Step 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Take Natural Log of (Step3 / Step4)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Multiply Step5 and Step6</a:t>
            </a:r>
          </a:p>
        </p:txBody>
      </p:sp>
      <p:pic>
        <p:nvPicPr>
          <p:cNvPr id="3074" name="Picture 2" descr="https://2.bp.blogspot.com/-fMqp7PjL2M4/WGaeEh_lh3I/AAAAAAAAFxg/lcIQkThzYLslD-idscocdJR5NYsmdLgRgCLcB/s1600/Population%2BStability%2BIndex.png">
            <a:extLst>
              <a:ext uri="{FF2B5EF4-FFF2-40B4-BE49-F238E27FC236}">
                <a16:creationId xmlns:a16="http://schemas.microsoft.com/office/drawing/2014/main" id="{C53406E3-F4C1-46DE-85DA-7ED64EA0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7" y="4269109"/>
            <a:ext cx="3620537" cy="19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68B904-268E-40B7-95CA-1947A333CFB9}"/>
              </a:ext>
            </a:extLst>
          </p:cNvPr>
          <p:cNvSpPr/>
          <p:nvPr/>
        </p:nvSpPr>
        <p:spPr>
          <a:xfrm>
            <a:off x="5866662" y="4424893"/>
            <a:ext cx="517317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Rules: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&lt; 0.1 – No difference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&gt;=0.1 but &lt;= 0.2 – Slight difference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&gt;=0.2 – Significant difference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2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74E-92C7-4AF2-B7EB-77E77F14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B576-CFC7-4AC6-B49C-8D8ACC8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credit risk, one major concern is who a bank should loan its money to.</a:t>
            </a:r>
          </a:p>
          <a:p>
            <a:r>
              <a:rPr lang="en-US" sz="2400" dirty="0"/>
              <a:t>When a client applies for a loan, the bank would like to be sure that the client will pay back the full amount of the loan.</a:t>
            </a:r>
          </a:p>
          <a:p>
            <a:r>
              <a:rPr lang="en-US" sz="2400" dirty="0"/>
              <a:t>We need effective models that allow us to predict if a client will pay back the loan (PD).</a:t>
            </a:r>
          </a:p>
          <a:p>
            <a:r>
              <a:rPr lang="en-US" sz="2400" dirty="0"/>
              <a:t>What we have is historical data for several variables (from Lending Club).</a:t>
            </a:r>
          </a:p>
          <a:p>
            <a:r>
              <a:rPr lang="en-US" sz="2400" dirty="0"/>
              <a:t>We are trying to develop a model to this historical data so we can estimate a probability of default.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68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7657-25E8-4023-9147-6E9E7136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62-5F8C-4994-8D3D-10DDEA38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is provided by Lending Club and include details of completed loan agreements</a:t>
            </a:r>
          </a:p>
          <a:p>
            <a:endParaRPr lang="en-US" dirty="0"/>
          </a:p>
          <a:p>
            <a:r>
              <a:rPr lang="en-US" dirty="0"/>
              <a:t>The variables included are:</a:t>
            </a:r>
          </a:p>
          <a:p>
            <a:pPr lvl="1"/>
            <a:r>
              <a:rPr lang="en-US" dirty="0"/>
              <a:t>Loan Amount</a:t>
            </a:r>
          </a:p>
          <a:p>
            <a:pPr lvl="1"/>
            <a:r>
              <a:rPr lang="en-US" dirty="0"/>
              <a:t>Income	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 err="1"/>
              <a:t>dti</a:t>
            </a:r>
            <a:endParaRPr lang="en-US" dirty="0"/>
          </a:p>
          <a:p>
            <a:pPr lvl="1"/>
            <a:r>
              <a:rPr lang="en-US" dirty="0"/>
              <a:t>Maturity</a:t>
            </a:r>
          </a:p>
          <a:p>
            <a:pPr lvl="1"/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8937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628-9ACB-43FA-9372-8A89E624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260D-1729-44DF-972D-0E9D264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Selection</a:t>
            </a:r>
          </a:p>
          <a:p>
            <a:pPr lvl="1"/>
            <a:r>
              <a:rPr lang="en-US" sz="3200" dirty="0"/>
              <a:t>We split the sample into two parts</a:t>
            </a:r>
            <a:endParaRPr lang="en-US" sz="3600" dirty="0"/>
          </a:p>
          <a:p>
            <a:pPr lvl="2"/>
            <a:r>
              <a:rPr lang="en-US" sz="2800" dirty="0"/>
              <a:t>The modelling sample (first 90%)</a:t>
            </a:r>
          </a:p>
          <a:p>
            <a:pPr lvl="3"/>
            <a:r>
              <a:rPr lang="en-US" sz="2000" dirty="0"/>
              <a:t>This new sample is used to create the model.</a:t>
            </a:r>
          </a:p>
          <a:p>
            <a:pPr lvl="2"/>
            <a:r>
              <a:rPr lang="en-US" sz="2800" dirty="0"/>
              <a:t>The validation sample (last 10%)</a:t>
            </a:r>
          </a:p>
          <a:p>
            <a:pPr lvl="3"/>
            <a:r>
              <a:rPr lang="en-US" sz="2000" dirty="0"/>
              <a:t>The remaining data is used to validate the model</a:t>
            </a:r>
          </a:p>
          <a:p>
            <a:pPr lvl="3"/>
            <a:r>
              <a:rPr lang="en-US" sz="2000" dirty="0"/>
              <a:t>We test how many defaults the model predicted and which of them really did default.</a:t>
            </a:r>
          </a:p>
          <a:p>
            <a:pPr lvl="2"/>
            <a:endParaRPr lang="en-US" sz="2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27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AC8-4AF9-4BCE-BB95-8AC0FFF8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and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DDB2-2D33-4B11-AE22-8C8C8E73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dependent variable, which is default, and some independent variables (Loan Amount, income,…)</a:t>
            </a:r>
          </a:p>
          <a:p>
            <a:r>
              <a:rPr lang="en-US" dirty="0"/>
              <a:t>First of all, we do univariate analysis.</a:t>
            </a:r>
          </a:p>
          <a:p>
            <a:r>
              <a:rPr lang="en-US" dirty="0"/>
              <a:t>For each variable, we calculate some statistics like mean, standard deviation, skewness…</a:t>
            </a:r>
          </a:p>
          <a:p>
            <a:r>
              <a:rPr lang="en-US" dirty="0"/>
              <a:t>We plot some histograms…</a:t>
            </a:r>
          </a:p>
          <a:p>
            <a:r>
              <a:rPr lang="en-US" dirty="0"/>
              <a:t>This information can be use as a first check before applying the model.</a:t>
            </a:r>
          </a:p>
          <a:p>
            <a:r>
              <a:rPr lang="en-US" dirty="0"/>
              <a:t>It would be better if the data were homogeneous.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E6FA-62A1-41B9-A0FA-9DAA224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D87-8EEF-46F8-9112-6A61780A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940"/>
            <a:ext cx="10233800" cy="4351338"/>
          </a:xfrm>
        </p:spPr>
        <p:txBody>
          <a:bodyPr/>
          <a:lstStyle/>
          <a:p>
            <a:r>
              <a:rPr lang="en-US" dirty="0"/>
              <a:t>Frequency Distribution Tables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Frequency Polygons</a:t>
            </a:r>
          </a:p>
          <a:p>
            <a:r>
              <a:rPr lang="en-US" dirty="0"/>
              <a:t>Pie Charts</a:t>
            </a:r>
          </a:p>
          <a:p>
            <a:r>
              <a:rPr lang="en-US" dirty="0"/>
              <a:t>Text Mining (</a:t>
            </a:r>
            <a:r>
              <a:rPr lang="en-US" dirty="0" err="1"/>
              <a:t>WordClouds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0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1D1-46B0-4123-ABBF-C4545BAA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25FC-B52D-4A35-AD4A-8DC4F6ED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  <a:p>
            <a:endParaRPr lang="en-US" dirty="0"/>
          </a:p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0671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2D4-FFD3-4F88-BAC9-B136F051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C7B-AE3B-4CA4-973E-8A78CF71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endParaRPr lang="en-US" dirty="0"/>
          </a:p>
        </p:txBody>
      </p:sp>
      <p:pic>
        <p:nvPicPr>
          <p:cNvPr id="2050" name="Picture 2" descr="Image result for correlation matrix">
            <a:extLst>
              <a:ext uri="{FF2B5EF4-FFF2-40B4-BE49-F238E27FC236}">
                <a16:creationId xmlns:a16="http://schemas.microsoft.com/office/drawing/2014/main" id="{22C2A6CD-0E5A-4375-A13C-92116D91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59" y="2478130"/>
            <a:ext cx="4014745" cy="40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397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Alternate Title Slides, Dividers and TOC">
  <a:themeElements>
    <a:clrScheme name="CFA">
      <a:dk1>
        <a:srgbClr val="000000"/>
      </a:dk1>
      <a:lt1>
        <a:srgbClr val="FFFFFF"/>
      </a:lt1>
      <a:dk2>
        <a:srgbClr val="777777"/>
      </a:dk2>
      <a:lt2>
        <a:srgbClr val="008ED6"/>
      </a:lt2>
      <a:accent1>
        <a:srgbClr val="009966"/>
      </a:accent1>
      <a:accent2>
        <a:srgbClr val="00B5E2"/>
      </a:accent2>
      <a:accent3>
        <a:srgbClr val="5B77CC"/>
      </a:accent3>
      <a:accent4>
        <a:srgbClr val="5C068C"/>
      </a:accent4>
      <a:accent5>
        <a:srgbClr val="FFD100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4608</TotalTime>
  <Words>952</Words>
  <Application>Microsoft Office PowerPoint</Application>
  <PresentationFormat>Widescreen</PresentationFormat>
  <Paragraphs>158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Depth</vt:lpstr>
      <vt:lpstr>Alternate Title Slides, Dividers and TOC</vt:lpstr>
      <vt:lpstr>Equation</vt:lpstr>
      <vt:lpstr>Fixed Income analysis Lecture Final project</vt:lpstr>
      <vt:lpstr>Agenda</vt:lpstr>
      <vt:lpstr>Introduction</vt:lpstr>
      <vt:lpstr>Data</vt:lpstr>
      <vt:lpstr>Data</vt:lpstr>
      <vt:lpstr>Univariate and Multivariate analysis</vt:lpstr>
      <vt:lpstr>Univariate Analysis</vt:lpstr>
      <vt:lpstr>Bivariate analysis</vt:lpstr>
      <vt:lpstr>Multivariate analysis</vt:lpstr>
      <vt:lpstr>Model Creation</vt:lpstr>
      <vt:lpstr>Model creation</vt:lpstr>
      <vt:lpstr>Variable selection</vt:lpstr>
      <vt:lpstr>Model specification</vt:lpstr>
      <vt:lpstr>Model performance evaluation</vt:lpstr>
      <vt:lpstr>Model performance evaluation</vt:lpstr>
      <vt:lpstr>Model performance evaluation</vt:lpstr>
      <vt:lpstr>Model Performance Evaluation</vt:lpstr>
      <vt:lpstr>Model Documentation</vt:lpstr>
      <vt:lpstr>Presentation</vt:lpstr>
      <vt:lpstr>Optional Step</vt:lpstr>
      <vt:lpstr>Optional Step</vt:lpstr>
      <vt:lpstr>PSI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MANAGMENT</dc:title>
  <dc:creator>Fenix</dc:creator>
  <cp:lastModifiedBy>Fenix</cp:lastModifiedBy>
  <cp:revision>306</cp:revision>
  <dcterms:created xsi:type="dcterms:W3CDTF">2018-08-22T20:37:08Z</dcterms:created>
  <dcterms:modified xsi:type="dcterms:W3CDTF">2019-11-03T20:50:31Z</dcterms:modified>
</cp:coreProperties>
</file>