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56" r:id="rId3"/>
    <p:sldId id="261" r:id="rId4"/>
    <p:sldId id="260" r:id="rId5"/>
    <p:sldId id="262" r:id="rId6"/>
    <p:sldId id="266" r:id="rId7"/>
    <p:sldId id="265" r:id="rId8"/>
    <p:sldId id="263" r:id="rId9"/>
    <p:sldId id="267" r:id="rId10"/>
    <p:sldId id="268" r:id="rId11"/>
    <p:sldId id="269" r:id="rId12"/>
    <p:sldId id="276" r:id="rId13"/>
    <p:sldId id="277" r:id="rId14"/>
    <p:sldId id="280" r:id="rId15"/>
    <p:sldId id="279" r:id="rId16"/>
    <p:sldId id="281" r:id="rId17"/>
    <p:sldId id="283" r:id="rId18"/>
    <p:sldId id="284" r:id="rId19"/>
    <p:sldId id="285" r:id="rId20"/>
    <p:sldId id="286" r:id="rId21"/>
    <p:sldId id="287" r:id="rId22"/>
    <p:sldId id="289" r:id="rId23"/>
    <p:sldId id="278" r:id="rId24"/>
    <p:sldId id="311" r:id="rId25"/>
    <p:sldId id="293" r:id="rId26"/>
    <p:sldId id="288" r:id="rId27"/>
    <p:sldId id="294" r:id="rId28"/>
    <p:sldId id="295" r:id="rId29"/>
    <p:sldId id="296" r:id="rId30"/>
    <p:sldId id="297" r:id="rId31"/>
    <p:sldId id="298" r:id="rId32"/>
    <p:sldId id="299" r:id="rId33"/>
    <p:sldId id="275" r:id="rId34"/>
    <p:sldId id="300" r:id="rId35"/>
    <p:sldId id="314" r:id="rId36"/>
    <p:sldId id="301" r:id="rId37"/>
    <p:sldId id="264" r:id="rId38"/>
    <p:sldId id="302" r:id="rId39"/>
    <p:sldId id="303" r:id="rId40"/>
    <p:sldId id="304" r:id="rId41"/>
    <p:sldId id="305" r:id="rId42"/>
    <p:sldId id="306" r:id="rId43"/>
    <p:sldId id="308" r:id="rId44"/>
    <p:sldId id="310" r:id="rId45"/>
    <p:sldId id="31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E8A1-EC48-4EE0-9C02-CC52FC85D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CD6AF-87B8-4421-969C-6D1411D2D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3102-D41E-4D11-8781-ACC89071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6D52-DFE7-4B6F-8D3F-AD19AC75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32AE-BBB1-44F9-A925-B58A90CC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931E-DA1D-430C-B6F1-86D4D01E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3FFC4-D43B-419F-9A47-51457B681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7CAB-83BE-415C-B09E-90193CF4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8D9E3-749C-4F20-9BF9-A2C7611A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CD050-50ED-48EF-A834-AA28A784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2E13A-A06D-480D-A4CC-40208AD4B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06314-29DB-4503-92B7-958E71EE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93B7-158F-4712-A73B-EB68B77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C968-E810-488E-ACE8-99B1B7F7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7226-3FE1-41C0-8FE1-6DC99737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A634-9179-41FF-BF24-CD121283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74EF-A5EB-4987-AB61-B2413280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2EF4-F322-49C0-A00A-004EE5DB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4292-B577-45AB-93D6-84F940ED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2654-269B-4B04-9042-17FDDAF9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373B-5509-4A80-BC93-35E75BB6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6E65C-FD72-4792-BEFB-F62C5438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2D81-0EE1-450C-A88D-41E6A3CF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39E5-BF94-4647-A475-1E4CEE48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51F-55F4-4645-8805-B5F65903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FF6A-3DC0-417A-91AB-DE115349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39BC-2995-42DB-9B27-3EFDA641E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34C73-8EBE-424F-8719-678E5CBA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FA09E-4A34-4153-9559-AE9355EC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BF616-96FE-4299-8577-E662BE83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44345-8FEF-467D-AC13-EFFE738A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4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C378-0918-4E9E-A481-79EB9512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3ECC-F49F-49E8-8622-384AEBB4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71757-3D3A-414D-AB0E-746A4B28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565F6-77DC-431E-8486-D22CAB309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81D44-5455-4DA1-A8AB-A95C0BBCC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EC7C2-A661-480D-B4E2-B765FE3A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FD02-4813-4246-8CAF-EB1C1406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9068A-A8D9-4504-9D3C-3D43338E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00DC-77C2-44CD-B011-20BBC746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1047F-9A9D-4055-969E-140A3724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4ED39-8676-4A94-A889-73F161D7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6356D-5ACA-4F55-9CBB-E8D5586C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76AEB-380F-43FD-A795-9CF6864A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77442-2C17-43F6-89EA-216C2DAC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EE1B-E9CD-4982-99A0-B88C645F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6ACC-14C4-4688-B97E-9665796D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001E-4EB8-4911-9CF0-E11F7FC8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53AB3-FB6E-4BF9-A573-A03F66CB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7E71D-5FA8-4EEA-8117-7876089F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B9709-C751-4770-8307-CE9793B6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718B5-08D1-49F4-A40C-6BD842B1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5211-5F18-411D-B872-BEFEAA4C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DA1CC-A495-427E-8356-7F9FA90EF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4F037-CB08-460B-BA6E-6A6CF203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FDC4-EFB8-4F30-9DF4-9177D0A5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ABBA-B937-4B69-8485-8A884F56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94CC-01F8-4EE9-9D17-894F54D1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3044C-4B2D-408A-9DB1-ABAD3B35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BE9D-06C9-4E64-AA59-8F80E8FF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787B-9430-4226-A501-301E53777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FE46-5F09-4071-A7F5-2439666F4E0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1BF9-9E59-4B3E-B393-ED8C1D610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4517-F244-46B7-8B2D-C6DA3E3CE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063F-4B54-4E50-9248-A589A53B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F1E9-5F92-4DBF-8A2B-399C85D97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Lending Club Project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432E-FB55-4C87-A671-D53B50783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By: Mehmet</a:t>
            </a:r>
            <a:r>
              <a:rPr lang="zh-CN" altLang="en-US" dirty="0"/>
              <a:t> </a:t>
            </a:r>
            <a:r>
              <a:rPr lang="en-US" altLang="zh-CN" dirty="0" err="1"/>
              <a:t>Bilgin</a:t>
            </a:r>
            <a:r>
              <a:rPr lang="en-US" altLang="zh-CN" dirty="0"/>
              <a:t> </a:t>
            </a:r>
            <a:r>
              <a:rPr lang="en-US" altLang="zh-CN" dirty="0" err="1"/>
              <a:t>Esen</a:t>
            </a:r>
            <a:r>
              <a:rPr lang="en-US" altLang="zh-CN" dirty="0"/>
              <a:t>, </a:t>
            </a:r>
            <a:r>
              <a:rPr lang="en-US" altLang="zh-CN" dirty="0" err="1"/>
              <a:t>Shiyang</a:t>
            </a:r>
            <a:r>
              <a:rPr lang="en-US" altLang="zh-CN" dirty="0"/>
              <a:t> 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8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Pipeline for Data Cleaning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B0B250-9674-46FC-BCAE-FAD32B63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92928"/>
          </a:xfrm>
        </p:spPr>
        <p:txBody>
          <a:bodyPr/>
          <a:lstStyle/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Easier Replication</a:t>
            </a:r>
          </a:p>
          <a:p>
            <a:pPr lvl="1"/>
            <a:r>
              <a:rPr lang="en-US" dirty="0"/>
              <a:t>Better control over what to include</a:t>
            </a:r>
          </a:p>
        </p:txBody>
      </p:sp>
    </p:spTree>
    <p:extLst>
      <p:ext uri="{BB962C8B-B14F-4D97-AF65-F5344CB8AC3E}">
        <p14:creationId xmlns:p14="http://schemas.microsoft.com/office/powerpoint/2010/main" val="314090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02" y="112462"/>
            <a:ext cx="10515600" cy="1325563"/>
          </a:xfrm>
        </p:spPr>
        <p:txBody>
          <a:bodyPr/>
          <a:lstStyle/>
          <a:p>
            <a:r>
              <a:rPr lang="en-US" b="1" dirty="0"/>
              <a:t>Data Processing: Inside the Dataset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B0B250-9674-46FC-BCAE-FAD32B63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8024"/>
            <a:ext cx="7109717" cy="341137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Summarized Variables into 4 Baskets</a:t>
            </a:r>
          </a:p>
          <a:p>
            <a:pPr marL="514350" indent="-514350">
              <a:buAutoNum type="arabicPeriod"/>
            </a:pPr>
            <a:r>
              <a:rPr lang="en-US" dirty="0"/>
              <a:t>Removed the empty columns and columns with no variation</a:t>
            </a:r>
          </a:p>
          <a:p>
            <a:pPr marL="514350" indent="-514350">
              <a:buAutoNum type="arabicPeriod"/>
            </a:pPr>
            <a:r>
              <a:rPr lang="en-US" dirty="0"/>
              <a:t>Formatted the variables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F8501-2A3A-4156-B821-32FDF0F59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1" r="1855"/>
          <a:stretch/>
        </p:blipFill>
        <p:spPr>
          <a:xfrm>
            <a:off x="7129517" y="1067555"/>
            <a:ext cx="5062483" cy="5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8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24" y="225478"/>
            <a:ext cx="11102726" cy="1325563"/>
          </a:xfrm>
        </p:spPr>
        <p:txBody>
          <a:bodyPr/>
          <a:lstStyle/>
          <a:p>
            <a:r>
              <a:rPr lang="en-US" b="1" dirty="0"/>
              <a:t>Data Processing: Add Macroeconomic Variables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B0B250-9674-46FC-BCAE-FAD32B63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30" y="1848991"/>
            <a:ext cx="10106133" cy="3411377"/>
          </a:xfrm>
        </p:spPr>
        <p:txBody>
          <a:bodyPr>
            <a:normAutofit/>
          </a:bodyPr>
          <a:lstStyle/>
          <a:p>
            <a:r>
              <a:rPr lang="en-US" dirty="0"/>
              <a:t>Monthly GDP growth: national</a:t>
            </a:r>
          </a:p>
          <a:p>
            <a:r>
              <a:rPr lang="en-US" dirty="0"/>
              <a:t>Monthly Unemployment Rate: state and zip-code level</a:t>
            </a:r>
          </a:p>
          <a:p>
            <a:r>
              <a:rPr lang="en-US" dirty="0"/>
              <a:t>House Price &amp; Rent: zip-code level</a:t>
            </a:r>
          </a:p>
          <a:p>
            <a:r>
              <a:rPr lang="en-US" dirty="0"/>
              <a:t>Industry from employer title: extraction quality too poor</a:t>
            </a:r>
          </a:p>
        </p:txBody>
      </p:sp>
    </p:spTree>
    <p:extLst>
      <p:ext uri="{BB962C8B-B14F-4D97-AF65-F5344CB8AC3E}">
        <p14:creationId xmlns:p14="http://schemas.microsoft.com/office/powerpoint/2010/main" val="41949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F1E9-5F92-4DBF-8A2B-399C85D97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432E-FB55-4C87-A671-D53B50783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A 100% one-line predictor?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70E24E-F0A5-4519-8003-5C5011F2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CE685-0998-4692-917D-47BB3FE8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3" y="1738401"/>
            <a:ext cx="11742323" cy="24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Variables with extraneous correlation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B0B250-9674-46FC-BCAE-FAD32B63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18" y="1867795"/>
            <a:ext cx="11426363" cy="3411377"/>
          </a:xfrm>
        </p:spPr>
        <p:txBody>
          <a:bodyPr>
            <a:normAutofit/>
          </a:bodyPr>
          <a:lstStyle/>
          <a:p>
            <a:r>
              <a:rPr lang="en-US" dirty="0"/>
              <a:t>Payment Data</a:t>
            </a:r>
          </a:p>
          <a:p>
            <a:r>
              <a:rPr lang="en-US" dirty="0"/>
              <a:t>Last Credit Pulled Date: lending club likely does regular credit check on on-going loans.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29611-0F4D-4F63-81A6-D06D222E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4" y="3637052"/>
            <a:ext cx="12124256" cy="32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3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Variables based on PD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B738E4-BBAB-4D1B-8303-10A93BC3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3" y="1723311"/>
            <a:ext cx="11426363" cy="3411377"/>
          </a:xfrm>
        </p:spPr>
        <p:txBody>
          <a:bodyPr>
            <a:normAutofit/>
          </a:bodyPr>
          <a:lstStyle/>
          <a:p>
            <a:r>
              <a:rPr lang="en-US" dirty="0"/>
              <a:t>Loan Grades, interest rate, installment</a:t>
            </a:r>
          </a:p>
        </p:txBody>
      </p:sp>
    </p:spTree>
    <p:extLst>
      <p:ext uri="{BB962C8B-B14F-4D97-AF65-F5344CB8AC3E}">
        <p14:creationId xmlns:p14="http://schemas.microsoft.com/office/powerpoint/2010/main" val="215096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2" y="338852"/>
            <a:ext cx="12982897" cy="1325563"/>
          </a:xfrm>
        </p:spPr>
        <p:txBody>
          <a:bodyPr/>
          <a:lstStyle/>
          <a:p>
            <a:r>
              <a:rPr lang="en-US" b="1" dirty="0"/>
              <a:t>EDA: Ratio Funded by Investor is exogenous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9B9FF-3A46-4FD0-B169-9CA789D3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2" y="338852"/>
            <a:ext cx="12982897" cy="1325563"/>
          </a:xfrm>
        </p:spPr>
        <p:txBody>
          <a:bodyPr/>
          <a:lstStyle/>
          <a:p>
            <a:r>
              <a:rPr lang="en-US" b="1" dirty="0"/>
              <a:t>EDA: Framework for the remaining variable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9B9FF-3A46-4FD0-B169-9CA789D3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we divided the variables into 4 baskets: loan condition, borrower financial strength, credit situation, payment information(now removed), and added external macro-economic variables</a:t>
            </a:r>
          </a:p>
        </p:txBody>
      </p:sp>
    </p:spTree>
    <p:extLst>
      <p:ext uri="{BB962C8B-B14F-4D97-AF65-F5344CB8AC3E}">
        <p14:creationId xmlns:p14="http://schemas.microsoft.com/office/powerpoint/2010/main" val="38724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2" y="338852"/>
            <a:ext cx="12982897" cy="1325563"/>
          </a:xfrm>
        </p:spPr>
        <p:txBody>
          <a:bodyPr/>
          <a:lstStyle/>
          <a:p>
            <a:r>
              <a:rPr lang="en-US" b="1" dirty="0"/>
              <a:t>EDA: Framework for the remaining variable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9B9FF-3A46-4FD0-B169-9CA789D3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664415"/>
            <a:ext cx="10515600" cy="4351338"/>
          </a:xfrm>
        </p:spPr>
        <p:txBody>
          <a:bodyPr/>
          <a:lstStyle/>
          <a:p>
            <a:r>
              <a:rPr lang="en-US" dirty="0"/>
              <a:t>For each of the basket: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1-2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Incrementally test the inclusion of a new one through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Graphing against existing variable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Hypothesis Testing using LRT in logistics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A39F6-69DD-471A-9A9E-4984DE70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591" y="3658800"/>
            <a:ext cx="5579028" cy="28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F1E9-5F92-4DBF-8A2B-399C85D97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432E-FB55-4C87-A671-D53B50783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2" y="338852"/>
            <a:ext cx="12982897" cy="1325563"/>
          </a:xfrm>
        </p:spPr>
        <p:txBody>
          <a:bodyPr/>
          <a:lstStyle/>
          <a:p>
            <a:r>
              <a:rPr lang="en-US" b="1" dirty="0"/>
              <a:t>EDA: Loan Condition -- Term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0DA27-6881-4227-BF7C-354A29CA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5" y="1664415"/>
            <a:ext cx="4828912" cy="44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8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2" y="338852"/>
            <a:ext cx="12982897" cy="1325563"/>
          </a:xfrm>
        </p:spPr>
        <p:txBody>
          <a:bodyPr/>
          <a:lstStyle/>
          <a:p>
            <a:r>
              <a:rPr lang="en-US" b="1" dirty="0"/>
              <a:t>EDA: Loan Condition -- Term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45A6C-266A-494B-AC66-9F1C1494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994" y="1505343"/>
            <a:ext cx="5687080" cy="4747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63953-81FF-4043-A404-BFE24306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95" y="1505343"/>
            <a:ext cx="4611261" cy="42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9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Loan Condition – Description Length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10BC0-77B4-4B1E-B023-4D737769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CB1AF-5CE7-40FB-BEC2-CA7528D7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2" y="1583248"/>
            <a:ext cx="7865885" cy="50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6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Loan Condition -- Purpose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10BC0-77B4-4B1E-B023-4D737769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47E4C-8CCC-4683-BAC6-0188901B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55" y="1485186"/>
            <a:ext cx="8752567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Loan Condition -- Purpose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10BC0-77B4-4B1E-B023-4D737769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8A26A-6764-43F9-B16A-0E8E5859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3" y="1664415"/>
            <a:ext cx="9807133" cy="4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Borrower Financial Condition -- Income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10BC0-77B4-4B1E-B023-4D737769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58" y="1664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Outliers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B2A4A-A334-4FD7-B34B-3ED135A4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022" y="1931007"/>
            <a:ext cx="5011321" cy="44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9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Borrower Financial Condition -- Income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10BC0-77B4-4B1E-B023-4D737769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58" y="1664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Outliers: people under 35 claiming to own more than 1 million, and still renting a house?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EE724-5C0C-428C-80A5-2BDFAF35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6" y="2601950"/>
            <a:ext cx="9395342" cy="41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7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Borrower Financial Condition -- Income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2FA2C-9D17-4C3D-8923-FC7280C7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34366-6783-4CF1-A957-36394CE4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7" y="1664415"/>
            <a:ext cx="11649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01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Borrower Financial Condition -- Income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2FA2C-9D17-4C3D-8923-FC7280C7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A472D-015A-4C8B-933E-1276B0D1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6" y="1551345"/>
            <a:ext cx="5222260" cy="48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/>
          <a:lstStyle/>
          <a:p>
            <a:r>
              <a:rPr lang="en-US" b="1" dirty="0"/>
              <a:t>EDA: Borrower Financial Condition -- Income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2FA2C-9D17-4C3D-8923-FC7280C7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1937E-7879-4BE3-9D5E-B29C87C4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3" y="1664415"/>
            <a:ext cx="11287661" cy="44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Digitized Lending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DE58103-77FE-4ED0-820C-8FA3AF07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McKinsey:</a:t>
            </a:r>
          </a:p>
          <a:p>
            <a:pPr marL="0" indent="0">
              <a:buNone/>
            </a:pPr>
            <a:r>
              <a:rPr lang="en-US" dirty="0"/>
              <a:t>Faster credit decisions, vastly improved, customer experience, 40 percent lower costs, and a more secure risk prole.</a:t>
            </a:r>
          </a:p>
        </p:txBody>
      </p:sp>
    </p:spTree>
    <p:extLst>
      <p:ext uri="{BB962C8B-B14F-4D97-AF65-F5344CB8AC3E}">
        <p14:creationId xmlns:p14="http://schemas.microsoft.com/office/powerpoint/2010/main" val="314952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338852"/>
            <a:ext cx="1110272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EDA: Borrower Financial Condition – Home Ownership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7A192-DB76-4075-9F88-C76FAABB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0" y="1664415"/>
            <a:ext cx="10932560" cy="33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112821"/>
            <a:ext cx="1195205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EDA: Borrower Financial Condition – Employment Length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BFD14-C466-4D72-A05E-E978370F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38" y="962025"/>
            <a:ext cx="90106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97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3" y="112821"/>
            <a:ext cx="1195205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EDA: Borrower Financial Condition – Employment Length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51617-0935-4039-9983-B737E2B2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83" y="1245634"/>
            <a:ext cx="5773434" cy="528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4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6F15-47BB-4902-B28E-EC33A607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BC41-80F0-4363-B8F0-359B2B06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00471-F28E-4735-9B2E-8A183B47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745"/>
            <a:ext cx="9600344" cy="45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94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6F15-47BB-4902-B28E-EC33A607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Credit Situation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BC41-80F0-4363-B8F0-359B2B06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2477A-6442-48FC-978F-8AA7A60C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5" y="2154624"/>
            <a:ext cx="5106325" cy="3578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BBACE-60C8-4423-986B-1704B9A8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51" y="1949028"/>
            <a:ext cx="6292869" cy="37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97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6F15-47BB-4902-B28E-EC33A607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Dataset-wise 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BC41-80F0-4363-B8F0-359B2B06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6C032-E257-4121-9A8A-75C69A16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8407"/>
            <a:ext cx="11877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36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6F15-47BB-4902-B28E-EC33A607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Dataset-wise 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BC41-80F0-4363-B8F0-359B2B06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97B340-F53B-4D77-871F-DC2EE543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" y="1438382"/>
            <a:ext cx="82365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03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" y="252109"/>
            <a:ext cx="10515600" cy="1325563"/>
          </a:xfrm>
        </p:spPr>
        <p:txBody>
          <a:bodyPr/>
          <a:lstStyle/>
          <a:p>
            <a:r>
              <a:rPr lang="en-US" b="1" dirty="0"/>
              <a:t>Modeling: does changing threshold work?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693D30-DEB6-4C09-9520-FFA9DEE9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4" y="1421011"/>
            <a:ext cx="5481424" cy="5151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8A29C-EFD4-47F3-B67A-C618D1C80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9" r="37824"/>
          <a:stretch/>
        </p:blipFill>
        <p:spPr>
          <a:xfrm>
            <a:off x="5875050" y="1759753"/>
            <a:ext cx="6316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25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" y="252109"/>
            <a:ext cx="10515600" cy="1325563"/>
          </a:xfrm>
        </p:spPr>
        <p:txBody>
          <a:bodyPr/>
          <a:lstStyle/>
          <a:p>
            <a:r>
              <a:rPr lang="en-US" b="1" dirty="0"/>
              <a:t>Modeling</a:t>
            </a:r>
            <a:endParaRPr lang="en-US" dirty="0"/>
          </a:p>
        </p:txBody>
      </p:sp>
      <p:pic>
        <p:nvPicPr>
          <p:cNvPr id="5" name="Picture 4" descr="C:\Users\Bilgin\AppData\Local\Microsoft\Windows\INetCache\Content.MSO\21997FE5.tmp">
            <a:extLst>
              <a:ext uri="{FF2B5EF4-FFF2-40B4-BE49-F238E27FC236}">
                <a16:creationId xmlns:a16="http://schemas.microsoft.com/office/drawing/2014/main" id="{5E9AA5DA-74FF-4F44-A670-E370BBE26D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8" y="1503237"/>
            <a:ext cx="6362968" cy="4804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141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" y="252109"/>
            <a:ext cx="10515600" cy="1325563"/>
          </a:xfrm>
        </p:spPr>
        <p:txBody>
          <a:bodyPr/>
          <a:lstStyle/>
          <a:p>
            <a:r>
              <a:rPr lang="en-US" b="1" dirty="0"/>
              <a:t>Modeling</a:t>
            </a:r>
            <a:endParaRPr lang="en-US" dirty="0"/>
          </a:p>
        </p:txBody>
      </p:sp>
      <p:pic>
        <p:nvPicPr>
          <p:cNvPr id="4" name="Picture 3" descr="C:\Users\Bilgin\AppData\Local\Microsoft\Windows\INetCache\Content.MSO\DA88F0F5.tmp">
            <a:extLst>
              <a:ext uri="{FF2B5EF4-FFF2-40B4-BE49-F238E27FC236}">
                <a16:creationId xmlns:a16="http://schemas.microsoft.com/office/drawing/2014/main" id="{F2C19209-574A-490B-813B-66598080B0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05" y="464957"/>
            <a:ext cx="3487595" cy="30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Bilgin\AppData\Local\Microsoft\Windows\INetCache\Content.MSO\A0655B11.tmp">
            <a:extLst>
              <a:ext uri="{FF2B5EF4-FFF2-40B4-BE49-F238E27FC236}">
                <a16:creationId xmlns:a16="http://schemas.microsoft.com/office/drawing/2014/main" id="{62EC2A3B-E6ED-4840-943F-E79E7090FC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05" y="3789237"/>
            <a:ext cx="3312935" cy="30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Bilgin\AppData\Local\Microsoft\Windows\INetCache\Content.MSO\B938B8ED.tmp">
            <a:extLst>
              <a:ext uri="{FF2B5EF4-FFF2-40B4-BE49-F238E27FC236}">
                <a16:creationId xmlns:a16="http://schemas.microsoft.com/office/drawing/2014/main" id="{3779377E-6620-41E5-A641-F8510C1F97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721" y="464956"/>
            <a:ext cx="3400745" cy="306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Bilgin\AppData\Local\Microsoft\Windows\INetCache\Content.MSO\9B9E6689.tmp">
            <a:extLst>
              <a:ext uri="{FF2B5EF4-FFF2-40B4-BE49-F238E27FC236}">
                <a16:creationId xmlns:a16="http://schemas.microsoft.com/office/drawing/2014/main" id="{26CD5EAA-5DA5-446D-AAFD-E8B4A9DB558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79" y="3746567"/>
            <a:ext cx="3883632" cy="3068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79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Model based 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1A2B-303A-48F7-B118-92514B5F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2928"/>
          </a:xfrm>
        </p:spPr>
        <p:txBody>
          <a:bodyPr/>
          <a:lstStyle/>
          <a:p>
            <a:r>
              <a:rPr lang="en-US" dirty="0"/>
              <a:t>Compared to traditional scoring models:</a:t>
            </a:r>
          </a:p>
          <a:p>
            <a:pPr lvl="1"/>
            <a:r>
              <a:rPr lang="en-US" dirty="0"/>
              <a:t>Incorporation of macro-economic variables</a:t>
            </a:r>
          </a:p>
          <a:p>
            <a:pPr lvl="1"/>
            <a:r>
              <a:rPr lang="en-US" dirty="0"/>
              <a:t>Cardinal output – the magnitude of output admits probability interpretation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730B88-7180-43ED-9517-E1655FE817F4}"/>
              </a:ext>
            </a:extLst>
          </p:cNvPr>
          <p:cNvSpPr txBox="1">
            <a:spLocks/>
          </p:cNvSpPr>
          <p:nvPr/>
        </p:nvSpPr>
        <p:spPr>
          <a:xfrm>
            <a:off x="838200" y="3286018"/>
            <a:ext cx="10515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Compared to structured models:</a:t>
            </a:r>
          </a:p>
          <a:p>
            <a:pPr lvl="1"/>
            <a:r>
              <a:rPr lang="en-US" dirty="0"/>
              <a:t>Readily available input</a:t>
            </a:r>
          </a:p>
          <a:p>
            <a:pPr lvl="1"/>
            <a:r>
              <a:rPr lang="en-US" dirty="0"/>
              <a:t>Flexible format</a:t>
            </a:r>
          </a:p>
        </p:txBody>
      </p:sp>
    </p:spTree>
    <p:extLst>
      <p:ext uri="{BB962C8B-B14F-4D97-AF65-F5344CB8AC3E}">
        <p14:creationId xmlns:p14="http://schemas.microsoft.com/office/powerpoint/2010/main" val="3293929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" y="252109"/>
            <a:ext cx="10515600" cy="1325563"/>
          </a:xfrm>
        </p:spPr>
        <p:txBody>
          <a:bodyPr/>
          <a:lstStyle/>
          <a:p>
            <a:r>
              <a:rPr lang="en-US" b="1" dirty="0"/>
              <a:t>Modeling</a:t>
            </a:r>
            <a:endParaRPr lang="en-US" dirty="0"/>
          </a:p>
        </p:txBody>
      </p:sp>
      <p:pic>
        <p:nvPicPr>
          <p:cNvPr id="9" name="Picture 8" descr="C:\Users\Bilgin\AppData\Local\Microsoft\Windows\INetCache\Content.MSO\33B083CB.tmp">
            <a:extLst>
              <a:ext uri="{FF2B5EF4-FFF2-40B4-BE49-F238E27FC236}">
                <a16:creationId xmlns:a16="http://schemas.microsoft.com/office/drawing/2014/main" id="{A6548CB6-F213-4C0D-9BD8-C171E1E1FA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2" y="464955"/>
            <a:ext cx="3770617" cy="306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Bilgin\AppData\Local\Microsoft\Windows\INetCache\Content.MSO\C274A047.tmp">
            <a:extLst>
              <a:ext uri="{FF2B5EF4-FFF2-40B4-BE49-F238E27FC236}">
                <a16:creationId xmlns:a16="http://schemas.microsoft.com/office/drawing/2014/main" id="{E9B2AADF-9B6A-45DA-95D4-75FDF56388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547" y="464954"/>
            <a:ext cx="3580063" cy="296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Bilgin\AppData\Local\Microsoft\Windows\INetCache\Content.MSO\67D8A683.tmp">
            <a:extLst>
              <a:ext uri="{FF2B5EF4-FFF2-40B4-BE49-F238E27FC236}">
                <a16:creationId xmlns:a16="http://schemas.microsoft.com/office/drawing/2014/main" id="{A8561A9C-DB8E-4236-A982-6A60FC5976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65" y="3625731"/>
            <a:ext cx="3559514" cy="29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4A6DB1-7E04-49D2-9A27-0F88ECCE1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547" y="3428999"/>
            <a:ext cx="4110732" cy="35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39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" y="252109"/>
            <a:ext cx="10515600" cy="1325563"/>
          </a:xfrm>
        </p:spPr>
        <p:txBody>
          <a:bodyPr/>
          <a:lstStyle/>
          <a:p>
            <a:r>
              <a:rPr lang="en-US" b="1" dirty="0"/>
              <a:t>Modeling</a:t>
            </a:r>
            <a:endParaRPr lang="en-US" dirty="0"/>
          </a:p>
        </p:txBody>
      </p:sp>
      <p:pic>
        <p:nvPicPr>
          <p:cNvPr id="7" name="Picture 6" descr="C:\Users\Bilgin\AppData\Local\Microsoft\Windows\INetCache\Content.MSO\E57D203B.tmp">
            <a:extLst>
              <a:ext uri="{FF2B5EF4-FFF2-40B4-BE49-F238E27FC236}">
                <a16:creationId xmlns:a16="http://schemas.microsoft.com/office/drawing/2014/main" id="{F9279CE3-F69A-411C-8BB6-0676556628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83" y="1503237"/>
            <a:ext cx="6914777" cy="4722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441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" y="252109"/>
            <a:ext cx="10515600" cy="1325563"/>
          </a:xfrm>
        </p:spPr>
        <p:txBody>
          <a:bodyPr/>
          <a:lstStyle/>
          <a:p>
            <a:r>
              <a:rPr lang="en-US" b="1" dirty="0"/>
              <a:t>Modeling</a:t>
            </a:r>
            <a:endParaRPr lang="en-US" dirty="0"/>
          </a:p>
        </p:txBody>
      </p:sp>
      <p:pic>
        <p:nvPicPr>
          <p:cNvPr id="4" name="Picture 3" descr="C:\Users\Bilgin\AppData\Local\Microsoft\Windows\INetCache\Content.MSO\F9724BB7.tmp">
            <a:extLst>
              <a:ext uri="{FF2B5EF4-FFF2-40B4-BE49-F238E27FC236}">
                <a16:creationId xmlns:a16="http://schemas.microsoft.com/office/drawing/2014/main" id="{7456DC2F-ACB8-4E07-BC26-D0F64DD590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98" y="1316626"/>
            <a:ext cx="5424274" cy="394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Bilgin\AppData\Local\Microsoft\Windows\INetCache\Content.MSO\D130E101.tmp">
            <a:extLst>
              <a:ext uri="{FF2B5EF4-FFF2-40B4-BE49-F238E27FC236}">
                <a16:creationId xmlns:a16="http://schemas.microsoft.com/office/drawing/2014/main" id="{1FDF3727-5C3F-45CC-B86E-97D7648CD8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88" y="1249843"/>
            <a:ext cx="4712413" cy="407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BFC91D-6596-47B6-842D-3E766BD3C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15" y="5325473"/>
            <a:ext cx="9105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39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" y="252109"/>
            <a:ext cx="10515600" cy="1325563"/>
          </a:xfrm>
        </p:spPr>
        <p:txBody>
          <a:bodyPr/>
          <a:lstStyle/>
          <a:p>
            <a:r>
              <a:rPr lang="en-US" b="1" dirty="0"/>
              <a:t>Modeling</a:t>
            </a:r>
            <a:endParaRPr lang="en-US" dirty="0"/>
          </a:p>
        </p:txBody>
      </p:sp>
      <p:pic>
        <p:nvPicPr>
          <p:cNvPr id="6" name="Picture 5" descr="C:\Users\Bilgin\AppData\Local\Microsoft\Windows\INetCache\Content.MSO\C0CB25DD.tmp">
            <a:extLst>
              <a:ext uri="{FF2B5EF4-FFF2-40B4-BE49-F238E27FC236}">
                <a16:creationId xmlns:a16="http://schemas.microsoft.com/office/drawing/2014/main" id="{13A50462-A49E-4E5C-8A5C-40460023F4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04" y="1577672"/>
            <a:ext cx="6783192" cy="4620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126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" y="252109"/>
            <a:ext cx="10515600" cy="1325563"/>
          </a:xfrm>
        </p:spPr>
        <p:txBody>
          <a:bodyPr/>
          <a:lstStyle/>
          <a:p>
            <a:r>
              <a:rPr lang="en-US" b="1" dirty="0"/>
              <a:t>Modeling</a:t>
            </a:r>
            <a:endParaRPr lang="en-US" dirty="0"/>
          </a:p>
        </p:txBody>
      </p:sp>
      <p:pic>
        <p:nvPicPr>
          <p:cNvPr id="4" name="Picture 3" descr="C:\Users\Bilgin\AppData\Local\Microsoft\Windows\INetCache\Content.MSO\6B28D0F3.tmp">
            <a:extLst>
              <a:ext uri="{FF2B5EF4-FFF2-40B4-BE49-F238E27FC236}">
                <a16:creationId xmlns:a16="http://schemas.microsoft.com/office/drawing/2014/main" id="{1B5A17B2-67B2-4D29-AA5B-8AFA526594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791" y="1367693"/>
            <a:ext cx="4381447" cy="3728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5262080-6DC4-48D3-AA3D-97A2783B1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1" y="1577672"/>
            <a:ext cx="4399286" cy="351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55C7070-14D0-47B4-904C-3EB0ED5D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571" y="5534242"/>
            <a:ext cx="459465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Accuracy = 0.8111142295818131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94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" y="252109"/>
            <a:ext cx="10515600" cy="1325563"/>
          </a:xfrm>
        </p:spPr>
        <p:txBody>
          <a:bodyPr/>
          <a:lstStyle/>
          <a:p>
            <a:r>
              <a:rPr lang="en-US" b="1" dirty="0"/>
              <a:t>Modeling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5C7070-14D0-47B4-904C-3EB0ED5D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98" y="1713061"/>
            <a:ext cx="982536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Different CV scoring: true positive rate + false negative rate(FN/(FN + TN))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3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P2P Lending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1A2B-303A-48F7-B118-92514B5F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095"/>
            <a:ext cx="10515600" cy="1492928"/>
          </a:xfrm>
        </p:spPr>
        <p:txBody>
          <a:bodyPr/>
          <a:lstStyle/>
          <a:p>
            <a:r>
              <a:rPr lang="en-US" dirty="0"/>
              <a:t>Major Strength</a:t>
            </a:r>
          </a:p>
          <a:p>
            <a:pPr lvl="1"/>
            <a:r>
              <a:rPr lang="en-US" dirty="0"/>
              <a:t>Customized Interest Rate</a:t>
            </a:r>
          </a:p>
          <a:p>
            <a:pPr lvl="1"/>
            <a:r>
              <a:rPr lang="en-US" dirty="0"/>
              <a:t>Light operating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FCE8F-E103-46CE-88BB-3D2167DC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770" y="1335319"/>
            <a:ext cx="6316030" cy="50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1A2B-303A-48F7-B118-92514B5F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095"/>
            <a:ext cx="10515600" cy="1492928"/>
          </a:xfrm>
        </p:spPr>
        <p:txBody>
          <a:bodyPr/>
          <a:lstStyle/>
          <a:p>
            <a:r>
              <a:rPr lang="en-US" dirty="0"/>
              <a:t>Data source</a:t>
            </a:r>
          </a:p>
          <a:p>
            <a:pPr lvl="1"/>
            <a:r>
              <a:rPr lang="en-US" dirty="0"/>
              <a:t>Training: 2007-2011, 35000+ loans. Test: 2011, about 4000 loans. </a:t>
            </a:r>
          </a:p>
          <a:p>
            <a:pPr lvl="1"/>
            <a:r>
              <a:rPr lang="en-US" dirty="0"/>
              <a:t>All loans have CONCLUDED(either defaulted on or fully paid).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D7CB4-C700-4226-AE51-4D12B35B463F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Preview</a:t>
            </a:r>
          </a:p>
          <a:p>
            <a:pPr lvl="1"/>
            <a:r>
              <a:rPr lang="en-US" dirty="0"/>
              <a:t>Extensive EDA and data scope expansion</a:t>
            </a:r>
          </a:p>
          <a:p>
            <a:pPr lvl="1"/>
            <a:r>
              <a:rPr lang="en-US" dirty="0"/>
              <a:t>Unsatisfactory results in modeling; potential improvements will be discussed.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2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F1E9-5F92-4DBF-8A2B-399C85D97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432E-FB55-4C87-A671-D53B50783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Pipeline for Data Cleaning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C4EA97-F0CB-4EB1-B6FF-FB14BD5B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9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38D-38A4-4645-9CAB-6742054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Pipeline for Data Cleaning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B52D9-2F7D-4258-85B1-037F0FC9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823"/>
            <a:ext cx="12192000" cy="46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509</Words>
  <Application>Microsoft Office PowerPoint</Application>
  <PresentationFormat>Widescreen</PresentationFormat>
  <Paragraphs>87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 Unicode MS</vt:lpstr>
      <vt:lpstr>Arial</vt:lpstr>
      <vt:lpstr>Calibri</vt:lpstr>
      <vt:lpstr>Calibri Light</vt:lpstr>
      <vt:lpstr>Office Theme</vt:lpstr>
      <vt:lpstr>Lending Club Project</vt:lpstr>
      <vt:lpstr>Background</vt:lpstr>
      <vt:lpstr>Digitized Lending</vt:lpstr>
      <vt:lpstr>Machine Learning Model based PD</vt:lpstr>
      <vt:lpstr>P2P Lending</vt:lpstr>
      <vt:lpstr>Project Overview</vt:lpstr>
      <vt:lpstr>Data Cleaning</vt:lpstr>
      <vt:lpstr>A Pipeline for Data Cleaning</vt:lpstr>
      <vt:lpstr>A Pipeline for Data Cleaning</vt:lpstr>
      <vt:lpstr>A Pipeline for Data Cleaning</vt:lpstr>
      <vt:lpstr>Data Processing: Inside the Dataset</vt:lpstr>
      <vt:lpstr>Data Processing: Add Macroeconomic Variables</vt:lpstr>
      <vt:lpstr>EDA</vt:lpstr>
      <vt:lpstr>EDA: A 100% one-line predictor?</vt:lpstr>
      <vt:lpstr>EDA: Variables with extraneous correlation</vt:lpstr>
      <vt:lpstr>EDA: Variables based on PD</vt:lpstr>
      <vt:lpstr>EDA: Ratio Funded by Investor is exogenous</vt:lpstr>
      <vt:lpstr>EDA: Framework for the remaining variable</vt:lpstr>
      <vt:lpstr>EDA: Framework for the remaining variable</vt:lpstr>
      <vt:lpstr>EDA: Loan Condition -- Term</vt:lpstr>
      <vt:lpstr>EDA: Loan Condition -- Term</vt:lpstr>
      <vt:lpstr>EDA: Loan Condition – Description Length</vt:lpstr>
      <vt:lpstr>EDA: Loan Condition -- Purpose</vt:lpstr>
      <vt:lpstr>EDA: Loan Condition -- Purpose</vt:lpstr>
      <vt:lpstr>EDA: Borrower Financial Condition -- Income</vt:lpstr>
      <vt:lpstr>EDA: Borrower Financial Condition -- Income</vt:lpstr>
      <vt:lpstr>EDA: Borrower Financial Condition -- Income</vt:lpstr>
      <vt:lpstr>EDA: Borrower Financial Condition -- Income</vt:lpstr>
      <vt:lpstr>EDA: Borrower Financial Condition -- Income</vt:lpstr>
      <vt:lpstr>EDA: Borrower Financial Condition – Home Ownership</vt:lpstr>
      <vt:lpstr>EDA: Borrower Financial Condition – Employment Length</vt:lpstr>
      <vt:lpstr>EDA: Borrower Financial Condition – Employment Length</vt:lpstr>
      <vt:lpstr>EDA: State</vt:lpstr>
      <vt:lpstr>EDA: Credit Situation </vt:lpstr>
      <vt:lpstr>EDA: Dataset-wise recapture</vt:lpstr>
      <vt:lpstr>EDA: Dataset-wise recapture</vt:lpstr>
      <vt:lpstr>Modeling: does changing threshold work?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adam nlee</dc:creator>
  <cp:lastModifiedBy>adam nlee</cp:lastModifiedBy>
  <cp:revision>50</cp:revision>
  <dcterms:created xsi:type="dcterms:W3CDTF">2019-12-10T20:31:30Z</dcterms:created>
  <dcterms:modified xsi:type="dcterms:W3CDTF">2019-12-10T23:42:53Z</dcterms:modified>
</cp:coreProperties>
</file>