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76" r:id="rId9"/>
    <p:sldId id="267" r:id="rId10"/>
    <p:sldId id="277" r:id="rId11"/>
    <p:sldId id="265" r:id="rId12"/>
    <p:sldId id="268" r:id="rId13"/>
    <p:sldId id="266" r:id="rId14"/>
    <p:sldId id="269" r:id="rId15"/>
    <p:sldId id="273" r:id="rId16"/>
    <p:sldId id="274" r:id="rId17"/>
    <p:sldId id="275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4119">
          <p15:clr>
            <a:srgbClr val="9AA0A6"/>
          </p15:clr>
        </p15:guide>
        <p15:guide id="3" pos="720">
          <p15:clr>
            <a:srgbClr val="9AA0A6"/>
          </p15:clr>
        </p15:guide>
        <p15:guide id="4" pos="2736">
          <p15:clr>
            <a:srgbClr val="9AA0A6"/>
          </p15:clr>
        </p15:guide>
        <p15:guide id="5" orient="horz" pos="792">
          <p15:clr>
            <a:srgbClr val="9AA0A6"/>
          </p15:clr>
        </p15:guide>
        <p15:guide id="6" pos="4896">
          <p15:clr>
            <a:srgbClr val="9AA0A6"/>
          </p15:clr>
        </p15:guide>
        <p15:guide id="7" pos="10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pos="3840"/>
        <p:guide orient="horz" pos="4119"/>
        <p:guide pos="720"/>
        <p:guide pos="2736"/>
        <p:guide orient="horz" pos="792"/>
        <p:guide pos="4896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69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7" name="Google Shape;337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25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Brain-Computer Interfaces for Drone Swarm Control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51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3636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30475" y="63488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 August 2020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958675" y="6311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4119225" y="63119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 MACE KOTHAMANGALAM</a:t>
            </a:r>
            <a:endParaRPr sz="1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891763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891763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891763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89176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194318" y="1058837"/>
            <a:ext cx="9736897" cy="184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66953" y="3053263"/>
            <a:ext cx="9191625" cy="309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SHIYAS 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Roll No.59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ea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S7 B-TECH CSE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JANUARY 2021</a:t>
            </a:r>
          </a:p>
          <a:p>
            <a:pPr marL="3657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Approved by : Prof. Neethu Subash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Date: 21/01/2021</a:t>
            </a:r>
            <a:b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6311153"/>
            <a:ext cx="12192000" cy="5469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439835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67300" y="1198493"/>
            <a:ext cx="11114627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Based Mobile Tracking and Antenna Pointing In Satellite-Terrestrial Network</a:t>
            </a:r>
            <a:endParaRPr sz="4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20900" y="842425"/>
            <a:ext cx="146400" cy="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6356350"/>
            <a:ext cx="12192000" cy="527772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 flipH="1">
            <a:off x="-2" y="6487516"/>
            <a:ext cx="1595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073940" y="6481578"/>
            <a:ext cx="53988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1644604" y="6481578"/>
            <a:ext cx="4784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-1" y="0"/>
            <a:ext cx="8397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205619" y="2031415"/>
            <a:ext cx="9881119" cy="44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GPS, compass, and cameras are used to calculate 3D movement data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data are the carrier of behavioural intentions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systems used to analyse historical assessment data, summarize digital experience, and judge future trends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network-based reasoning method to reason the behaviour of mobile stations or terminals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99;p21">
            <a:extLst>
              <a:ext uri="{FF2B5EF4-FFF2-40B4-BE49-F238E27FC236}">
                <a16:creationId xmlns:a16="http://schemas.microsoft.com/office/drawing/2014/main" id="{F3C7E594-E9FC-418A-AC91-8394E8F877E3}"/>
              </a:ext>
            </a:extLst>
          </p:cNvPr>
          <p:cNvSpPr txBox="1">
            <a:spLocks/>
          </p:cNvSpPr>
          <p:nvPr/>
        </p:nvSpPr>
        <p:spPr>
          <a:xfrm>
            <a:off x="289249" y="697076"/>
            <a:ext cx="11713860" cy="11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TRAJECTORY TRACKING AND BEHAVIORAL</a:t>
            </a:r>
          </a:p>
          <a:p>
            <a:pPr algn="ctr">
              <a:buSzPts val="1800"/>
            </a:pP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INTENTION COGNITION</a:t>
            </a: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34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0" y="6372132"/>
            <a:ext cx="12192000" cy="527772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8093" y="6518996"/>
            <a:ext cx="19552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 flipH="1">
            <a:off x="3987530" y="6482129"/>
            <a:ext cx="42169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1799651" y="6502912"/>
            <a:ext cx="472498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0" y="20542"/>
            <a:ext cx="83882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Google Shape;211;p22"/>
              <p:cNvSpPr txBox="1"/>
              <p:nvPr/>
            </p:nvSpPr>
            <p:spPr>
              <a:xfrm>
                <a:off x="888379" y="1545464"/>
                <a:ext cx="10515600" cy="4378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374650">
                  <a:lnSpc>
                    <a:spcPct val="150000"/>
                  </a:lnSpc>
                  <a:spcBef>
                    <a:spcPts val="1000"/>
                  </a:spcBef>
                  <a:buSzPts val="2300"/>
                  <a:buFont typeface="Times New Roman"/>
                  <a:buChar char="•"/>
                </a:pPr>
                <a:r>
                  <a:rPr lang="en-GB" sz="2300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Sensory data is used as input for training by unsupervised learning</a:t>
                </a:r>
                <a:endParaRPr lang="en-GB" sz="2300" dirty="0"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0" indent="-37465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2300"/>
                  <a:buFont typeface="Times New Roman"/>
                  <a:buChar char="•"/>
                </a:pPr>
                <a:r>
                  <a:rPr lang="en-GB" sz="2300" dirty="0">
                    <a:latin typeface="Times New Roman"/>
                    <a:cs typeface="Times New Roman"/>
                    <a:sym typeface="Times New Roman"/>
                  </a:rPr>
                  <a:t>Target preference function</a:t>
                </a:r>
                <a:endParaRPr lang="en-IN" sz="2300" dirty="0">
                  <a:latin typeface="Times New Roman"/>
                  <a:cs typeface="Times New Roman"/>
                  <a:sym typeface="Times New Roman"/>
                </a:endParaRPr>
              </a:p>
              <a:p>
                <a:pPr marL="1225550" lvl="1" indent="-342900">
                  <a:lnSpc>
                    <a:spcPct val="150000"/>
                  </a:lnSpc>
                  <a:buSzPts val="2300"/>
                  <a:buFont typeface="Arial" panose="020B0604020202020204" pitchFamily="34" charset="0"/>
                  <a:buChar char="•"/>
                </a:pPr>
                <a:r>
                  <a:rPr lang="en-GB" sz="19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u(x) </a:t>
                </a:r>
                <a:r>
                  <a:rPr lang="en-GB" sz="19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9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90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.</m:t>
                        </m:r>
                        <m:sSub>
                          <m:sSubPr>
                            <m:ctrlPr>
                              <a:rPr lang="en-IN" sz="19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IN" sz="19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9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9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  <m:r>
                          <a:rPr lang="en-IN" sz="19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IN" sz="19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9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IN" sz="19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=1</m:t>
                        </m:r>
                      </m:e>
                    </m:nary>
                  </m:oMath>
                </a14:m>
                <a:endParaRPr lang="en-GB" sz="2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-37465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2300"/>
                  <a:buFont typeface="Times New Roman"/>
                  <a:buChar char="•"/>
                </a:pPr>
                <a:r>
                  <a:rPr lang="en-GB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Decision-making index is extracted from the simulated decision vector</a:t>
                </a:r>
              </a:p>
              <a:p>
                <a:pPr marL="457200" lvl="0" indent="-37465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2300"/>
                  <a:buFont typeface="Times New Roman"/>
                  <a:buChar char="•"/>
                </a:pPr>
                <a:r>
                  <a:rPr lang="en-GB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Process is repeated and a new planning method is put forward, until the target threshold is met</a:t>
                </a:r>
                <a:endParaRPr lang="en-IN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11" name="Google Shape;211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9" y="1545464"/>
                <a:ext cx="10515600" cy="4378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99;p21">
            <a:extLst>
              <a:ext uri="{FF2B5EF4-FFF2-40B4-BE49-F238E27FC236}">
                <a16:creationId xmlns:a16="http://schemas.microsoft.com/office/drawing/2014/main" id="{0056AF4F-3A5D-4EED-9356-445D714B23FD}"/>
              </a:ext>
            </a:extLst>
          </p:cNvPr>
          <p:cNvSpPr txBox="1">
            <a:spLocks/>
          </p:cNvSpPr>
          <p:nvPr/>
        </p:nvSpPr>
        <p:spPr>
          <a:xfrm>
            <a:off x="289249" y="536264"/>
            <a:ext cx="11713860" cy="11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ANTENNA POINTING AND TRACKING </a:t>
            </a:r>
            <a:endParaRPr lang="en-US"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14982" y="103895"/>
            <a:ext cx="60992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AEAB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-5675" y="6446327"/>
            <a:ext cx="1687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046379" y="6446328"/>
            <a:ext cx="6099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1712101" y="6415550"/>
            <a:ext cx="479899" cy="30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0" y="6958"/>
            <a:ext cx="83788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5C5EEEB-6E54-452D-9306-A3EA18C662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SELECTION AND ANTENNA ADJUSTMENT(Cont.)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58;p18">
            <a:extLst>
              <a:ext uri="{FF2B5EF4-FFF2-40B4-BE49-F238E27FC236}">
                <a16:creationId xmlns:a16="http://schemas.microsoft.com/office/drawing/2014/main" id="{50AFF6F9-7DB6-4DD7-A5B9-C8D344566A21}"/>
              </a:ext>
            </a:extLst>
          </p:cNvPr>
          <p:cNvSpPr txBox="1"/>
          <p:nvPr/>
        </p:nvSpPr>
        <p:spPr>
          <a:xfrm>
            <a:off x="989045" y="1656312"/>
            <a:ext cx="10515600" cy="45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</a:pPr>
            <a:endParaRPr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Antenna azimuth, elevation and polarization of the mobile stations and terminals are regulated by motors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method is used to map environmental state to action 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optimal strategy for accomplishing the goal by maximizing the cumulative reward value</a:t>
            </a:r>
            <a:endParaRPr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80223" y="44788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0" y="-4006"/>
            <a:ext cx="8509518" cy="24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2BEE7-9C83-48ED-A4DA-739E771D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SELECTION AND ANTENNA ADJUSTMENT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0A3EF-4C87-401F-8A8A-0B46D97A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7" y="1690688"/>
            <a:ext cx="9973265" cy="3943714"/>
          </a:xfrm>
          <a:prstGeom prst="rect">
            <a:avLst/>
          </a:prstGeom>
        </p:spPr>
      </p:pic>
      <p:sp>
        <p:nvSpPr>
          <p:cNvPr id="15" name="Google Shape;239;p24">
            <a:extLst>
              <a:ext uri="{FF2B5EF4-FFF2-40B4-BE49-F238E27FC236}">
                <a16:creationId xmlns:a16="http://schemas.microsoft.com/office/drawing/2014/main" id="{C4937BE3-B08F-4E18-8D73-A7E9F08EDE84}"/>
              </a:ext>
            </a:extLst>
          </p:cNvPr>
          <p:cNvSpPr txBox="1"/>
          <p:nvPr/>
        </p:nvSpPr>
        <p:spPr>
          <a:xfrm>
            <a:off x="4676763" y="575460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+mj-lt"/>
                <a:cs typeface="Times New Roman" panose="02020603050405020304" pitchFamily="18" charset="0"/>
              </a:rPr>
              <a:t>FIGURE</a:t>
            </a:r>
            <a:r>
              <a:rPr lang="en-US" b="1" dirty="0">
                <a:solidFill>
                  <a:srgbClr val="666666"/>
                </a:solidFill>
                <a:latin typeface="+mj-lt"/>
                <a:cs typeface="Times New Roman" panose="02020603050405020304" pitchFamily="18" charset="0"/>
              </a:rPr>
              <a:t> 4</a:t>
            </a:r>
            <a:r>
              <a:rPr lang="en-US" dirty="0"/>
              <a:t>: </a:t>
            </a:r>
            <a:r>
              <a:rPr lang="en-GB" dirty="0"/>
              <a:t>Satellite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" name="Google Shape;185;p20">
            <a:extLst>
              <a:ext uri="{FF2B5EF4-FFF2-40B4-BE49-F238E27FC236}">
                <a16:creationId xmlns:a16="http://schemas.microsoft.com/office/drawing/2014/main" id="{214ED7B5-083D-45F7-970A-8380409DB680}"/>
              </a:ext>
            </a:extLst>
          </p:cNvPr>
          <p:cNvSpPr txBox="1"/>
          <p:nvPr/>
        </p:nvSpPr>
        <p:spPr>
          <a:xfrm>
            <a:off x="7741384" y="5880422"/>
            <a:ext cx="44506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 dirty="0">
                <a:latin typeface="+mj-lt"/>
                <a:cs typeface="Times New Roman" panose="02020603050405020304" pitchFamily="18" charset="0"/>
                <a:hlinkClick r:id="rId4"/>
              </a:rPr>
              <a:t>Artificial Intelligence Based Mobile Tracking and Antenna Pointing in Satellite-Terrestrial Network - IEEE Journals &amp; Magazine</a:t>
            </a:r>
            <a:endParaRPr sz="800" b="0" i="1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56030" y="365125"/>
            <a:ext cx="56271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-49192" y="26571"/>
            <a:ext cx="84280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E4BF590-46F7-42DD-8632-1F7A496D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ANALYSIS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AD1E-FEFC-460A-9194-DE19CD57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7" y="2190522"/>
            <a:ext cx="10423071" cy="2633787"/>
          </a:xfrm>
          <a:prstGeom prst="rect">
            <a:avLst/>
          </a:prstGeom>
        </p:spPr>
      </p:pic>
      <p:sp>
        <p:nvSpPr>
          <p:cNvPr id="15" name="Google Shape;239;p24">
            <a:extLst>
              <a:ext uri="{FF2B5EF4-FFF2-40B4-BE49-F238E27FC236}">
                <a16:creationId xmlns:a16="http://schemas.microsoft.com/office/drawing/2014/main" id="{5C3F7F7C-8A94-4E00-8CF7-FC265E536D16}"/>
              </a:ext>
            </a:extLst>
          </p:cNvPr>
          <p:cNvSpPr txBox="1"/>
          <p:nvPr/>
        </p:nvSpPr>
        <p:spPr>
          <a:xfrm>
            <a:off x="4511548" y="501636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>
                <a:solidFill>
                  <a:srgbClr val="666666"/>
                </a:solidFill>
                <a:latin typeface="+mj-lt"/>
                <a:cs typeface="Times New Roman" panose="02020603050405020304" pitchFamily="18" charset="0"/>
              </a:rPr>
              <a:t>TABLE 1</a:t>
            </a:r>
            <a:r>
              <a:rPr lang="en-US" dirty="0"/>
              <a:t>: </a:t>
            </a:r>
            <a:r>
              <a:rPr lang="en-GB" dirty="0"/>
              <a:t>System comparison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" name="Google Shape;185;p20">
            <a:extLst>
              <a:ext uri="{FF2B5EF4-FFF2-40B4-BE49-F238E27FC236}">
                <a16:creationId xmlns:a16="http://schemas.microsoft.com/office/drawing/2014/main" id="{EB17F1E3-C2BF-4891-90E6-C384C28F092A}"/>
              </a:ext>
            </a:extLst>
          </p:cNvPr>
          <p:cNvSpPr txBox="1"/>
          <p:nvPr/>
        </p:nvSpPr>
        <p:spPr>
          <a:xfrm>
            <a:off x="7741384" y="5880422"/>
            <a:ext cx="44506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 dirty="0">
                <a:latin typeface="+mj-lt"/>
                <a:cs typeface="Times New Roman" panose="02020603050405020304" pitchFamily="18" charset="0"/>
                <a:hlinkClick r:id="rId4"/>
              </a:rPr>
              <a:t>Artificial Intelligence Based Mobile Tracking and Antenna Pointing in Satellite-Terrestrial Network - IEEE Journals &amp; Magazine</a:t>
            </a:r>
            <a:endParaRPr sz="800" b="0" i="1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>
            <a:off x="0" y="6311153"/>
            <a:ext cx="12192000" cy="5469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838200" y="564375"/>
            <a:ext cx="10515600" cy="99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33851" y="67821"/>
            <a:ext cx="56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-15174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367746" y="67967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0" y="44667"/>
            <a:ext cx="8388220" cy="32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585496" y="1559741"/>
            <a:ext cx="11137604" cy="428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pointing and tracking for stations and terminals in satellite</a:t>
            </a:r>
            <a:r>
              <a:rPr lang="en-US" dirty="0">
                <a:ea typeface="Times New Roman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realized 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 dirty="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ASL network framework is proposed for pointing and tracking, and supporting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satellite selection and antenna adjustment</a:t>
            </a:r>
            <a:endParaRPr dirty="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satellite selection and antenna adjustment for peaking signal is realized by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 dirty="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method is 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some existing systems to</a:t>
            </a:r>
            <a:r>
              <a:rPr lang="en-US" dirty="0">
                <a:ea typeface="Times New Roman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their functionality and usability of pointing and tracking</a:t>
            </a: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/>
          <p:nvPr/>
        </p:nvSpPr>
        <p:spPr>
          <a:xfrm>
            <a:off x="0" y="6311153"/>
            <a:ext cx="12192000" cy="5469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14722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333851" y="67821"/>
            <a:ext cx="56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333851" y="107584"/>
            <a:ext cx="56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0" y="67821"/>
            <a:ext cx="8406882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1083906" y="1483568"/>
            <a:ext cx="1032898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 B. Dybdal and K. M. Soohoo, ‘‘Narrow beamwidth satellite antenna pointing and tracking,’’ in Proc. IEEE Int. Symp. Antennas Propag., Jul. 2011, pp.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2012–2015.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 Chen, Y. Hao, H. Gharavi, and V. C. M. Leung, ‘‘Cognitive information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measurements: A new perspective,’’ Inf. Sci., vol. 505, pp. 487–497, Dec. 2019.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 Aubert, ‘‘Astrium eurostar E3000 antenna tracking system,’’ in Proc.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X. Gan and B. Yu, ‘‘Research on multimodal SBAS technology supporting precision single point positioning,’’ in Proc. Int. Conf. Comput., Commun., Syst., Nov. 2015, pp. 131–135.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2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0" y="6311153"/>
            <a:ext cx="12192000" cy="5469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38200" y="3570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90563" y="158534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lang="en-US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survey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methodology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Result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Conclusion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Future scope</a:t>
            </a: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</a:t>
            </a:r>
            <a:endParaRPr sz="23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Google Shape;105;p14">
            <a:extLst>
              <a:ext uri="{FF2B5EF4-FFF2-40B4-BE49-F238E27FC236}">
                <a16:creationId xmlns:a16="http://schemas.microsoft.com/office/drawing/2014/main" id="{27D4D629-5AFD-434D-8766-FBD6D10E036A}"/>
              </a:ext>
            </a:extLst>
          </p:cNvPr>
          <p:cNvSpPr txBox="1"/>
          <p:nvPr/>
        </p:nvSpPr>
        <p:spPr>
          <a:xfrm>
            <a:off x="0" y="60350"/>
            <a:ext cx="97116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</a:p>
        </p:txBody>
      </p:sp>
      <p:sp>
        <p:nvSpPr>
          <p:cNvPr id="11" name="Google Shape;97;p13">
            <a:extLst>
              <a:ext uri="{FF2B5EF4-FFF2-40B4-BE49-F238E27FC236}">
                <a16:creationId xmlns:a16="http://schemas.microsoft.com/office/drawing/2014/main" id="{7B88E8C6-E706-4015-8C5D-452BF01DFEA1}"/>
              </a:ext>
            </a:extLst>
          </p:cNvPr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838200" y="406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0" y="52744"/>
            <a:ext cx="8987431" cy="27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831363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1478800" y="4431400"/>
            <a:ext cx="585000" cy="78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0" y="64325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036300" y="5916649"/>
            <a:ext cx="3155700" cy="39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838200" y="1192835"/>
            <a:ext cx="10515600" cy="4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terrestrial network communication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mobile device’s movement trajectory is very complicated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self learning (ASL) network framework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DL</a:t>
            </a:r>
            <a:r>
              <a:rPr lang="en-GB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historical information data of stations and terminals to achieve real-time pointing and tracking</a:t>
            </a:r>
          </a:p>
          <a:p>
            <a:pPr marL="825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</a:pP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0" y="0"/>
            <a:ext cx="8446537" cy="16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1821886" y="6444476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77;p20">
            <a:extLst>
              <a:ext uri="{FF2B5EF4-FFF2-40B4-BE49-F238E27FC236}">
                <a16:creationId xmlns:a16="http://schemas.microsoft.com/office/drawing/2014/main" id="{F92D81CE-B6FC-435A-A8FD-6A0F04C58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901" y="427299"/>
            <a:ext cx="118938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ROPOSED METHOD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58;p18">
            <a:extLst>
              <a:ext uri="{FF2B5EF4-FFF2-40B4-BE49-F238E27FC236}">
                <a16:creationId xmlns:a16="http://schemas.microsoft.com/office/drawing/2014/main" id="{328CB60E-2F18-463E-B0BC-441B28D31C8E}"/>
              </a:ext>
            </a:extLst>
          </p:cNvPr>
          <p:cNvSpPr txBox="1"/>
          <p:nvPr/>
        </p:nvSpPr>
        <p:spPr>
          <a:xfrm>
            <a:off x="696036" y="1012449"/>
            <a:ext cx="10955565" cy="513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</a:pPr>
            <a:endParaRPr dirty="0">
              <a:solidFill>
                <a:srgbClr val="000000"/>
              </a:solidFill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AI is applied to the design and operation of satellite-terrestrial network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Divided into three steps</a:t>
            </a:r>
          </a:p>
          <a:p>
            <a:pPr marL="1255713" lvl="6" indent="-341313" defTabSz="1023938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  <a:tabLst>
                <a:tab pos="1255713" algn="l"/>
              </a:tabLst>
            </a:pPr>
            <a:r>
              <a:rPr lang="en-GB" sz="1900" dirty="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</a:p>
          <a:p>
            <a:pPr marL="1255713" lvl="6" indent="-341313" defTabSz="1023938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  <a:tabLst>
                <a:tab pos="1255713" algn="l"/>
              </a:tabLst>
            </a:pPr>
            <a:r>
              <a:rPr lang="en-GB" sz="1900" dirty="0">
                <a:latin typeface="Times New Roman"/>
                <a:ea typeface="Times New Roman"/>
                <a:cs typeface="Times New Roman"/>
                <a:sym typeface="Times New Roman"/>
              </a:rPr>
              <a:t>Data acquisition </a:t>
            </a:r>
          </a:p>
          <a:p>
            <a:pPr marL="1255713" lvl="6" indent="-341313" defTabSz="1023938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  <a:tabLst>
                <a:tab pos="1255713" algn="l"/>
              </a:tabLst>
            </a:pPr>
            <a:r>
              <a:rPr lang="en-GB" sz="1900" dirty="0">
                <a:latin typeface="Times New Roman"/>
                <a:ea typeface="Times New Roman"/>
                <a:cs typeface="Times New Roman"/>
                <a:sym typeface="Times New Roman"/>
              </a:rPr>
              <a:t>Feedback adjustment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Multi-mode perception information to perceive information about moving targets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Mobile pointing and tracking model are established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Unsupervised learning is used to  acquire data from different environments and train, optimize the allocation of resource</a:t>
            </a: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29107-E4D9-4933-AAFB-74F3EC485C1A}"/>
              </a:ext>
            </a:extLst>
          </p:cNvPr>
          <p:cNvSpPr txBox="1"/>
          <p:nvPr/>
        </p:nvSpPr>
        <p:spPr>
          <a:xfrm>
            <a:off x="25659" y="6430979"/>
            <a:ext cx="143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January 2021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0" y="6330228"/>
            <a:ext cx="12192000" cy="527772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44050" y="714216"/>
            <a:ext cx="118938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ASL NETWORK FRAMEWORK</a:t>
            </a: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33851" y="67821"/>
            <a:ext cx="56271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873950" y="64325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0" y="-8851"/>
            <a:ext cx="8866414" cy="3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176278" y="1761140"/>
            <a:ext cx="9116008" cy="383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031" y="1565415"/>
            <a:ext cx="9073876" cy="4144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7741384" y="5880422"/>
            <a:ext cx="44506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 dirty="0">
                <a:latin typeface="+mj-lt"/>
                <a:cs typeface="Times New Roman" panose="02020603050405020304" pitchFamily="18" charset="0"/>
                <a:hlinkClick r:id="rId4"/>
              </a:rPr>
              <a:t>Artificial Intelligence Based Mobile Tracking and Antenna Pointing in Satellite-Terrestrial Network - IEEE Journals &amp; Magazine</a:t>
            </a:r>
            <a:endParaRPr sz="800" b="0" i="1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960229" y="5521621"/>
            <a:ext cx="3548105" cy="5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+mj-lt"/>
                <a:cs typeface="Times New Roman" panose="02020603050405020304" pitchFamily="18" charset="0"/>
              </a:rPr>
              <a:t>FIGURE</a:t>
            </a:r>
            <a:r>
              <a:rPr lang="en-US" b="1" dirty="0">
                <a:solidFill>
                  <a:srgbClr val="666666"/>
                </a:solidFill>
                <a:latin typeface="+mj-lt"/>
                <a:cs typeface="Times New Roman" panose="02020603050405020304" pitchFamily="18" charset="0"/>
              </a:rPr>
              <a:t> 1</a:t>
            </a:r>
            <a:r>
              <a:rPr lang="en-US" dirty="0"/>
              <a:t>: ASL network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57300" y="557171"/>
            <a:ext cx="10277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ASL NETWORK FRAMEWORK(Cont.)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87549" y="6404653"/>
            <a:ext cx="23054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anuary 2021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1728580" y="6404653"/>
            <a:ext cx="375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963886" y="5506397"/>
            <a:ext cx="25659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0" y="2590"/>
            <a:ext cx="85445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989045" y="1656312"/>
            <a:ext cx="10515600" cy="45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</a:pPr>
            <a:endParaRPr dirty="0">
              <a:solidFill>
                <a:srgbClr val="000000"/>
              </a:solidFill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Antenna pointing module</a:t>
            </a:r>
            <a:endParaRPr lang="en-US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Trajectory tracking module</a:t>
            </a:r>
            <a:endParaRPr lang="en-US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82650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Satellite selection </a:t>
            </a:r>
            <a:r>
              <a:rPr lang="en-US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odule for the mobile stations and terminals</a:t>
            </a:r>
          </a:p>
          <a:p>
            <a:pPr marL="882650" lvl="1" indent="-342900">
              <a:lnSpc>
                <a:spcPct val="150000"/>
              </a:lnSpc>
              <a:buSzPts val="2300"/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 and state </a:t>
            </a:r>
            <a:r>
              <a:rPr lang="en-GB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dentification </a:t>
            </a:r>
            <a:r>
              <a:rPr lang="en-GB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odule</a:t>
            </a:r>
            <a:endParaRPr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6356350"/>
            <a:ext cx="12192000" cy="527772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 flipH="1">
            <a:off x="-2" y="6487516"/>
            <a:ext cx="1595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073940" y="6481578"/>
            <a:ext cx="53988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1644604" y="6481578"/>
            <a:ext cx="4784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-2" y="7587"/>
            <a:ext cx="8397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015419" y="1915792"/>
            <a:ext cx="9881119" cy="363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5288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  <a:sym typeface="Times New Roman"/>
              </a:rPr>
              <a:t>Filtering and correct the sensing data</a:t>
            </a:r>
          </a:p>
          <a:p>
            <a:pPr marL="457200" indent="-374650">
              <a:lnSpc>
                <a:spcPct val="150000"/>
              </a:lnSpc>
              <a:spcBef>
                <a:spcPts val="1000"/>
              </a:spcBef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Key frames and local linear embedding</a:t>
            </a:r>
          </a:p>
          <a:p>
            <a:pPr marL="457200" indent="-374650">
              <a:lnSpc>
                <a:spcPct val="150000"/>
              </a:lnSpc>
              <a:spcBef>
                <a:spcPts val="1000"/>
              </a:spcBef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SVM is used to classify and train the key frames</a:t>
            </a:r>
          </a:p>
          <a:p>
            <a:pPr marL="457200" indent="-374650">
              <a:lnSpc>
                <a:spcPct val="150000"/>
              </a:lnSpc>
              <a:spcBef>
                <a:spcPts val="1000"/>
              </a:spcBef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Adjustment of satellite angle</a:t>
            </a:r>
          </a:p>
          <a:p>
            <a:pPr marL="457200" indent="-374650">
              <a:lnSpc>
                <a:spcPct val="150000"/>
              </a:lnSpc>
              <a:spcBef>
                <a:spcPts val="1000"/>
              </a:spcBef>
              <a:buSzPts val="2300"/>
              <a:buFont typeface="Times New Roman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RS target pointing method 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99;p21">
            <a:extLst>
              <a:ext uri="{FF2B5EF4-FFF2-40B4-BE49-F238E27FC236}">
                <a16:creationId xmlns:a16="http://schemas.microsoft.com/office/drawing/2014/main" id="{F3C7E594-E9FC-418A-AC91-8394E8F877E3}"/>
              </a:ext>
            </a:extLst>
          </p:cNvPr>
          <p:cNvSpPr txBox="1">
            <a:spLocks/>
          </p:cNvSpPr>
          <p:nvPr/>
        </p:nvSpPr>
        <p:spPr>
          <a:xfrm>
            <a:off x="333851" y="746462"/>
            <a:ext cx="11244256" cy="11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POINTING AND TRACKING(Cont.)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6356350"/>
            <a:ext cx="12192000" cy="527772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 flipH="1">
            <a:off x="-2" y="6487516"/>
            <a:ext cx="1595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073940" y="6481578"/>
            <a:ext cx="53988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1644604" y="6481578"/>
            <a:ext cx="4784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0"/>
            <a:ext cx="84068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99;p21">
            <a:extLst>
              <a:ext uri="{FF2B5EF4-FFF2-40B4-BE49-F238E27FC236}">
                <a16:creationId xmlns:a16="http://schemas.microsoft.com/office/drawing/2014/main" id="{F3C7E594-E9FC-418A-AC91-8394E8F877E3}"/>
              </a:ext>
            </a:extLst>
          </p:cNvPr>
          <p:cNvSpPr txBox="1">
            <a:spLocks/>
          </p:cNvSpPr>
          <p:nvPr/>
        </p:nvSpPr>
        <p:spPr>
          <a:xfrm>
            <a:off x="333851" y="746462"/>
            <a:ext cx="11244256" cy="11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LOCAL LINEAR EMBEDDING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D4791DC-CF4E-4826-993B-2D1EBE39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27" y="1603956"/>
            <a:ext cx="41814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39;p24">
            <a:extLst>
              <a:ext uri="{FF2B5EF4-FFF2-40B4-BE49-F238E27FC236}">
                <a16:creationId xmlns:a16="http://schemas.microsoft.com/office/drawing/2014/main" id="{3EFFE2A0-8F2B-494D-80BA-6BBF4890AA6A}"/>
              </a:ext>
            </a:extLst>
          </p:cNvPr>
          <p:cNvSpPr txBox="1"/>
          <p:nvPr/>
        </p:nvSpPr>
        <p:spPr>
          <a:xfrm>
            <a:off x="4401764" y="5991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+mj-lt"/>
                <a:cs typeface="Times New Roman" panose="02020603050405020304" pitchFamily="18" charset="0"/>
              </a:rPr>
              <a:t>FIGURE</a:t>
            </a:r>
            <a:r>
              <a:rPr lang="en-US" b="1" dirty="0">
                <a:solidFill>
                  <a:srgbClr val="666666"/>
                </a:solidFill>
                <a:latin typeface="+mj-lt"/>
                <a:cs typeface="Times New Roman" panose="02020603050405020304" pitchFamily="18" charset="0"/>
              </a:rPr>
              <a:t> 3</a:t>
            </a:r>
            <a:r>
              <a:rPr lang="en-US" dirty="0"/>
              <a:t>: </a:t>
            </a:r>
            <a:r>
              <a:rPr lang="en-GB" dirty="0"/>
              <a:t>Key frame extraction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3" name="Google Shape;185;p20">
            <a:extLst>
              <a:ext uri="{FF2B5EF4-FFF2-40B4-BE49-F238E27FC236}">
                <a16:creationId xmlns:a16="http://schemas.microsoft.com/office/drawing/2014/main" id="{28AC97DF-2988-455F-B189-81D3D33CBD55}"/>
              </a:ext>
            </a:extLst>
          </p:cNvPr>
          <p:cNvSpPr txBox="1"/>
          <p:nvPr/>
        </p:nvSpPr>
        <p:spPr>
          <a:xfrm>
            <a:off x="9140650" y="6058242"/>
            <a:ext cx="2743200" cy="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1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 panose="02020603050405020304" pitchFamily="18" charset="0"/>
                <a:sym typeface="Times New Roman"/>
              </a:rPr>
              <a:t>https://cs.nyu.edu/~roweis/lle/algorithm.html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20112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6303523"/>
            <a:ext cx="12192000" cy="55453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33851" y="67821"/>
            <a:ext cx="56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>
            <a:spLocks noGrp="1"/>
          </p:cNvSpPr>
          <p:nvPr>
            <p:ph type="sldNum" idx="12"/>
          </p:nvPr>
        </p:nvSpPr>
        <p:spPr>
          <a:xfrm>
            <a:off x="94488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43951" y="6411250"/>
            <a:ext cx="443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MACE, KOTHAMANGALAM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70000" y="6411250"/>
            <a:ext cx="2663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115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January 2021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58416" y="1231641"/>
            <a:ext cx="9246635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426876" y="57348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0" y="53176"/>
            <a:ext cx="8446536" cy="3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Based Mobile Tracking and Antenna Pointing in Satellite-Terrestrial Network</a:t>
            </a:r>
            <a:endParaRPr sz="1600" i="0" u="none" strike="noStrike" cap="none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216" y="1714307"/>
            <a:ext cx="5363525" cy="35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3402331" y="5551500"/>
            <a:ext cx="4158804" cy="57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666666"/>
                </a:solidFill>
                <a:effectLst/>
                <a:latin typeface="+mj-lt"/>
                <a:cs typeface="Times New Roman" panose="02020603050405020304" pitchFamily="18" charset="0"/>
              </a:rPr>
              <a:t>FIGURE</a:t>
            </a:r>
            <a:r>
              <a:rPr lang="en-US" b="1" dirty="0">
                <a:solidFill>
                  <a:srgbClr val="666666"/>
                </a:solidFill>
                <a:latin typeface="+mj-lt"/>
                <a:cs typeface="Times New Roman" panose="02020603050405020304" pitchFamily="18" charset="0"/>
              </a:rPr>
              <a:t> 2</a:t>
            </a:r>
            <a:r>
              <a:rPr lang="en-US" dirty="0"/>
              <a:t>: </a:t>
            </a:r>
            <a:r>
              <a:rPr lang="en-GB" dirty="0"/>
              <a:t>Adjustment of satellite antenna. Motion    State Identification and Pointing.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Google Shape;199;p21">
            <a:extLst>
              <a:ext uri="{FF2B5EF4-FFF2-40B4-BE49-F238E27FC236}">
                <a16:creationId xmlns:a16="http://schemas.microsoft.com/office/drawing/2014/main" id="{F39B2B9E-C948-43B2-84B6-2CD6E12D5AD4}"/>
              </a:ext>
            </a:extLst>
          </p:cNvPr>
          <p:cNvSpPr txBox="1">
            <a:spLocks/>
          </p:cNvSpPr>
          <p:nvPr/>
        </p:nvSpPr>
        <p:spPr>
          <a:xfrm>
            <a:off x="333851" y="746462"/>
            <a:ext cx="11244256" cy="11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POINTING AND TRACKING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85;p20">
            <a:extLst>
              <a:ext uri="{FF2B5EF4-FFF2-40B4-BE49-F238E27FC236}">
                <a16:creationId xmlns:a16="http://schemas.microsoft.com/office/drawing/2014/main" id="{286C989B-32DB-4CB6-A8B3-589C1BE13F5C}"/>
              </a:ext>
            </a:extLst>
          </p:cNvPr>
          <p:cNvSpPr txBox="1"/>
          <p:nvPr/>
        </p:nvSpPr>
        <p:spPr>
          <a:xfrm>
            <a:off x="7741384" y="5880422"/>
            <a:ext cx="44506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 dirty="0">
                <a:latin typeface="+mj-lt"/>
                <a:cs typeface="Times New Roman" panose="02020603050405020304" pitchFamily="18" charset="0"/>
                <a:hlinkClick r:id="rId4"/>
              </a:rPr>
              <a:t>Artificial Intelligence Based Mobile Tracking and Antenna Pointing in Satellite-Terrestrial Network - IEEE Journals &amp; Magazine</a:t>
            </a:r>
            <a:endParaRPr sz="800" b="0" i="1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1174</Words>
  <Application>Microsoft Office PowerPoint</Application>
  <PresentationFormat>Widescreen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Noto Sans Symbols</vt:lpstr>
      <vt:lpstr>Calibri</vt:lpstr>
      <vt:lpstr>Cambria Math</vt:lpstr>
      <vt:lpstr>Arial</vt:lpstr>
      <vt:lpstr>Office Theme</vt:lpstr>
      <vt:lpstr>  </vt:lpstr>
      <vt:lpstr>CONTENTS</vt:lpstr>
      <vt:lpstr>INTRODUCTION</vt:lpstr>
      <vt:lpstr>PROPOSED METHOD</vt:lpstr>
      <vt:lpstr>ASL NETWORK FRAMEWORK </vt:lpstr>
      <vt:lpstr>ASL NETWORK FRAMEWORK(Cont.)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SATELLITE SELECTION AND ANTENNA ADJUSTMENT</vt:lpstr>
      <vt:lpstr>COMPARISON AND ANALYSIS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Hari_Mohan</dc:creator>
  <cp:lastModifiedBy>hari mohan</cp:lastModifiedBy>
  <cp:revision>31</cp:revision>
  <dcterms:modified xsi:type="dcterms:W3CDTF">2021-01-26T15:53:17Z</dcterms:modified>
</cp:coreProperties>
</file>