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2/24/2025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2/24/2025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2/24/2025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2/24/2025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2/24/2025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C4CE-918B-5916-0D21-5DE33031C0AD}"/>
              </a:ext>
            </a:extLst>
          </p:cNvPr>
          <p:cNvSpPr>
            <a:spLocks noGrp="1"/>
          </p:cNvSpPr>
          <p:nvPr>
            <p:ph type="ctrTitle"/>
          </p:nvPr>
        </p:nvSpPr>
        <p:spPr>
          <a:xfrm>
            <a:off x="2357746" y="1540082"/>
            <a:ext cx="10075471" cy="1669967"/>
          </a:xfrm>
        </p:spPr>
        <p:txBody>
          <a:bodyPr>
            <a:normAutofit fontScale="90000"/>
          </a:bodyPr>
          <a:lstStyle/>
          <a:p>
            <a:r>
              <a:rPr lang="en-IN" sz="4800"/>
              <a:t>What is Data Analytics &amp;</a:t>
            </a:r>
            <a:br>
              <a:rPr lang="en-IN" sz="4800"/>
            </a:br>
            <a:r>
              <a:rPr lang="en-IN" sz="4800"/>
              <a:t>
Why Does it Matter?</a:t>
            </a:r>
            <a:endParaRPr lang="en-US" sz="4800"/>
          </a:p>
        </p:txBody>
      </p:sp>
    </p:spTree>
    <p:extLst>
      <p:ext uri="{BB962C8B-B14F-4D97-AF65-F5344CB8AC3E}">
        <p14:creationId xmlns:p14="http://schemas.microsoft.com/office/powerpoint/2010/main" val="2381347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1203-2AD5-8F4E-C2BC-B7C37C5A3533}"/>
              </a:ext>
            </a:extLst>
          </p:cNvPr>
          <p:cNvSpPr>
            <a:spLocks noGrp="1"/>
          </p:cNvSpPr>
          <p:nvPr>
            <p:ph type="title"/>
          </p:nvPr>
        </p:nvSpPr>
        <p:spPr/>
        <p:txBody>
          <a:bodyPr/>
          <a:lstStyle/>
          <a:p>
            <a:r>
              <a:rPr lang="en-IN"/>
              <a:t>What is Data Analytics?</a:t>
            </a:r>
            <a:endParaRPr lang="en-US"/>
          </a:p>
        </p:txBody>
      </p:sp>
      <p:sp>
        <p:nvSpPr>
          <p:cNvPr id="3" name="Content Placeholder 2">
            <a:extLst>
              <a:ext uri="{FF2B5EF4-FFF2-40B4-BE49-F238E27FC236}">
                <a16:creationId xmlns:a16="http://schemas.microsoft.com/office/drawing/2014/main" id="{3BD6825E-543D-8B0B-ECA7-B7E9C8AC6D5E}"/>
              </a:ext>
            </a:extLst>
          </p:cNvPr>
          <p:cNvSpPr>
            <a:spLocks noGrp="1"/>
          </p:cNvSpPr>
          <p:nvPr>
            <p:ph idx="1"/>
          </p:nvPr>
        </p:nvSpPr>
        <p:spPr/>
        <p:txBody>
          <a:bodyPr>
            <a:normAutofit/>
          </a:bodyPr>
          <a:lstStyle/>
          <a:p>
            <a:pPr marL="0" indent="0">
              <a:buNone/>
            </a:pPr>
            <a:r>
              <a:rPr lang="en-IN" dirty="0"/>
              <a:t>      Data analytics refers to the process of inspecting, cleaning, transforming</a:t>
            </a:r>
          </a:p>
          <a:p>
            <a:pPr marL="0" indent="0">
              <a:buNone/>
            </a:pPr>
            <a:r>
              <a:rPr lang="en-IN" dirty="0"/>
              <a:t>and applying data to extrapolate useful information.</a:t>
            </a:r>
          </a:p>
          <a:p>
            <a:pPr marL="0" indent="0">
              <a:buNone/>
            </a:pPr>
            <a:r>
              <a:rPr lang="en-IN" dirty="0"/>
              <a:t>      Data analytics can be applied to any size of data sets, but as time</a:t>
            </a:r>
          </a:p>
          <a:p>
            <a:pPr marL="0" indent="0">
              <a:buNone/>
            </a:pPr>
            <a:r>
              <a:rPr lang="en-IN" dirty="0"/>
              <a:t>progresses, businesses collect big data or a high volume of information.</a:t>
            </a:r>
          </a:p>
          <a:p>
            <a:pPr marL="0" indent="0">
              <a:buNone/>
            </a:pPr>
            <a:r>
              <a:rPr lang="en-IN" dirty="0"/>
              <a:t>This historical data makes analytics more accurate as techniques can be applied to predict the future. </a:t>
            </a:r>
          </a:p>
        </p:txBody>
      </p:sp>
    </p:spTree>
    <p:extLst>
      <p:ext uri="{BB962C8B-B14F-4D97-AF65-F5344CB8AC3E}">
        <p14:creationId xmlns:p14="http://schemas.microsoft.com/office/powerpoint/2010/main" val="34955728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34D0-347D-5983-D767-E7C5826CCC97}"/>
              </a:ext>
            </a:extLst>
          </p:cNvPr>
          <p:cNvSpPr>
            <a:spLocks noGrp="1"/>
          </p:cNvSpPr>
          <p:nvPr>
            <p:ph type="title"/>
          </p:nvPr>
        </p:nvSpPr>
        <p:spPr/>
        <p:txBody>
          <a:bodyPr/>
          <a:lstStyle/>
          <a:p>
            <a:r>
              <a:rPr lang="en-IN"/>
              <a:t>Understanding Data Analytics</a:t>
            </a:r>
            <a:endParaRPr lang="en-US"/>
          </a:p>
        </p:txBody>
      </p:sp>
      <p:sp>
        <p:nvSpPr>
          <p:cNvPr id="3" name="Content Placeholder 2">
            <a:extLst>
              <a:ext uri="{FF2B5EF4-FFF2-40B4-BE49-F238E27FC236}">
                <a16:creationId xmlns:a16="http://schemas.microsoft.com/office/drawing/2014/main" id="{1282BBE3-0AF9-3B52-C62A-F26D797E843C}"/>
              </a:ext>
            </a:extLst>
          </p:cNvPr>
          <p:cNvSpPr>
            <a:spLocks noGrp="1"/>
          </p:cNvSpPr>
          <p:nvPr>
            <p:ph idx="1"/>
          </p:nvPr>
        </p:nvSpPr>
        <p:spPr/>
        <p:txBody>
          <a:bodyPr>
            <a:normAutofit/>
          </a:bodyPr>
          <a:lstStyle/>
          <a:p>
            <a:r>
              <a:rPr lang="en-IN" b="1"/>
              <a:t>Companies across all industries can benefit from data analytics.</a:t>
            </a:r>
          </a:p>
          <a:p>
            <a:pPr marL="457200" lvl="1" indent="0">
              <a:buNone/>
            </a:pPr>
            <a:endParaRPr lang="en-IN"/>
          </a:p>
          <a:p>
            <a:pPr marL="457200" lvl="1" indent="0">
              <a:buNone/>
            </a:pPr>
            <a:r>
              <a:rPr lang="en-IN"/>
              <a:t>Manufacturing companies may use data analytics to assess workloads to ensure machinery is operating at maximum capacity. Financial companies can use data analytics to help measure market risk. Retail companies can use data analytics to evaluate customer satisfaction and predict retention rates. </a:t>
            </a:r>
            <a:endParaRPr lang="en-US"/>
          </a:p>
        </p:txBody>
      </p:sp>
    </p:spTree>
    <p:extLst>
      <p:ext uri="{BB962C8B-B14F-4D97-AF65-F5344CB8AC3E}">
        <p14:creationId xmlns:p14="http://schemas.microsoft.com/office/powerpoint/2010/main" val="7119399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867B-E4E9-900E-22D9-3F99E827E948}"/>
              </a:ext>
            </a:extLst>
          </p:cNvPr>
          <p:cNvSpPr>
            <a:spLocks noGrp="1"/>
          </p:cNvSpPr>
          <p:nvPr>
            <p:ph type="title"/>
          </p:nvPr>
        </p:nvSpPr>
        <p:spPr>
          <a:xfrm>
            <a:off x="1451579" y="630877"/>
            <a:ext cx="9603275" cy="1222877"/>
          </a:xfrm>
        </p:spPr>
        <p:txBody>
          <a:bodyPr>
            <a:normAutofit/>
          </a:bodyPr>
          <a:lstStyle/>
          <a:p>
            <a:r>
              <a:rPr lang="en-IN" sz="2700" dirty="0"/>
              <a:t>No matter what you use data analytics to measure,</a:t>
            </a:r>
            <a:br>
              <a:rPr lang="en-IN" sz="2700" dirty="0"/>
            </a:br>
            <a:r>
              <a:rPr lang="en-IN" sz="2700" dirty="0"/>
              <a:t>you will incorporate a process that looks something like this:</a:t>
            </a:r>
            <a:endParaRPr lang="en-US" sz="2700" dirty="0"/>
          </a:p>
        </p:txBody>
      </p:sp>
      <p:sp>
        <p:nvSpPr>
          <p:cNvPr id="3" name="Content Placeholder 2">
            <a:extLst>
              <a:ext uri="{FF2B5EF4-FFF2-40B4-BE49-F238E27FC236}">
                <a16:creationId xmlns:a16="http://schemas.microsoft.com/office/drawing/2014/main" id="{BA01B96E-DD6F-F531-702E-4DE7DEF7E5B2}"/>
              </a:ext>
            </a:extLst>
          </p:cNvPr>
          <p:cNvSpPr>
            <a:spLocks noGrp="1"/>
          </p:cNvSpPr>
          <p:nvPr>
            <p:ph idx="1"/>
          </p:nvPr>
        </p:nvSpPr>
        <p:spPr>
          <a:xfrm>
            <a:off x="1451579" y="2523506"/>
            <a:ext cx="9603275" cy="3265715"/>
          </a:xfrm>
        </p:spPr>
        <p:txBody>
          <a:bodyPr>
            <a:normAutofit/>
          </a:bodyPr>
          <a:lstStyle/>
          <a:p>
            <a:r>
              <a:rPr lang="en-IN"/>
              <a:t>Determine the necessary data to collect. </a:t>
            </a:r>
          </a:p>
          <a:p>
            <a:r>
              <a:rPr lang="en-IN"/>
              <a:t>Collect said data (computers, online sources, personnel, environmental sources, etc.).</a:t>
            </a:r>
          </a:p>
          <a:p>
            <a:r>
              <a:rPr lang="en-IN"/>
              <a:t>Organise the data so it can be analysed (this is where software can replace the manual and disparate storage across spreadsheets and store all </a:t>
            </a:r>
            <a:r>
              <a:rPr lang="en-IN" b="1"/>
              <a:t>data in a centralised and secure location).</a:t>
            </a:r>
            <a:r>
              <a:rPr lang="en-IN"/>
              <a:t>
Clean the data for gaps or repetition. Once it’s clean, it can be used for analysis </a:t>
            </a:r>
            <a:endParaRPr lang="en-US"/>
          </a:p>
        </p:txBody>
      </p:sp>
    </p:spTree>
    <p:extLst>
      <p:ext uri="{BB962C8B-B14F-4D97-AF65-F5344CB8AC3E}">
        <p14:creationId xmlns:p14="http://schemas.microsoft.com/office/powerpoint/2010/main" val="216522600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B69F-7C05-ACDD-90E7-F1569651AD00}"/>
              </a:ext>
            </a:extLst>
          </p:cNvPr>
          <p:cNvSpPr>
            <a:spLocks noGrp="1"/>
          </p:cNvSpPr>
          <p:nvPr>
            <p:ph type="title"/>
          </p:nvPr>
        </p:nvSpPr>
        <p:spPr/>
        <p:txBody>
          <a:bodyPr/>
          <a:lstStyle/>
          <a:p>
            <a:r>
              <a:rPr lang="en-IN"/>
              <a:t>Why Data Analytics Matters</a:t>
            </a:r>
            <a:endParaRPr lang="en-US"/>
          </a:p>
        </p:txBody>
      </p:sp>
      <p:sp>
        <p:nvSpPr>
          <p:cNvPr id="3" name="Content Placeholder 2">
            <a:extLst>
              <a:ext uri="{FF2B5EF4-FFF2-40B4-BE49-F238E27FC236}">
                <a16:creationId xmlns:a16="http://schemas.microsoft.com/office/drawing/2014/main" id="{0A27B7F9-567F-CC1B-D42D-52D99E9CE4BA}"/>
              </a:ext>
            </a:extLst>
          </p:cNvPr>
          <p:cNvSpPr>
            <a:spLocks noGrp="1"/>
          </p:cNvSpPr>
          <p:nvPr>
            <p:ph idx="1"/>
          </p:nvPr>
        </p:nvSpPr>
        <p:spPr/>
        <p:txBody>
          <a:bodyPr>
            <a:normAutofit/>
          </a:bodyPr>
          <a:lstStyle/>
          <a:p>
            <a:pPr marL="0" indent="0">
              <a:buNone/>
            </a:pPr>
            <a:r>
              <a:rPr lang="en-IN"/>
              <a:t>Data analytics is essential for the fast-paced business world. It helps</a:t>
            </a:r>
          </a:p>
          <a:p>
            <a:pPr marL="0" indent="0">
              <a:buNone/>
            </a:pPr>
            <a:r>
              <a:rPr lang="en-IN"/>
              <a:t>optimise overall performance and can significantly affect the bottom line.</a:t>
            </a:r>
          </a:p>
          <a:p>
            <a:pPr marL="0" indent="0">
              <a:buNone/>
            </a:pPr>
            <a:r>
              <a:rPr lang="en-IN"/>
              <a:t>This is because data analytics helps to identify inedciencies that cause</a:t>
            </a:r>
          </a:p>
          <a:p>
            <a:pPr marL="0" indent="0">
              <a:buNone/>
            </a:pPr>
            <a:r>
              <a:rPr lang="en-IN"/>
              <a:t>waste. Once identifIed, you can make the necessary adjustments to reduce</a:t>
            </a:r>
          </a:p>
          <a:p>
            <a:pPr marL="0" indent="0">
              <a:buNone/>
            </a:pPr>
            <a:r>
              <a:rPr lang="en-IN"/>
              <a:t>costs and add to your bottom line. </a:t>
            </a:r>
            <a:endParaRPr lang="en-US"/>
          </a:p>
        </p:txBody>
      </p:sp>
    </p:spTree>
    <p:extLst>
      <p:ext uri="{BB962C8B-B14F-4D97-AF65-F5344CB8AC3E}">
        <p14:creationId xmlns:p14="http://schemas.microsoft.com/office/powerpoint/2010/main" val="227457166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1874-1427-F08D-75BF-A713CC139AF4}"/>
              </a:ext>
            </a:extLst>
          </p:cNvPr>
          <p:cNvSpPr>
            <a:spLocks noGrp="1"/>
          </p:cNvSpPr>
          <p:nvPr>
            <p:ph type="title"/>
          </p:nvPr>
        </p:nvSpPr>
        <p:spPr/>
        <p:txBody>
          <a:bodyPr/>
          <a:lstStyle/>
          <a:p>
            <a:r>
              <a:rPr lang="en-IN"/>
              <a:t>Data analytics can be used to:</a:t>
            </a:r>
            <a:endParaRPr lang="en-US"/>
          </a:p>
        </p:txBody>
      </p:sp>
      <p:sp>
        <p:nvSpPr>
          <p:cNvPr id="3" name="Content Placeholder 2">
            <a:extLst>
              <a:ext uri="{FF2B5EF4-FFF2-40B4-BE49-F238E27FC236}">
                <a16:creationId xmlns:a16="http://schemas.microsoft.com/office/drawing/2014/main" id="{5B9FBE70-7AE4-4B01-3539-AEF021F370E2}"/>
              </a:ext>
            </a:extLst>
          </p:cNvPr>
          <p:cNvSpPr>
            <a:spLocks noGrp="1"/>
          </p:cNvSpPr>
          <p:nvPr>
            <p:ph idx="1"/>
          </p:nvPr>
        </p:nvSpPr>
        <p:spPr/>
        <p:txBody>
          <a:bodyPr>
            <a:normAutofit/>
          </a:bodyPr>
          <a:lstStyle/>
          <a:p>
            <a:r>
              <a:rPr lang="en-IN"/>
              <a:t>Assess risk (i.e. Banking and finance organisations use data analytics </a:t>
            </a:r>
          </a:p>
          <a:p>
            <a:pPr marL="0" indent="0">
              <a:buNone/>
            </a:pPr>
            <a:r>
              <a:rPr lang="en-IN"/>
              <a:t>   to measure a customer’s credit risk and market trends)</a:t>
            </a:r>
          </a:p>
          <a:p>
            <a:r>
              <a:rPr lang="en-IN"/>
              <a:t>Find trends </a:t>
            </a:r>
          </a:p>
          <a:p>
            <a:r>
              <a:rPr lang="en-IN"/>
              <a:t>Predict outcomes </a:t>
            </a:r>
          </a:p>
          <a:p>
            <a:r>
              <a:rPr lang="en-IN"/>
              <a:t>Increase the speed by which you can make informed decisions </a:t>
            </a:r>
          </a:p>
          <a:p>
            <a:r>
              <a:rPr lang="en-IN"/>
              <a:t>Gauge customer satisfaction </a:t>
            </a:r>
            <a:endParaRPr lang="en-US"/>
          </a:p>
        </p:txBody>
      </p:sp>
    </p:spTree>
    <p:extLst>
      <p:ext uri="{BB962C8B-B14F-4D97-AF65-F5344CB8AC3E}">
        <p14:creationId xmlns:p14="http://schemas.microsoft.com/office/powerpoint/2010/main" val="31311432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8DF5EA-86F1-EAB3-0501-6EB3B419C2BB}"/>
              </a:ext>
            </a:extLst>
          </p:cNvPr>
          <p:cNvSpPr txBox="1"/>
          <p:nvPr/>
        </p:nvSpPr>
        <p:spPr>
          <a:xfrm>
            <a:off x="4086578" y="2293245"/>
            <a:ext cx="5915378" cy="923330"/>
          </a:xfrm>
          <a:prstGeom prst="rect">
            <a:avLst/>
          </a:prstGeom>
          <a:noFill/>
        </p:spPr>
        <p:txBody>
          <a:bodyPr wrap="square">
            <a:spAutoFit/>
          </a:bodyPr>
          <a:lstStyle/>
          <a:p>
            <a:r>
              <a:rPr lang="en-GB" sz="5400" dirty="0">
                <a:solidFill>
                  <a:schemeClr val="tx1">
                    <a:lumMod val="95000"/>
                    <a:lumOff val="5000"/>
                  </a:schemeClr>
                </a:solidFill>
              </a:rPr>
              <a:t>T</a:t>
            </a:r>
            <a:r>
              <a:rPr lang="en-US" sz="5400" dirty="0">
                <a:solidFill>
                  <a:schemeClr val="tx1">
                    <a:lumMod val="95000"/>
                    <a:lumOff val="5000"/>
                  </a:schemeClr>
                </a:solidFill>
              </a:rPr>
              <a:t>hank you</a:t>
            </a:r>
          </a:p>
        </p:txBody>
      </p:sp>
    </p:spTree>
    <p:extLst>
      <p:ext uri="{BB962C8B-B14F-4D97-AF65-F5344CB8AC3E}">
        <p14:creationId xmlns:p14="http://schemas.microsoft.com/office/powerpoint/2010/main" val="262024354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4</TotalTime>
  <Words>350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What is Data Analytics &amp; 
Why Does it Matter?</vt:lpstr>
      <vt:lpstr>What is Data Analytics?</vt:lpstr>
      <vt:lpstr>Understanding Data Analytics</vt:lpstr>
      <vt:lpstr>No matter what you use data analytics to measure, you will incorporate a process that looks something like this:</vt:lpstr>
      <vt:lpstr>Why Data Analytics Matters</vt:lpstr>
      <vt:lpstr>Data analytics can be used to: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Analytics &amp; 
Why Does it Matter?</dc:title>
  <dc:creator>shiyasmt8576@gmail.com</dc:creator>
  <cp:lastModifiedBy>Beat Educations</cp:lastModifiedBy>
  <cp:revision>4</cp:revision>
  <dcterms:created xsi:type="dcterms:W3CDTF">2025-02-24T04:27:34Z</dcterms:created>
  <dcterms:modified xsi:type="dcterms:W3CDTF">2025-02-24T06:41:52Z</dcterms:modified>
</cp:coreProperties>
</file>