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258" r:id="rId4"/>
    <p:sldId id="262" r:id="rId5"/>
    <p:sldId id="267" r:id="rId6"/>
    <p:sldId id="263" r:id="rId7"/>
    <p:sldId id="264" r:id="rId8"/>
    <p:sldId id="265" r:id="rId9"/>
    <p:sldId id="266" r:id="rId10"/>
    <p:sldId id="260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>
      <p:cViewPr varScale="1">
        <p:scale>
          <a:sx n="114" d="100"/>
          <a:sy n="114" d="100"/>
        </p:scale>
        <p:origin x="324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15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7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runoob.com/go/go-tutoria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9632" y="1903935"/>
            <a:ext cx="6336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Spring Boot</a:t>
            </a:r>
            <a:endParaRPr lang="zh-CN" altLang="en-US" sz="8000" b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TextBox 8"/>
          <p:cNvSpPr txBox="1"/>
          <p:nvPr/>
        </p:nvSpPr>
        <p:spPr>
          <a:xfrm>
            <a:off x="6119664" y="3363838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build anything</a:t>
            </a:r>
            <a:endParaRPr lang="zh-CN" altLang="en-US" sz="3200" b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9512" y="843558"/>
            <a:ext cx="1991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65CA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b="1" dirty="0">
              <a:solidFill>
                <a:srgbClr val="65CA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3608" y="1339258"/>
            <a:ext cx="972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42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solidFill>
                <a:srgbClr val="42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>
            <a:spLocks/>
          </p:cNvSpPr>
          <p:nvPr/>
        </p:nvSpPr>
        <p:spPr>
          <a:xfrm>
            <a:off x="3131840" y="1306988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42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800" b="1" smtClean="0">
                <a:solidFill>
                  <a:srgbClr val="42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zh-CN" altLang="en-US" sz="2800" b="1" dirty="0">
              <a:solidFill>
                <a:srgbClr val="42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>
            <a:spLocks/>
          </p:cNvSpPr>
          <p:nvPr/>
        </p:nvSpPr>
        <p:spPr>
          <a:xfrm>
            <a:off x="3131840" y="2151302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42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800" b="1" smtClean="0">
                <a:solidFill>
                  <a:srgbClr val="42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、快速</a:t>
            </a:r>
            <a:r>
              <a:rPr lang="zh-CN" altLang="en-US" sz="2800" b="1" smtClean="0">
                <a:solidFill>
                  <a:srgbClr val="42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sz="2800" b="1" smtClean="0">
                <a:solidFill>
                  <a:srgbClr val="42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2800" b="1" smtClean="0">
                <a:solidFill>
                  <a:srgbClr val="42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2800" b="1" dirty="0">
              <a:solidFill>
                <a:srgbClr val="42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>
            <a:spLocks/>
          </p:cNvSpPr>
          <p:nvPr/>
        </p:nvSpPr>
        <p:spPr>
          <a:xfrm>
            <a:off x="3131840" y="2995616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42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800" b="1" smtClean="0">
                <a:solidFill>
                  <a:srgbClr val="42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、部署到</a:t>
            </a:r>
            <a:r>
              <a:rPr lang="en-US" altLang="zh-CN" sz="2800" b="1" smtClean="0">
                <a:solidFill>
                  <a:srgbClr val="42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zh-CN" altLang="en-US" sz="2800" b="1" dirty="0">
              <a:solidFill>
                <a:srgbClr val="42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5536" y="655158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42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800" b="1" smtClean="0">
                <a:solidFill>
                  <a:srgbClr val="42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smtClean="0">
                <a:solidFill>
                  <a:srgbClr val="42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zh-CN" altLang="en-US" sz="2800" b="1" dirty="0">
              <a:solidFill>
                <a:srgbClr val="42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275606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Docker </a:t>
            </a:r>
            <a:r>
              <a:rPr lang="zh-CN" altLang="en-US" smtClean="0"/>
              <a:t>是一个</a:t>
            </a:r>
            <a:r>
              <a:rPr lang="zh-CN" altLang="en-US" smtClean="0">
                <a:solidFill>
                  <a:srgbClr val="0000FF"/>
                </a:solidFill>
              </a:rPr>
              <a:t>开源的应用容器引擎</a:t>
            </a:r>
            <a:r>
              <a:rPr lang="zh-CN" altLang="en-US" smtClean="0"/>
              <a:t>，基于 </a:t>
            </a:r>
            <a:r>
              <a:rPr lang="en-US" altLang="zh-CN" u="sng" smtClean="0">
                <a:hlinkClick r:id="rId2"/>
              </a:rPr>
              <a:t>Go </a:t>
            </a:r>
            <a:r>
              <a:rPr lang="zh-CN" altLang="en-US" u="sng" smtClean="0">
                <a:hlinkClick r:id="rId2"/>
              </a:rPr>
              <a:t>语言</a:t>
            </a:r>
            <a:r>
              <a:rPr lang="zh-CN" altLang="en-US" smtClean="0"/>
              <a:t> 并遵从</a:t>
            </a:r>
            <a:r>
              <a:rPr lang="en-US" altLang="zh-CN" smtClean="0"/>
              <a:t>Apache2.0</a:t>
            </a:r>
            <a:r>
              <a:rPr lang="zh-CN" altLang="en-US" smtClean="0"/>
              <a:t>协议开源。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3003798"/>
            <a:ext cx="2088232" cy="191730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63730" y="1733974"/>
            <a:ext cx="80407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Docker </a:t>
            </a:r>
            <a:r>
              <a:rPr lang="zh-CN" altLang="en-US"/>
              <a:t>可以让开发者打包他们的应用以及依赖包到一个轻量级、可移植的容器中，然后发布到任何流行的 </a:t>
            </a:r>
            <a:r>
              <a:rPr lang="en-US" altLang="zh-CN"/>
              <a:t>Linux </a:t>
            </a:r>
            <a:r>
              <a:rPr lang="zh-CN" altLang="en-US"/>
              <a:t>机器上，也可以实现虚拟化。</a:t>
            </a:r>
          </a:p>
          <a:p>
            <a:endParaRPr lang="en-US" altLang="zh-CN" smtClean="0"/>
          </a:p>
          <a:p>
            <a:r>
              <a:rPr lang="zh-CN" altLang="en-US" smtClean="0"/>
              <a:t>容器</a:t>
            </a:r>
            <a:r>
              <a:rPr lang="zh-CN" altLang="en-US"/>
              <a:t>是完全使用沙箱机制，相互之间不会有任何接口</a:t>
            </a:r>
            <a:r>
              <a:rPr lang="en-US" altLang="zh-CN"/>
              <a:t>,</a:t>
            </a:r>
            <a:r>
              <a:rPr lang="zh-CN" altLang="en-US"/>
              <a:t>更重要的是容器性能开销极低。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3646" y="1644602"/>
            <a:ext cx="37542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>
                <a:solidFill>
                  <a:srgbClr val="0000FF"/>
                </a:solidFill>
              </a:rPr>
              <a:t>docker</a:t>
            </a:r>
            <a:r>
              <a:rPr lang="zh-CN" altLang="en-US" b="1" smtClean="0">
                <a:solidFill>
                  <a:srgbClr val="0000FF"/>
                </a:solidFill>
              </a:rPr>
              <a:t>镜像</a:t>
            </a:r>
            <a:r>
              <a:rPr lang="en-US" altLang="zh-CN" b="1" smtClean="0">
                <a:solidFill>
                  <a:srgbClr val="0000FF"/>
                </a:solidFill>
              </a:rPr>
              <a:t>(Images)</a:t>
            </a:r>
            <a:r>
              <a:rPr lang="zh-CN" altLang="en-US" b="1" smtClean="0">
                <a:solidFill>
                  <a:srgbClr val="0000FF"/>
                </a:solidFill>
              </a:rPr>
              <a:t>：</a:t>
            </a:r>
            <a:endParaRPr lang="en-US" altLang="zh-CN" b="1" smtClean="0">
              <a:solidFill>
                <a:srgbClr val="0000FF"/>
              </a:solidFill>
            </a:endParaRPr>
          </a:p>
          <a:p>
            <a:r>
              <a:rPr lang="en-US" altLang="zh-CN" smtClean="0"/>
              <a:t>Docker </a:t>
            </a:r>
            <a:r>
              <a:rPr lang="zh-CN" altLang="en-US" smtClean="0"/>
              <a:t>镜像是用于</a:t>
            </a:r>
            <a:endParaRPr lang="en-US" altLang="zh-CN" smtClean="0"/>
          </a:p>
          <a:p>
            <a:r>
              <a:rPr lang="zh-CN" altLang="en-US" smtClean="0"/>
              <a:t>创建 </a:t>
            </a:r>
            <a:r>
              <a:rPr lang="en-US" altLang="zh-CN" smtClean="0"/>
              <a:t>Docker </a:t>
            </a:r>
            <a:r>
              <a:rPr lang="zh-CN" altLang="en-US" smtClean="0"/>
              <a:t>容器的模板。</a:t>
            </a:r>
            <a:endParaRPr lang="en-US" altLang="zh-CN" b="1">
              <a:solidFill>
                <a:srgbClr val="0000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883872"/>
            <a:ext cx="3744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</a:rPr>
              <a:t>docker</a:t>
            </a:r>
            <a:r>
              <a:rPr lang="zh-CN" altLang="en-US" b="1">
                <a:solidFill>
                  <a:srgbClr val="0000FF"/>
                </a:solidFill>
              </a:rPr>
              <a:t>仓库</a:t>
            </a:r>
            <a:r>
              <a:rPr lang="en-US" altLang="zh-CN" b="1">
                <a:solidFill>
                  <a:srgbClr val="0000FF"/>
                </a:solidFill>
              </a:rPr>
              <a:t>(Registry)</a:t>
            </a:r>
            <a:r>
              <a:rPr lang="zh-CN" altLang="en-US" b="1" smtClean="0">
                <a:solidFill>
                  <a:srgbClr val="0000FF"/>
                </a:solidFill>
              </a:rPr>
              <a:t>：</a:t>
            </a:r>
            <a:endParaRPr lang="en-US" altLang="zh-CN" b="1" smtClean="0">
              <a:solidFill>
                <a:srgbClr val="0000FF"/>
              </a:solidFill>
            </a:endParaRPr>
          </a:p>
          <a:p>
            <a:r>
              <a:rPr lang="en-US" altLang="zh-CN" smtClean="0"/>
              <a:t>Docker </a:t>
            </a:r>
            <a:r>
              <a:rPr lang="zh-CN" altLang="en-US"/>
              <a:t>仓库用来保存</a:t>
            </a:r>
            <a:r>
              <a:rPr lang="zh-CN" altLang="en-US" smtClean="0"/>
              <a:t>镜像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3646" y="2789515"/>
            <a:ext cx="37542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</a:rPr>
              <a:t>docker</a:t>
            </a:r>
            <a:r>
              <a:rPr lang="zh-CN" altLang="en-US" b="1">
                <a:solidFill>
                  <a:srgbClr val="0000FF"/>
                </a:solidFill>
              </a:rPr>
              <a:t>容器</a:t>
            </a:r>
            <a:r>
              <a:rPr lang="en-US" altLang="zh-CN" b="1">
                <a:solidFill>
                  <a:srgbClr val="0000FF"/>
                </a:solidFill>
              </a:rPr>
              <a:t>(Container)</a:t>
            </a:r>
            <a:r>
              <a:rPr lang="zh-CN" altLang="en-US" b="1" smtClean="0">
                <a:solidFill>
                  <a:srgbClr val="0000FF"/>
                </a:solidFill>
              </a:rPr>
              <a:t>：</a:t>
            </a:r>
            <a:endParaRPr lang="en-US" altLang="zh-CN" b="1" smtClean="0">
              <a:solidFill>
                <a:srgbClr val="0000FF"/>
              </a:solidFill>
            </a:endParaRPr>
          </a:p>
          <a:p>
            <a:r>
              <a:rPr lang="zh-CN" altLang="en-US" smtClean="0"/>
              <a:t>容器</a:t>
            </a:r>
            <a:r>
              <a:rPr lang="zh-CN" altLang="en-US"/>
              <a:t>是独立运行的一个或一组应用。</a:t>
            </a:r>
            <a:endParaRPr lang="en-US" altLang="zh-CN"/>
          </a:p>
        </p:txBody>
      </p:sp>
      <p:pic>
        <p:nvPicPr>
          <p:cNvPr id="7" name="Picture 2" descr="http://www.runoob.com/wp-content/uploads/2016/04/576507-dock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059582"/>
            <a:ext cx="4474665" cy="33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05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安装</a:t>
            </a:r>
            <a:r>
              <a:rPr lang="en-US" altLang="zh-CN" smtClean="0"/>
              <a:t>Docker</a:t>
            </a:r>
          </a:p>
          <a:p>
            <a:pPr lvl="1"/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yum install docker</a:t>
            </a:r>
          </a:p>
          <a:p>
            <a:r>
              <a:rPr lang="zh-CN" altLang="en-US" smtClean="0"/>
              <a:t>启动</a:t>
            </a:r>
            <a:r>
              <a:rPr lang="en-US" altLang="zh-CN" smtClean="0"/>
              <a:t>docker</a:t>
            </a:r>
          </a:p>
          <a:p>
            <a:pPr lvl="1"/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systemctl docker start</a:t>
            </a:r>
          </a:p>
          <a:p>
            <a:pPr marL="0" indent="0">
              <a:buNone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450080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39552" y="915567"/>
            <a:ext cx="2664296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smtClean="0"/>
              <a:t>1</a:t>
            </a:r>
            <a:r>
              <a:rPr lang="zh-CN" altLang="en-US" sz="2400" b="1"/>
              <a:t>、镜像</a:t>
            </a:r>
            <a:r>
              <a:rPr lang="zh-CN" altLang="en-US" sz="2400" b="1" smtClean="0"/>
              <a:t>操作</a:t>
            </a:r>
            <a:endParaRPr lang="en-US" altLang="zh-CN" sz="2000" b="1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998210"/>
              </p:ext>
            </p:extLst>
          </p:nvPr>
        </p:nvGraphicFramePr>
        <p:xfrm>
          <a:off x="899592" y="1635646"/>
          <a:ext cx="705678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54"/>
                <a:gridCol w="2239648"/>
                <a:gridCol w="4102782"/>
              </a:tblGrid>
              <a:tr h="353704">
                <a:tc>
                  <a:txBody>
                    <a:bodyPr/>
                    <a:lstStyle/>
                    <a:p>
                      <a:r>
                        <a:rPr lang="zh-CN" altLang="en-US" smtClean="0">
                          <a:ea typeface="微软雅黑" panose="020B0503020204020204" pitchFamily="34" charset="-122"/>
                        </a:rPr>
                        <a:t>操作</a:t>
                      </a:r>
                      <a:endParaRPr lang="zh-CN" altLang="en-US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ea typeface="微软雅黑" panose="020B0503020204020204" pitchFamily="34" charset="-122"/>
                        </a:rPr>
                        <a:t>命令</a:t>
                      </a:r>
                      <a:endParaRPr lang="zh-CN" altLang="en-US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884261">
                <a:tc>
                  <a:txBody>
                    <a:bodyPr/>
                    <a:lstStyle/>
                    <a:p>
                      <a:r>
                        <a:rPr lang="zh-CN" altLang="en-US" sz="1800" b="1" smtClean="0">
                          <a:solidFill>
                            <a:srgbClr val="FF0000"/>
                          </a:solidFill>
                          <a:ea typeface="微软雅黑" panose="020B0503020204020204" pitchFamily="34" charset="-122"/>
                        </a:rPr>
                        <a:t>检索</a:t>
                      </a:r>
                      <a:endParaRPr lang="zh-CN" altLang="en-US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ea typeface="微软雅黑" panose="020B0503020204020204" pitchFamily="34" charset="-122"/>
                        </a:rPr>
                        <a:t>docker search </a:t>
                      </a:r>
                      <a:r>
                        <a:rPr lang="zh-CN" altLang="en-US" sz="1800" b="1" smtClean="0">
                          <a:ea typeface="微软雅黑" panose="020B0503020204020204" pitchFamily="34" charset="-122"/>
                        </a:rPr>
                        <a:t>关键字</a:t>
                      </a:r>
                      <a:endParaRPr lang="en-US" altLang="zh-CN" sz="1800" b="1" smtClean="0"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800" b="1" smtClean="0">
                          <a:ea typeface="微软雅黑" panose="020B0503020204020204" pitchFamily="34" charset="-122"/>
                        </a:rPr>
                        <a:t>eg</a:t>
                      </a:r>
                      <a:r>
                        <a:rPr lang="zh-CN" altLang="en-US" sz="1800" b="1" smtClean="0"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1800" b="1" smtClean="0">
                          <a:ea typeface="微软雅黑" panose="020B0503020204020204" pitchFamily="34" charset="-122"/>
                        </a:rPr>
                        <a:t>docker search redis</a:t>
                      </a:r>
                    </a:p>
                    <a:p>
                      <a:endParaRPr lang="zh-CN" altLang="en-US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ea typeface="微软雅黑" panose="020B0503020204020204" pitchFamily="34" charset="-122"/>
                        </a:rPr>
                        <a:t>我们经常去</a:t>
                      </a:r>
                      <a:r>
                        <a:rPr lang="en-US" altLang="zh-CN" smtClean="0">
                          <a:ea typeface="微软雅黑" panose="020B0503020204020204" pitchFamily="34" charset="-122"/>
                        </a:rPr>
                        <a:t>docker hub</a:t>
                      </a:r>
                      <a:r>
                        <a:rPr lang="zh-CN" altLang="en-US" smtClean="0">
                          <a:ea typeface="微软雅黑" panose="020B0503020204020204" pitchFamily="34" charset="-122"/>
                        </a:rPr>
                        <a:t>上检索镜像的详细信息，如镜像的</a:t>
                      </a:r>
                      <a:r>
                        <a:rPr lang="en-US" altLang="zh-CN" smtClean="0">
                          <a:ea typeface="微软雅黑" panose="020B0503020204020204" pitchFamily="34" charset="-122"/>
                        </a:rPr>
                        <a:t>TAG</a:t>
                      </a:r>
                      <a:r>
                        <a:rPr lang="zh-CN" altLang="en-US" smtClean="0">
                          <a:ea typeface="微软雅黑" panose="020B0503020204020204" pitchFamily="34" charset="-122"/>
                        </a:rPr>
                        <a:t>。</a:t>
                      </a:r>
                    </a:p>
                  </a:txBody>
                  <a:tcPr/>
                </a:tc>
              </a:tr>
              <a:tr h="502898">
                <a:tc>
                  <a:txBody>
                    <a:bodyPr/>
                    <a:lstStyle/>
                    <a:p>
                      <a:r>
                        <a:rPr lang="zh-CN" altLang="en-US" smtClean="0">
                          <a:ea typeface="微软雅黑" panose="020B0503020204020204" pitchFamily="34" charset="-122"/>
                        </a:rPr>
                        <a:t>拉取</a:t>
                      </a:r>
                      <a:endParaRPr lang="zh-CN" altLang="en-US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ea typeface="微软雅黑" panose="020B0503020204020204" pitchFamily="34" charset="-122"/>
                        </a:rPr>
                        <a:t>docker</a:t>
                      </a:r>
                      <a:r>
                        <a:rPr lang="en-US" altLang="zh-CN" baseline="0" smtClean="0">
                          <a:ea typeface="微软雅黑" panose="020B0503020204020204" pitchFamily="34" charset="-122"/>
                        </a:rPr>
                        <a:t> pull </a:t>
                      </a:r>
                      <a:r>
                        <a:rPr lang="zh-CN" altLang="en-US" baseline="0" smtClean="0">
                          <a:ea typeface="微软雅黑" panose="020B0503020204020204" pitchFamily="34" charset="-122"/>
                        </a:rPr>
                        <a:t>镜像名</a:t>
                      </a:r>
                      <a:r>
                        <a:rPr lang="en-US" altLang="zh-CN" baseline="0" smtClean="0">
                          <a:ea typeface="微软雅黑" panose="020B0503020204020204" pitchFamily="34" charset="-122"/>
                        </a:rPr>
                        <a:t>:tag</a:t>
                      </a:r>
                      <a:endParaRPr lang="zh-CN" altLang="en-US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ea typeface="微软雅黑" panose="020B0503020204020204" pitchFamily="34" charset="-122"/>
                        </a:rPr>
                        <a:t>:tag</a:t>
                      </a:r>
                      <a:r>
                        <a:rPr lang="zh-CN" altLang="en-US" smtClean="0">
                          <a:ea typeface="微软雅黑" panose="020B0503020204020204" pitchFamily="34" charset="-122"/>
                        </a:rPr>
                        <a:t>是可选的，</a:t>
                      </a:r>
                      <a:r>
                        <a:rPr lang="en-US" altLang="zh-CN" smtClean="0">
                          <a:ea typeface="微软雅黑" panose="020B0503020204020204" pitchFamily="34" charset="-122"/>
                        </a:rPr>
                        <a:t>tag</a:t>
                      </a:r>
                      <a:r>
                        <a:rPr lang="zh-CN" altLang="en-US" smtClean="0">
                          <a:ea typeface="微软雅黑" panose="020B0503020204020204" pitchFamily="34" charset="-122"/>
                        </a:rPr>
                        <a:t>表示标签，多为软件的版本，默认是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latest</a:t>
                      </a:r>
                      <a:endParaRPr lang="zh-CN" altLang="en-US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3704">
                <a:tc>
                  <a:txBody>
                    <a:bodyPr/>
                    <a:lstStyle/>
                    <a:p>
                      <a:r>
                        <a:rPr lang="zh-CN" altLang="en-US" smtClean="0">
                          <a:ea typeface="微软雅黑" panose="020B0503020204020204" pitchFamily="34" charset="-122"/>
                        </a:rPr>
                        <a:t>列表</a:t>
                      </a:r>
                      <a:endParaRPr lang="zh-CN" altLang="en-US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ea typeface="微软雅黑" panose="020B0503020204020204" pitchFamily="34" charset="-122"/>
                        </a:rPr>
                        <a:t>docker</a:t>
                      </a:r>
                      <a:r>
                        <a:rPr lang="en-US" altLang="zh-CN" baseline="0" smtClean="0">
                          <a:ea typeface="微软雅黑" panose="020B0503020204020204" pitchFamily="34" charset="-122"/>
                        </a:rPr>
                        <a:t> images</a:t>
                      </a:r>
                      <a:endParaRPr lang="zh-CN" altLang="en-US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ea typeface="微软雅黑" panose="020B0503020204020204" pitchFamily="34" charset="-122"/>
                        </a:rPr>
                        <a:t>查看所有本地镜像</a:t>
                      </a:r>
                      <a:endParaRPr lang="zh-CN" altLang="en-US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3704">
                <a:tc>
                  <a:txBody>
                    <a:bodyPr/>
                    <a:lstStyle/>
                    <a:p>
                      <a:r>
                        <a:rPr lang="zh-CN" altLang="en-US" smtClean="0">
                          <a:ea typeface="微软雅黑" panose="020B0503020204020204" pitchFamily="34" charset="-122"/>
                        </a:rPr>
                        <a:t>删除</a:t>
                      </a:r>
                      <a:endParaRPr lang="zh-CN" altLang="en-US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docker</a:t>
                      </a:r>
                      <a:r>
                        <a:rPr lang="en-US" altLang="zh-CN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 rmi image-id</a:t>
                      </a:r>
                      <a:endParaRPr lang="zh-CN" altLang="en-US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ea typeface="微软雅黑" panose="020B0503020204020204" pitchFamily="34" charset="-122"/>
                        </a:rPr>
                        <a:t>删除指定的本地镜像</a:t>
                      </a:r>
                      <a:endParaRPr lang="zh-CN" altLang="en-US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45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843558"/>
            <a:ext cx="8250957" cy="39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38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771550"/>
            <a:ext cx="4317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42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二、快速构建</a:t>
            </a:r>
            <a:r>
              <a:rPr lang="en-US" altLang="zh-CN" sz="2800" b="1">
                <a:solidFill>
                  <a:srgbClr val="42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2800" b="1">
                <a:solidFill>
                  <a:srgbClr val="42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2800" b="1" dirty="0">
              <a:solidFill>
                <a:srgbClr val="42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1640" y="1779662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、创建</a:t>
            </a:r>
            <a:r>
              <a:rPr lang="en-US" altLang="zh-CN" smtClean="0"/>
              <a:t>SpringBoot</a:t>
            </a:r>
            <a:r>
              <a:rPr lang="zh-CN" altLang="en-US" smtClean="0"/>
              <a:t>程序；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、整合</a:t>
            </a:r>
            <a:r>
              <a:rPr lang="en-US" altLang="zh-CN" smtClean="0"/>
              <a:t>MyBatis</a:t>
            </a:r>
            <a:r>
              <a:rPr lang="zh-CN" altLang="en-US" smtClean="0"/>
              <a:t>操作数据库</a:t>
            </a:r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、编写测试</a:t>
            </a:r>
            <a:r>
              <a:rPr lang="en-US" altLang="zh-CN" smtClean="0"/>
              <a:t>RestfulAPI</a:t>
            </a:r>
          </a:p>
          <a:p>
            <a:r>
              <a:rPr lang="en-US" altLang="zh-CN" smtClean="0"/>
              <a:t>4</a:t>
            </a:r>
            <a:r>
              <a:rPr lang="zh-CN" altLang="en-US" smtClean="0"/>
              <a:t>、整合</a:t>
            </a:r>
            <a:r>
              <a:rPr lang="en-US" altLang="zh-CN" smtClean="0"/>
              <a:t>Swagger</a:t>
            </a:r>
            <a:r>
              <a:rPr lang="zh-CN" altLang="en-US" smtClean="0"/>
              <a:t>快速测试</a:t>
            </a:r>
            <a:r>
              <a:rPr lang="en-US" altLang="zh-CN" smtClean="0"/>
              <a:t>API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882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5536" y="655158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42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800" b="1" smtClean="0">
                <a:solidFill>
                  <a:srgbClr val="42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、部署到</a:t>
            </a:r>
            <a:r>
              <a:rPr lang="en-US" altLang="zh-CN" sz="2800" b="1" smtClean="0">
                <a:solidFill>
                  <a:srgbClr val="42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zh-CN" altLang="en-US" sz="2800" b="1" dirty="0">
              <a:solidFill>
                <a:srgbClr val="42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60" y="1419622"/>
            <a:ext cx="7920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、配置</a:t>
            </a:r>
            <a:r>
              <a:rPr lang="en-US" altLang="zh-CN"/>
              <a:t>docker maven plugin</a:t>
            </a:r>
            <a:r>
              <a:rPr lang="zh-CN" altLang="en-US"/>
              <a:t>并在</a:t>
            </a:r>
            <a:r>
              <a:rPr lang="en-US" altLang="zh-CN"/>
              <a:t>properties</a:t>
            </a:r>
            <a:r>
              <a:rPr lang="zh-CN" altLang="en-US"/>
              <a:t>中声明</a:t>
            </a:r>
            <a:r>
              <a:rPr lang="en-US" altLang="zh-CN"/>
              <a:t>dockerHost</a:t>
            </a:r>
          </a:p>
          <a:p>
            <a:pPr lvl="1"/>
            <a:r>
              <a:rPr lang="en-US" altLang="zh-CN" smtClean="0"/>
              <a:t>	&lt;</a:t>
            </a:r>
            <a:r>
              <a:rPr lang="en-US" altLang="zh-CN"/>
              <a:t>dockerHost&gt;http://118.24.44.169:2375&lt;/dockerHost</a:t>
            </a:r>
            <a:r>
              <a:rPr lang="en-US" altLang="zh-CN" smtClean="0"/>
              <a:t>&gt;</a:t>
            </a:r>
            <a:endParaRPr lang="en-US" altLang="zh-CN"/>
          </a:p>
          <a:p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zh-CN" altLang="en-US"/>
              <a:t>开启</a:t>
            </a:r>
            <a:r>
              <a:rPr lang="en-US" altLang="zh-CN"/>
              <a:t>docker</a:t>
            </a:r>
            <a:r>
              <a:rPr lang="zh-CN" altLang="en-US"/>
              <a:t>远程</a:t>
            </a:r>
            <a:r>
              <a:rPr lang="en-US" altLang="zh-CN"/>
              <a:t>API</a:t>
            </a:r>
            <a:r>
              <a:rPr lang="zh-CN" altLang="en-US"/>
              <a:t>操作端口</a:t>
            </a:r>
            <a:r>
              <a:rPr lang="en-US" altLang="zh-CN"/>
              <a:t>2375</a:t>
            </a:r>
            <a:r>
              <a:rPr lang="zh-CN" altLang="en-US"/>
              <a:t>；</a:t>
            </a:r>
            <a:endParaRPr lang="en-US" altLang="zh-CN"/>
          </a:p>
          <a:p>
            <a:pPr lvl="1"/>
            <a:r>
              <a:rPr lang="en-US" altLang="zh-CN" b="1"/>
              <a:t>vi /usr/lib/systemd/system/docker.service</a:t>
            </a:r>
          </a:p>
          <a:p>
            <a:pPr lvl="1"/>
            <a:r>
              <a:rPr lang="zh-CN" altLang="en-US"/>
              <a:t>将</a:t>
            </a:r>
            <a:r>
              <a:rPr lang="en-US" altLang="zh-CN"/>
              <a:t>ExecStart</a:t>
            </a:r>
            <a:r>
              <a:rPr lang="zh-CN" altLang="en-US"/>
              <a:t>这一行后面加上 </a:t>
            </a:r>
            <a:r>
              <a:rPr lang="en-US" altLang="zh-CN" b="1"/>
              <a:t>-H tcp://0.0.0.0:2375 -</a:t>
            </a:r>
            <a:r>
              <a:rPr lang="en-US" altLang="zh-CN" b="1" smtClean="0"/>
              <a:t>H   unix</a:t>
            </a:r>
            <a:r>
              <a:rPr lang="en-US" altLang="zh-CN" b="1"/>
              <a:t>:///</a:t>
            </a:r>
            <a:r>
              <a:rPr lang="en-US" altLang="zh-CN" b="1" smtClean="0"/>
              <a:t>var/run/docker.sock</a:t>
            </a:r>
            <a:endParaRPr lang="en-US" altLang="zh-CN" b="1"/>
          </a:p>
          <a:p>
            <a:r>
              <a:rPr lang="en-US" altLang="zh-CN" smtClean="0"/>
              <a:t>3</a:t>
            </a:r>
            <a:r>
              <a:rPr lang="zh-CN" altLang="en-US" smtClean="0"/>
              <a:t>、重启</a:t>
            </a:r>
            <a:r>
              <a:rPr lang="en-US" altLang="zh-CN" smtClean="0"/>
              <a:t>docker</a:t>
            </a:r>
            <a:r>
              <a:rPr lang="zh-CN" altLang="en-US" smtClean="0"/>
              <a:t>服务；</a:t>
            </a:r>
            <a:r>
              <a:rPr lang="en-US" altLang="zh-CN" smtClean="0"/>
              <a:t>systemctl re</a:t>
            </a:r>
            <a:r>
              <a:rPr lang="en-US" altLang="zh-CN" b="1" smtClean="0"/>
              <a:t>start docker</a:t>
            </a:r>
            <a:r>
              <a:rPr lang="zh-CN" altLang="en-US" b="1" smtClean="0"/>
              <a:t>；</a:t>
            </a:r>
            <a:endParaRPr lang="en-US" altLang="zh-CN" smtClean="0"/>
          </a:p>
          <a:p>
            <a:r>
              <a:rPr lang="en-US" altLang="zh-CN" b="1" smtClean="0"/>
              <a:t>4</a:t>
            </a:r>
            <a:r>
              <a:rPr lang="zh-CN" altLang="en-US" b="1" smtClean="0"/>
              <a:t>、</a:t>
            </a:r>
            <a:r>
              <a:rPr lang="en-US" altLang="zh-CN" b="1" smtClean="0"/>
              <a:t>mvn  clean package docker:build</a:t>
            </a:r>
            <a:r>
              <a:rPr lang="zh-CN" altLang="en-US" b="1" smtClean="0"/>
              <a:t>即可打包应用为</a:t>
            </a:r>
            <a:r>
              <a:rPr lang="en-US" altLang="zh-CN" b="1" smtClean="0"/>
              <a:t>docker</a:t>
            </a:r>
            <a:r>
              <a:rPr lang="zh-CN" altLang="en-US" b="1" smtClean="0"/>
              <a:t>镜像发布在远程服务器</a:t>
            </a:r>
            <a:endParaRPr lang="en-US" altLang="zh-CN" b="1" smtClean="0"/>
          </a:p>
          <a:p>
            <a:r>
              <a:rPr lang="en-US" altLang="zh-CN" b="1" smtClean="0"/>
              <a:t>5</a:t>
            </a:r>
            <a:r>
              <a:rPr lang="zh-CN" altLang="en-US" b="1" smtClean="0"/>
              <a:t>、远程服务器可以根据镜像快速启动</a:t>
            </a:r>
            <a:r>
              <a:rPr lang="en-US" altLang="zh-CN" b="1" smtClean="0"/>
              <a:t>docker</a:t>
            </a:r>
            <a:r>
              <a:rPr lang="zh-CN" altLang="en-US" b="1" smtClean="0"/>
              <a:t>容器</a:t>
            </a:r>
            <a:endParaRPr lang="en-US" altLang="zh-CN" b="1"/>
          </a:p>
        </p:txBody>
      </p:sp>
    </p:spTree>
    <p:extLst>
      <p:ext uri="{BB962C8B-B14F-4D97-AF65-F5344CB8AC3E}">
        <p14:creationId xmlns:p14="http://schemas.microsoft.com/office/powerpoint/2010/main" val="271646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BE9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BE9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BE9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280</Words>
  <Application>Microsoft Office PowerPoint</Application>
  <PresentationFormat>全屏显示(16:9)</PresentationFormat>
  <Paragraphs>54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华文新魏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雷丰阳</cp:lastModifiedBy>
  <cp:revision>276</cp:revision>
  <dcterms:created xsi:type="dcterms:W3CDTF">2013-03-04T07:19:04Z</dcterms:created>
  <dcterms:modified xsi:type="dcterms:W3CDTF">2018-03-22T11:56:45Z</dcterms:modified>
</cp:coreProperties>
</file>